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sldIdLst>
    <p:sldId id="404" r:id="rId3"/>
    <p:sldId id="282" r:id="rId4"/>
    <p:sldId id="399" r:id="rId5"/>
    <p:sldId id="405" r:id="rId6"/>
    <p:sldId id="258" r:id="rId7"/>
    <p:sldId id="400" r:id="rId8"/>
    <p:sldId id="401" r:id="rId9"/>
    <p:sldId id="402" r:id="rId10"/>
    <p:sldId id="403" r:id="rId11"/>
    <p:sldId id="260" r:id="rId12"/>
    <p:sldId id="263" r:id="rId13"/>
    <p:sldId id="266" r:id="rId14"/>
    <p:sldId id="267" r:id="rId15"/>
    <p:sldId id="388" r:id="rId16"/>
    <p:sldId id="279" r:id="rId17"/>
    <p:sldId id="281" r:id="rId18"/>
    <p:sldId id="269" r:id="rId19"/>
    <p:sldId id="386" r:id="rId20"/>
    <p:sldId id="277" r:id="rId21"/>
    <p:sldId id="270" r:id="rId22"/>
    <p:sldId id="275" r:id="rId23"/>
    <p:sldId id="389" r:id="rId24"/>
    <p:sldId id="271" r:id="rId25"/>
    <p:sldId id="406" r:id="rId26"/>
    <p:sldId id="274" r:id="rId27"/>
    <p:sldId id="40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Waters" initials="NW" lastIdx="1" clrIdx="0">
    <p:extLst>
      <p:ext uri="{19B8F6BF-5375-455C-9EA6-DF929625EA0E}">
        <p15:presenceInfo xmlns:p15="http://schemas.microsoft.com/office/powerpoint/2012/main" userId="S-1-5-21-2901837239-904319055-1152970293-1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0B4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0" autoAdjust="0"/>
    <p:restoredTop sz="94660"/>
  </p:normalViewPr>
  <p:slideViewPr>
    <p:cSldViewPr>
      <p:cViewPr varScale="1">
        <p:scale>
          <a:sx n="60" d="100"/>
          <a:sy n="60" d="100"/>
        </p:scale>
        <p:origin x="112" y="56"/>
      </p:cViewPr>
      <p:guideLst>
        <p:guide orient="horz" pos="2160"/>
        <p:guide pos="2880"/>
      </p:guideLst>
    </p:cSldViewPr>
  </p:slideViewPr>
  <p:notesTextViewPr>
    <p:cViewPr>
      <p:scale>
        <a:sx n="100" d="100"/>
        <a:sy n="100" d="100"/>
      </p:scale>
      <p:origin x="0" y="0"/>
    </p:cViewPr>
  </p:notesTextViewPr>
  <p:sorterViewPr>
    <p:cViewPr>
      <p:scale>
        <a:sx n="55" d="100"/>
        <a:sy n="55" d="100"/>
      </p:scale>
      <p:origin x="0" y="-36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333333"/>
                </a:solidFill>
                <a:latin typeface="Calibri"/>
                <a:ea typeface="Calibri"/>
                <a:cs typeface="Calibri"/>
              </a:defRPr>
            </a:pPr>
            <a:r>
              <a:rPr lang="en-US" b="1" dirty="0">
                <a:solidFill>
                  <a:srgbClr val="00B0F0"/>
                </a:solidFill>
              </a:rPr>
              <a:t>The Importance</a:t>
            </a:r>
            <a:r>
              <a:rPr lang="en-US" b="1" baseline="0" dirty="0">
                <a:solidFill>
                  <a:srgbClr val="00B0F0"/>
                </a:solidFill>
              </a:rPr>
              <a:t> of Grades</a:t>
            </a:r>
            <a:r>
              <a:rPr lang="en-US" b="1" baseline="0" dirty="0">
                <a:solidFill>
                  <a:srgbClr val="FF0000"/>
                </a:solidFill>
              </a:rPr>
              <a:t>: </a:t>
            </a:r>
            <a:r>
              <a:rPr lang="en-US" b="1" dirty="0">
                <a:solidFill>
                  <a:srgbClr val="FF0000"/>
                </a:solidFill>
              </a:rPr>
              <a:t>MCAT vs GPA 2013-2018 Matric Year - JUNIOR app year (39 total)</a:t>
            </a:r>
          </a:p>
        </c:rich>
      </c:tx>
      <c:layout>
        <c:manualLayout>
          <c:xMode val="edge"/>
          <c:yMode val="edge"/>
          <c:x val="7.7540696175819934E-2"/>
          <c:y val="4.9810567157366197E-2"/>
        </c:manualLayout>
      </c:layout>
      <c:overlay val="0"/>
      <c:spPr>
        <a:noFill/>
        <a:ln w="25400">
          <a:noFill/>
        </a:ln>
      </c:spPr>
    </c:title>
    <c:autoTitleDeleted val="0"/>
    <c:plotArea>
      <c:layout>
        <c:manualLayout>
          <c:layoutTarget val="inner"/>
          <c:xMode val="edge"/>
          <c:yMode val="edge"/>
          <c:x val="0.10269218451480382"/>
          <c:y val="0.14954185899176395"/>
          <c:w val="0.72466614030897647"/>
          <c:h val="0.54148377606645326"/>
        </c:manualLayout>
      </c:layout>
      <c:scatterChart>
        <c:scatterStyle val="lineMarker"/>
        <c:varyColors val="0"/>
        <c:ser>
          <c:idx val="0"/>
          <c:order val="0"/>
          <c:tx>
            <c:v>DO Jr Accept (4)</c:v>
          </c:tx>
          <c:spPr>
            <a:ln w="28575">
              <a:noFill/>
            </a:ln>
          </c:spPr>
          <c:marker>
            <c:symbol val="circle"/>
            <c:size val="5"/>
            <c:spPr>
              <a:solidFill>
                <a:srgbClr val="FF0000"/>
              </a:solidFill>
              <a:ln>
                <a:solidFill>
                  <a:srgbClr val="FF0000"/>
                </a:solidFill>
                <a:prstDash val="solid"/>
              </a:ln>
            </c:spPr>
          </c:marker>
          <c:xVal>
            <c:numRef>
              <c:f>Sheet1!$H$90:$H$93</c:f>
              <c:numCache>
                <c:formatCode>General</c:formatCode>
                <c:ptCount val="4"/>
                <c:pt idx="0">
                  <c:v>67</c:v>
                </c:pt>
                <c:pt idx="1">
                  <c:v>67</c:v>
                </c:pt>
                <c:pt idx="2">
                  <c:v>56</c:v>
                </c:pt>
                <c:pt idx="3">
                  <c:v>39</c:v>
                </c:pt>
              </c:numCache>
            </c:numRef>
          </c:xVal>
          <c:yVal>
            <c:numRef>
              <c:f>Sheet1!$I$90:$I$93</c:f>
              <c:numCache>
                <c:formatCode>General</c:formatCode>
                <c:ptCount val="4"/>
                <c:pt idx="0">
                  <c:v>3.61</c:v>
                </c:pt>
                <c:pt idx="1">
                  <c:v>3.55</c:v>
                </c:pt>
                <c:pt idx="2">
                  <c:v>3.47</c:v>
                </c:pt>
                <c:pt idx="3">
                  <c:v>3.27</c:v>
                </c:pt>
              </c:numCache>
            </c:numRef>
          </c:yVal>
          <c:smooth val="0"/>
          <c:extLst>
            <c:ext xmlns:c16="http://schemas.microsoft.com/office/drawing/2014/chart" uri="{C3380CC4-5D6E-409C-BE32-E72D297353CC}">
              <c16:uniqueId val="{00000000-B8FF-4A3E-AE66-8CE54A61DCBC}"/>
            </c:ext>
          </c:extLst>
        </c:ser>
        <c:ser>
          <c:idx val="1"/>
          <c:order val="1"/>
          <c:tx>
            <c:v>MD Jr Accept(20)</c:v>
          </c:tx>
          <c:spPr>
            <a:ln w="28575">
              <a:noFill/>
            </a:ln>
          </c:spPr>
          <c:marker>
            <c:symbol val="diamond"/>
            <c:size val="6"/>
            <c:spPr>
              <a:solidFill>
                <a:srgbClr val="00B0F0"/>
              </a:solidFill>
              <a:ln w="9525">
                <a:solidFill>
                  <a:srgbClr val="00B0F0"/>
                </a:solidFill>
              </a:ln>
              <a:effectLst/>
            </c:spPr>
          </c:marker>
          <c:dPt>
            <c:idx val="47"/>
            <c:marker>
              <c:spPr>
                <a:solidFill>
                  <a:srgbClr val="00B0F0"/>
                </a:solidFill>
                <a:ln w="9525" cap="rnd">
                  <a:solidFill>
                    <a:srgbClr val="00B0F0"/>
                  </a:solidFill>
                </a:ln>
                <a:effectLst/>
              </c:spPr>
            </c:marker>
            <c:bubble3D val="0"/>
            <c:extLst>
              <c:ext xmlns:c16="http://schemas.microsoft.com/office/drawing/2014/chart" uri="{C3380CC4-5D6E-409C-BE32-E72D297353CC}">
                <c16:uniqueId val="{00000001-B8FF-4A3E-AE66-8CE54A61DCBC}"/>
              </c:ext>
            </c:extLst>
          </c:dPt>
          <c:xVal>
            <c:numRef>
              <c:f>Sheet1!$H$33:$H$52</c:f>
              <c:numCache>
                <c:formatCode>General</c:formatCode>
                <c:ptCount val="20"/>
                <c:pt idx="0">
                  <c:v>83</c:v>
                </c:pt>
                <c:pt idx="1">
                  <c:v>95</c:v>
                </c:pt>
                <c:pt idx="2">
                  <c:v>73</c:v>
                </c:pt>
                <c:pt idx="3">
                  <c:v>94</c:v>
                </c:pt>
                <c:pt idx="4">
                  <c:v>73</c:v>
                </c:pt>
                <c:pt idx="5">
                  <c:v>87</c:v>
                </c:pt>
                <c:pt idx="6">
                  <c:v>93</c:v>
                </c:pt>
                <c:pt idx="7">
                  <c:v>88</c:v>
                </c:pt>
                <c:pt idx="8">
                  <c:v>79</c:v>
                </c:pt>
                <c:pt idx="9">
                  <c:v>88</c:v>
                </c:pt>
                <c:pt idx="10">
                  <c:v>83</c:v>
                </c:pt>
                <c:pt idx="11">
                  <c:v>79</c:v>
                </c:pt>
                <c:pt idx="12">
                  <c:v>78</c:v>
                </c:pt>
                <c:pt idx="13">
                  <c:v>93</c:v>
                </c:pt>
                <c:pt idx="14">
                  <c:v>88</c:v>
                </c:pt>
                <c:pt idx="15">
                  <c:v>83</c:v>
                </c:pt>
                <c:pt idx="16">
                  <c:v>79</c:v>
                </c:pt>
                <c:pt idx="17">
                  <c:v>79</c:v>
                </c:pt>
                <c:pt idx="18">
                  <c:v>95</c:v>
                </c:pt>
                <c:pt idx="19">
                  <c:v>49</c:v>
                </c:pt>
              </c:numCache>
            </c:numRef>
          </c:xVal>
          <c:yVal>
            <c:numRef>
              <c:f>Sheet1!$I$33:$I$52</c:f>
              <c:numCache>
                <c:formatCode>General</c:formatCode>
                <c:ptCount val="20"/>
                <c:pt idx="0">
                  <c:v>3.97</c:v>
                </c:pt>
                <c:pt idx="1">
                  <c:v>3.95</c:v>
                </c:pt>
                <c:pt idx="2">
                  <c:v>3.95</c:v>
                </c:pt>
                <c:pt idx="3">
                  <c:v>3.94</c:v>
                </c:pt>
                <c:pt idx="4">
                  <c:v>3.88</c:v>
                </c:pt>
                <c:pt idx="5">
                  <c:v>3.88</c:v>
                </c:pt>
                <c:pt idx="6">
                  <c:v>3.84</c:v>
                </c:pt>
                <c:pt idx="7">
                  <c:v>3.82</c:v>
                </c:pt>
                <c:pt idx="8">
                  <c:v>3.82</c:v>
                </c:pt>
                <c:pt idx="9">
                  <c:v>3.81</c:v>
                </c:pt>
                <c:pt idx="10">
                  <c:v>3.78</c:v>
                </c:pt>
                <c:pt idx="11">
                  <c:v>3.78</c:v>
                </c:pt>
                <c:pt idx="12">
                  <c:v>3.75</c:v>
                </c:pt>
                <c:pt idx="13">
                  <c:v>3.68</c:v>
                </c:pt>
                <c:pt idx="14">
                  <c:v>3.68</c:v>
                </c:pt>
                <c:pt idx="15">
                  <c:v>3.64</c:v>
                </c:pt>
                <c:pt idx="16">
                  <c:v>3.62</c:v>
                </c:pt>
                <c:pt idx="17">
                  <c:v>3.56</c:v>
                </c:pt>
                <c:pt idx="18">
                  <c:v>3.47</c:v>
                </c:pt>
                <c:pt idx="19">
                  <c:v>3.3</c:v>
                </c:pt>
              </c:numCache>
            </c:numRef>
          </c:yVal>
          <c:smooth val="0"/>
          <c:extLst>
            <c:ext xmlns:c16="http://schemas.microsoft.com/office/drawing/2014/chart" uri="{C3380CC4-5D6E-409C-BE32-E72D297353CC}">
              <c16:uniqueId val="{00000002-B8FF-4A3E-AE66-8CE54A61DCBC}"/>
            </c:ext>
          </c:extLst>
        </c:ser>
        <c:ser>
          <c:idx val="3"/>
          <c:order val="2"/>
          <c:tx>
            <c:v>Jr Rejections (15)</c:v>
          </c:tx>
          <c:spPr>
            <a:ln w="28575">
              <a:noFill/>
            </a:ln>
          </c:spPr>
          <c:xVal>
            <c:numRef>
              <c:f>Sheet1!$H$120:$H$134</c:f>
              <c:numCache>
                <c:formatCode>General</c:formatCode>
                <c:ptCount val="15"/>
                <c:pt idx="0">
                  <c:v>87</c:v>
                </c:pt>
                <c:pt idx="1">
                  <c:v>56</c:v>
                </c:pt>
                <c:pt idx="2">
                  <c:v>74</c:v>
                </c:pt>
                <c:pt idx="3">
                  <c:v>43</c:v>
                </c:pt>
                <c:pt idx="4">
                  <c:v>61</c:v>
                </c:pt>
                <c:pt idx="5">
                  <c:v>49</c:v>
                </c:pt>
                <c:pt idx="6">
                  <c:v>61</c:v>
                </c:pt>
                <c:pt idx="7">
                  <c:v>73</c:v>
                </c:pt>
                <c:pt idx="8">
                  <c:v>67</c:v>
                </c:pt>
                <c:pt idx="9">
                  <c:v>27</c:v>
                </c:pt>
                <c:pt idx="10">
                  <c:v>23</c:v>
                </c:pt>
                <c:pt idx="11">
                  <c:v>37</c:v>
                </c:pt>
                <c:pt idx="12">
                  <c:v>67</c:v>
                </c:pt>
                <c:pt idx="13">
                  <c:v>15</c:v>
                </c:pt>
                <c:pt idx="14">
                  <c:v>55</c:v>
                </c:pt>
              </c:numCache>
            </c:numRef>
          </c:xVal>
          <c:yVal>
            <c:numRef>
              <c:f>Sheet1!$I$120:$I$134</c:f>
              <c:numCache>
                <c:formatCode>General</c:formatCode>
                <c:ptCount val="15"/>
                <c:pt idx="0">
                  <c:v>3.9</c:v>
                </c:pt>
                <c:pt idx="1">
                  <c:v>3.8</c:v>
                </c:pt>
                <c:pt idx="2">
                  <c:v>3.8</c:v>
                </c:pt>
                <c:pt idx="3">
                  <c:v>3.6</c:v>
                </c:pt>
                <c:pt idx="4">
                  <c:v>3.59</c:v>
                </c:pt>
                <c:pt idx="5">
                  <c:v>3.54</c:v>
                </c:pt>
                <c:pt idx="6">
                  <c:v>3.52</c:v>
                </c:pt>
                <c:pt idx="7">
                  <c:v>3.49</c:v>
                </c:pt>
                <c:pt idx="8">
                  <c:v>3.45</c:v>
                </c:pt>
                <c:pt idx="9">
                  <c:v>3.42</c:v>
                </c:pt>
                <c:pt idx="10">
                  <c:v>3.42</c:v>
                </c:pt>
                <c:pt idx="11">
                  <c:v>3.32</c:v>
                </c:pt>
                <c:pt idx="12">
                  <c:v>3.27</c:v>
                </c:pt>
                <c:pt idx="13">
                  <c:v>3.15</c:v>
                </c:pt>
                <c:pt idx="14">
                  <c:v>3.14</c:v>
                </c:pt>
              </c:numCache>
            </c:numRef>
          </c:yVal>
          <c:smooth val="0"/>
          <c:extLst>
            <c:ext xmlns:c16="http://schemas.microsoft.com/office/drawing/2014/chart" uri="{C3380CC4-5D6E-409C-BE32-E72D297353CC}">
              <c16:uniqueId val="{00000003-B8FF-4A3E-AE66-8CE54A61DCBC}"/>
            </c:ext>
          </c:extLst>
        </c:ser>
        <c:dLbls>
          <c:showLegendKey val="0"/>
          <c:showVal val="0"/>
          <c:showCatName val="0"/>
          <c:showSerName val="0"/>
          <c:showPercent val="0"/>
          <c:showBubbleSize val="0"/>
        </c:dLbls>
        <c:axId val="220133792"/>
        <c:axId val="1"/>
      </c:scatterChart>
      <c:valAx>
        <c:axId val="220133792"/>
        <c:scaling>
          <c:orientation val="minMax"/>
          <c:max val="100"/>
          <c:min val="20"/>
        </c:scaling>
        <c:delete val="0"/>
        <c:axPos val="b"/>
        <c:majorGridlines>
          <c:spPr>
            <a:ln w="9525" cap="flat" cmpd="sng" algn="ctr">
              <a:solidFill>
                <a:schemeClr val="tx1">
                  <a:lumMod val="15000"/>
                  <a:lumOff val="85000"/>
                </a:schemeClr>
              </a:solidFill>
              <a:round/>
            </a:ln>
            <a:effectLst/>
          </c:spPr>
        </c:majorGridlines>
        <c:title>
          <c:tx>
            <c:rich>
              <a:bodyPr/>
              <a:lstStyle/>
              <a:p>
                <a:pPr>
                  <a:defRPr sz="1200" b="0" i="0" u="none" strike="noStrike" baseline="0">
                    <a:solidFill>
                      <a:srgbClr val="000000"/>
                    </a:solidFill>
                    <a:latin typeface="Times New Roman"/>
                    <a:ea typeface="Times New Roman"/>
                    <a:cs typeface="Times New Roman"/>
                  </a:defRPr>
                </a:pPr>
                <a:r>
                  <a:rPr lang="en-US" sz="1000" b="0" i="0" u="sng" strike="noStrike" baseline="0" dirty="0">
                    <a:solidFill>
                      <a:srgbClr val="333333"/>
                    </a:solidFill>
                    <a:latin typeface="Calibri"/>
                    <a:cs typeface="Calibri"/>
                  </a:rPr>
                  <a:t>MCAT Percentile</a:t>
                </a:r>
              </a:p>
              <a:p>
                <a:pPr>
                  <a:defRPr sz="1200" b="0" i="0" u="none" strike="noStrike" baseline="0">
                    <a:solidFill>
                      <a:srgbClr val="000000"/>
                    </a:solidFill>
                    <a:latin typeface="Times New Roman"/>
                    <a:ea typeface="Times New Roman"/>
                    <a:cs typeface="Times New Roman"/>
                  </a:defRPr>
                </a:pPr>
                <a:r>
                  <a:rPr lang="en-US" sz="1000" b="0" i="0" u="none" strike="noStrike" baseline="0" dirty="0">
                    <a:solidFill>
                      <a:srgbClr val="333333"/>
                    </a:solidFill>
                    <a:latin typeface="Calibri"/>
                    <a:cs typeface="Calibri"/>
                  </a:rPr>
                  <a:t>62% Overall Acceptance Rate (79% with </a:t>
                </a:r>
                <a:r>
                  <a:rPr lang="en-US" sz="1000" b="0" i="0" u="none" strike="noStrike" baseline="0" dirty="0" err="1">
                    <a:solidFill>
                      <a:srgbClr val="333333"/>
                    </a:solidFill>
                    <a:latin typeface="Calibri"/>
                    <a:cs typeface="Calibri"/>
                  </a:rPr>
                  <a:t>Reapp</a:t>
                </a:r>
                <a:r>
                  <a:rPr lang="en-US" sz="1000" b="0" i="0" u="none" strike="noStrike" baseline="0" dirty="0">
                    <a:solidFill>
                      <a:srgbClr val="333333"/>
                    </a:solidFill>
                    <a:latin typeface="Calibri"/>
                    <a:cs typeface="Calibri"/>
                  </a:rPr>
                  <a:t>) </a:t>
                </a:r>
              </a:p>
              <a:p>
                <a:pPr>
                  <a:defRPr sz="1200" b="0" i="0" u="none" strike="noStrike" baseline="0">
                    <a:solidFill>
                      <a:srgbClr val="000000"/>
                    </a:solidFill>
                    <a:latin typeface="Times New Roman"/>
                    <a:ea typeface="Times New Roman"/>
                    <a:cs typeface="Times New Roman"/>
                  </a:defRPr>
                </a:pPr>
                <a:r>
                  <a:rPr lang="en-US" sz="1000" b="0" i="0" u="none" strike="noStrike" baseline="0" dirty="0">
                    <a:solidFill>
                      <a:srgbClr val="333333"/>
                    </a:solidFill>
                    <a:latin typeface="Calibri"/>
                    <a:cs typeface="Calibri"/>
                  </a:rPr>
                  <a:t>GPA &gt; 3.6 = 82% accept (86% with </a:t>
                </a:r>
                <a:r>
                  <a:rPr lang="en-US" sz="1000" b="0" i="0" u="none" strike="noStrike" baseline="0" dirty="0" err="1">
                    <a:solidFill>
                      <a:srgbClr val="333333"/>
                    </a:solidFill>
                    <a:latin typeface="Calibri"/>
                    <a:cs typeface="Calibri"/>
                  </a:rPr>
                  <a:t>Reapp</a:t>
                </a:r>
                <a:r>
                  <a:rPr lang="en-US" sz="1000" b="0" i="0" u="none" strike="noStrike" baseline="0" dirty="0">
                    <a:solidFill>
                      <a:srgbClr val="333333"/>
                    </a:solidFill>
                    <a:latin typeface="Calibri"/>
                    <a:cs typeface="Calibri"/>
                  </a:rPr>
                  <a:t>)</a:t>
                </a:r>
              </a:p>
              <a:p>
                <a:pPr>
                  <a:defRPr sz="1200" b="0" i="0" u="none" strike="noStrike" baseline="0">
                    <a:solidFill>
                      <a:srgbClr val="000000"/>
                    </a:solidFill>
                    <a:latin typeface="Times New Roman"/>
                    <a:ea typeface="Times New Roman"/>
                    <a:cs typeface="Times New Roman"/>
                  </a:defRPr>
                </a:pPr>
                <a:r>
                  <a:rPr lang="en-US" sz="1000" b="0" i="0" u="none" strike="noStrike" baseline="0" dirty="0">
                    <a:solidFill>
                      <a:srgbClr val="333333"/>
                    </a:solidFill>
                    <a:latin typeface="Calibri"/>
                    <a:cs typeface="Calibri"/>
                  </a:rPr>
                  <a:t>3.2 &lt; GPA &lt; 3.6 = 40% accept (80% with </a:t>
                </a:r>
                <a:r>
                  <a:rPr lang="en-US" sz="1000" b="0" i="0" u="none" strike="noStrike" baseline="0" dirty="0" err="1">
                    <a:solidFill>
                      <a:srgbClr val="333333"/>
                    </a:solidFill>
                    <a:latin typeface="Calibri"/>
                    <a:cs typeface="Calibri"/>
                  </a:rPr>
                  <a:t>Reapp</a:t>
                </a:r>
                <a:r>
                  <a:rPr lang="en-US" sz="1000" b="0" i="0" u="none" strike="noStrike" baseline="0" dirty="0">
                    <a:solidFill>
                      <a:srgbClr val="333333"/>
                    </a:solidFill>
                    <a:latin typeface="Calibri"/>
                    <a:cs typeface="Calibri"/>
                  </a:rPr>
                  <a:t>)</a:t>
                </a:r>
              </a:p>
              <a:p>
                <a:pPr>
                  <a:defRPr sz="1200" b="0" i="0" u="none" strike="noStrike" baseline="0">
                    <a:solidFill>
                      <a:srgbClr val="000000"/>
                    </a:solidFill>
                    <a:latin typeface="Times New Roman"/>
                    <a:ea typeface="Times New Roman"/>
                    <a:cs typeface="Times New Roman"/>
                  </a:defRPr>
                </a:pPr>
                <a:r>
                  <a:rPr lang="en-US" sz="1000" b="0" i="0" u="none" strike="noStrike" baseline="0" dirty="0">
                    <a:solidFill>
                      <a:srgbClr val="333333"/>
                    </a:solidFill>
                    <a:latin typeface="Calibri"/>
                    <a:cs typeface="Calibri"/>
                  </a:rPr>
                  <a:t>GPA &lt; 3.2 = 0% accept (0% with </a:t>
                </a:r>
                <a:r>
                  <a:rPr lang="en-US" sz="1000" b="0" i="0" u="none" strike="noStrike" baseline="0" dirty="0" err="1">
                    <a:solidFill>
                      <a:srgbClr val="333333"/>
                    </a:solidFill>
                    <a:latin typeface="Calibri"/>
                    <a:cs typeface="Calibri"/>
                  </a:rPr>
                  <a:t>Reapp</a:t>
                </a:r>
                <a:r>
                  <a:rPr lang="en-US" sz="1000" b="0" i="0" u="none" strike="noStrike" baseline="0" dirty="0">
                    <a:solidFill>
                      <a:srgbClr val="333333"/>
                    </a:solidFill>
                    <a:latin typeface="Calibri"/>
                    <a:cs typeface="Calibri"/>
                  </a:rPr>
                  <a:t>)</a:t>
                </a:r>
              </a:p>
              <a:p>
                <a:pPr>
                  <a:defRPr sz="1200" b="0" i="0" u="none" strike="noStrike" baseline="0">
                    <a:solidFill>
                      <a:srgbClr val="000000"/>
                    </a:solidFill>
                    <a:latin typeface="Times New Roman"/>
                    <a:ea typeface="Times New Roman"/>
                    <a:cs typeface="Times New Roman"/>
                  </a:defRPr>
                </a:pPr>
                <a:endParaRPr lang="en-US" sz="1000" b="0" i="0" u="none" strike="noStrike" baseline="0" dirty="0">
                  <a:solidFill>
                    <a:srgbClr val="333333"/>
                  </a:solidFill>
                  <a:latin typeface="Calibri"/>
                  <a:cs typeface="Calibri"/>
                </a:endParaRPr>
              </a:p>
            </c:rich>
          </c:tx>
          <c:layout>
            <c:manualLayout>
              <c:xMode val="edge"/>
              <c:yMode val="edge"/>
              <c:x val="0.29262670007158198"/>
              <c:y val="0.75693059826749121"/>
            </c:manualLayout>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1"/>
        <c:crosses val="autoZero"/>
        <c:crossBetween val="midCat"/>
      </c:valAx>
      <c:valAx>
        <c:axId val="1"/>
        <c:scaling>
          <c:orientation val="minMax"/>
          <c:max val="4"/>
          <c:min val="2.8"/>
        </c:scaling>
        <c:delete val="0"/>
        <c:axPos val="l"/>
        <c:majorGridlines>
          <c:spPr>
            <a:ln w="9525" cap="flat" cmpd="sng" algn="ctr">
              <a:solidFill>
                <a:schemeClr val="tx1">
                  <a:lumMod val="15000"/>
                  <a:lumOff val="85000"/>
                </a:schemeClr>
              </a:solidFill>
              <a:round/>
            </a:ln>
            <a:effectLst/>
          </c:spPr>
        </c:majorGridlines>
        <c:title>
          <c:tx>
            <c:rich>
              <a:bodyPr/>
              <a:lstStyle/>
              <a:p>
                <a:pPr>
                  <a:defRPr sz="1800" b="1" i="0" u="sng" strike="noStrike" baseline="0">
                    <a:solidFill>
                      <a:srgbClr val="000000"/>
                    </a:solidFill>
                    <a:latin typeface="Calibri"/>
                    <a:ea typeface="Calibri"/>
                    <a:cs typeface="Calibri"/>
                  </a:defRPr>
                </a:pPr>
                <a:r>
                  <a:rPr lang="en-US" sz="1800" dirty="0"/>
                  <a:t>GPA</a:t>
                </a:r>
              </a:p>
            </c:rich>
          </c:tx>
          <c:layout>
            <c:manualLayout>
              <c:xMode val="edge"/>
              <c:yMode val="edge"/>
              <c:x val="1.4279053826304445E-2"/>
              <c:y val="0.38088154741526875"/>
            </c:manualLayout>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20133792"/>
        <c:crosses val="autoZero"/>
        <c:crossBetween val="midCat"/>
      </c:valAx>
      <c:spPr>
        <a:noFill/>
        <a:ln w="25400">
          <a:noFill/>
        </a:ln>
      </c:spPr>
    </c:plotArea>
    <c:legend>
      <c:legendPos val="r"/>
      <c:layout>
        <c:manualLayout>
          <c:xMode val="edge"/>
          <c:yMode val="edge"/>
          <c:x val="0.8310290696175987"/>
          <c:y val="0.2977412050961441"/>
          <c:w val="0.16897093038240124"/>
          <c:h val="0.26598357608732381"/>
        </c:manualLayout>
      </c:layou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333333"/>
                </a:solidFill>
                <a:latin typeface="Calibri"/>
                <a:ea typeface="Calibri"/>
                <a:cs typeface="Calibri"/>
              </a:defRPr>
            </a:pPr>
            <a:r>
              <a:rPr lang="en-US" sz="1400" b="1" i="0" u="none" strike="noStrike" baseline="0" dirty="0">
                <a:solidFill>
                  <a:srgbClr val="00B0F0"/>
                </a:solidFill>
                <a:effectLst/>
              </a:rPr>
              <a:t>The Importance of Grades: </a:t>
            </a:r>
            <a:r>
              <a:rPr lang="en-US" b="1" dirty="0">
                <a:solidFill>
                  <a:srgbClr val="FF0000"/>
                </a:solidFill>
              </a:rPr>
              <a:t>MCAT vs GPA 2013-2018 Matric Year - SENIOR app year (42 total)</a:t>
            </a:r>
          </a:p>
        </c:rich>
      </c:tx>
      <c:layout>
        <c:manualLayout>
          <c:xMode val="edge"/>
          <c:yMode val="edge"/>
          <c:x val="7.7351379560153227E-2"/>
          <c:y val="3.8538641003207932E-2"/>
        </c:manualLayout>
      </c:layout>
      <c:overlay val="0"/>
      <c:spPr>
        <a:noFill/>
        <a:ln w="25400">
          <a:noFill/>
        </a:ln>
      </c:spPr>
    </c:title>
    <c:autoTitleDeleted val="0"/>
    <c:plotArea>
      <c:layout>
        <c:manualLayout>
          <c:layoutTarget val="inner"/>
          <c:xMode val="edge"/>
          <c:yMode val="edge"/>
          <c:x val="0.10269218451480382"/>
          <c:y val="0.14954185899176395"/>
          <c:w val="0.72466614030897647"/>
          <c:h val="0.54148377606645326"/>
        </c:manualLayout>
      </c:layout>
      <c:scatterChart>
        <c:scatterStyle val="lineMarker"/>
        <c:varyColors val="0"/>
        <c:ser>
          <c:idx val="0"/>
          <c:order val="0"/>
          <c:tx>
            <c:v>DO Sr Accept (6)</c:v>
          </c:tx>
          <c:spPr>
            <a:ln w="28575">
              <a:noFill/>
            </a:ln>
          </c:spPr>
          <c:marker>
            <c:symbol val="circle"/>
            <c:size val="5"/>
            <c:spPr>
              <a:solidFill>
                <a:srgbClr val="FF0000"/>
              </a:solidFill>
              <a:ln>
                <a:solidFill>
                  <a:srgbClr val="FF0000"/>
                </a:solidFill>
                <a:prstDash val="solid"/>
              </a:ln>
            </c:spPr>
          </c:marker>
          <c:xVal>
            <c:numRef>
              <c:f>Sheet1!$H$95:$H$100</c:f>
              <c:numCache>
                <c:formatCode>General</c:formatCode>
                <c:ptCount val="6"/>
                <c:pt idx="0">
                  <c:v>56</c:v>
                </c:pt>
                <c:pt idx="1">
                  <c:v>76</c:v>
                </c:pt>
                <c:pt idx="2">
                  <c:v>67</c:v>
                </c:pt>
                <c:pt idx="3">
                  <c:v>67</c:v>
                </c:pt>
                <c:pt idx="4">
                  <c:v>67</c:v>
                </c:pt>
                <c:pt idx="5">
                  <c:v>61</c:v>
                </c:pt>
              </c:numCache>
            </c:numRef>
          </c:xVal>
          <c:yVal>
            <c:numRef>
              <c:f>Sheet1!$I$95:$I$100</c:f>
              <c:numCache>
                <c:formatCode>General</c:formatCode>
                <c:ptCount val="6"/>
                <c:pt idx="0">
                  <c:v>3.64</c:v>
                </c:pt>
                <c:pt idx="1">
                  <c:v>3.4</c:v>
                </c:pt>
                <c:pt idx="2">
                  <c:v>3.91</c:v>
                </c:pt>
                <c:pt idx="3">
                  <c:v>3.45</c:v>
                </c:pt>
                <c:pt idx="4">
                  <c:v>3.49</c:v>
                </c:pt>
                <c:pt idx="5">
                  <c:v>3.47</c:v>
                </c:pt>
              </c:numCache>
            </c:numRef>
          </c:yVal>
          <c:smooth val="0"/>
          <c:extLst>
            <c:ext xmlns:c16="http://schemas.microsoft.com/office/drawing/2014/chart" uri="{C3380CC4-5D6E-409C-BE32-E72D297353CC}">
              <c16:uniqueId val="{00000000-3612-43C9-9041-75102D11636B}"/>
            </c:ext>
          </c:extLst>
        </c:ser>
        <c:ser>
          <c:idx val="1"/>
          <c:order val="1"/>
          <c:tx>
            <c:v>MD Sr Accept(22)</c:v>
          </c:tx>
          <c:spPr>
            <a:ln w="28575">
              <a:noFill/>
            </a:ln>
          </c:spPr>
          <c:marker>
            <c:symbol val="diamond"/>
            <c:size val="6"/>
            <c:spPr>
              <a:solidFill>
                <a:srgbClr val="00B0F0"/>
              </a:solidFill>
              <a:ln w="9525">
                <a:solidFill>
                  <a:srgbClr val="00B0F0"/>
                </a:solidFill>
              </a:ln>
              <a:effectLst/>
            </c:spPr>
          </c:marker>
          <c:dPt>
            <c:idx val="47"/>
            <c:marker>
              <c:spPr>
                <a:solidFill>
                  <a:srgbClr val="00B0F0"/>
                </a:solidFill>
                <a:ln w="9525" cap="rnd">
                  <a:solidFill>
                    <a:srgbClr val="00B0F0"/>
                  </a:solidFill>
                </a:ln>
                <a:effectLst/>
              </c:spPr>
            </c:marker>
            <c:bubble3D val="0"/>
            <c:extLst>
              <c:ext xmlns:c16="http://schemas.microsoft.com/office/drawing/2014/chart" uri="{C3380CC4-5D6E-409C-BE32-E72D297353CC}">
                <c16:uniqueId val="{00000001-3612-43C9-9041-75102D11636B}"/>
              </c:ext>
            </c:extLst>
          </c:dPt>
          <c:xVal>
            <c:numRef>
              <c:f>Sheet1!$H$54:$H$75</c:f>
              <c:numCache>
                <c:formatCode>General</c:formatCode>
                <c:ptCount val="22"/>
                <c:pt idx="0">
                  <c:v>96</c:v>
                </c:pt>
                <c:pt idx="1">
                  <c:v>95</c:v>
                </c:pt>
                <c:pt idx="2">
                  <c:v>88</c:v>
                </c:pt>
                <c:pt idx="3">
                  <c:v>67</c:v>
                </c:pt>
                <c:pt idx="4">
                  <c:v>80</c:v>
                </c:pt>
                <c:pt idx="5">
                  <c:v>85</c:v>
                </c:pt>
                <c:pt idx="6">
                  <c:v>79</c:v>
                </c:pt>
                <c:pt idx="7">
                  <c:v>79</c:v>
                </c:pt>
                <c:pt idx="8">
                  <c:v>79</c:v>
                </c:pt>
                <c:pt idx="9">
                  <c:v>60</c:v>
                </c:pt>
                <c:pt idx="10">
                  <c:v>85</c:v>
                </c:pt>
                <c:pt idx="11">
                  <c:v>94</c:v>
                </c:pt>
                <c:pt idx="12">
                  <c:v>79</c:v>
                </c:pt>
                <c:pt idx="13">
                  <c:v>91</c:v>
                </c:pt>
                <c:pt idx="14">
                  <c:v>79</c:v>
                </c:pt>
                <c:pt idx="15">
                  <c:v>94</c:v>
                </c:pt>
                <c:pt idx="16">
                  <c:v>94</c:v>
                </c:pt>
                <c:pt idx="17">
                  <c:v>100</c:v>
                </c:pt>
                <c:pt idx="18">
                  <c:v>91</c:v>
                </c:pt>
                <c:pt idx="19">
                  <c:v>91</c:v>
                </c:pt>
                <c:pt idx="20">
                  <c:v>61</c:v>
                </c:pt>
                <c:pt idx="21">
                  <c:v>73</c:v>
                </c:pt>
              </c:numCache>
            </c:numRef>
          </c:xVal>
          <c:yVal>
            <c:numRef>
              <c:f>Sheet1!$I$54:$I$75</c:f>
              <c:numCache>
                <c:formatCode>General</c:formatCode>
                <c:ptCount val="22"/>
                <c:pt idx="0">
                  <c:v>3.98</c:v>
                </c:pt>
                <c:pt idx="1">
                  <c:v>3.94</c:v>
                </c:pt>
                <c:pt idx="2">
                  <c:v>3.86</c:v>
                </c:pt>
                <c:pt idx="3">
                  <c:v>3.85</c:v>
                </c:pt>
                <c:pt idx="4">
                  <c:v>3.84</c:v>
                </c:pt>
                <c:pt idx="5">
                  <c:v>3.84</c:v>
                </c:pt>
                <c:pt idx="6">
                  <c:v>3.8</c:v>
                </c:pt>
                <c:pt idx="7">
                  <c:v>3.79</c:v>
                </c:pt>
                <c:pt idx="8">
                  <c:v>3.74</c:v>
                </c:pt>
                <c:pt idx="9">
                  <c:v>3.73</c:v>
                </c:pt>
                <c:pt idx="10">
                  <c:v>3.71</c:v>
                </c:pt>
                <c:pt idx="11">
                  <c:v>3.67</c:v>
                </c:pt>
                <c:pt idx="12">
                  <c:v>3.64</c:v>
                </c:pt>
                <c:pt idx="13">
                  <c:v>3.63</c:v>
                </c:pt>
                <c:pt idx="14">
                  <c:v>3.62</c:v>
                </c:pt>
                <c:pt idx="15">
                  <c:v>3.61</c:v>
                </c:pt>
                <c:pt idx="16">
                  <c:v>3.59</c:v>
                </c:pt>
                <c:pt idx="17">
                  <c:v>3.52</c:v>
                </c:pt>
                <c:pt idx="18">
                  <c:v>3.48</c:v>
                </c:pt>
                <c:pt idx="19">
                  <c:v>3.38</c:v>
                </c:pt>
                <c:pt idx="20">
                  <c:v>3.37</c:v>
                </c:pt>
                <c:pt idx="21">
                  <c:v>3.32</c:v>
                </c:pt>
              </c:numCache>
            </c:numRef>
          </c:yVal>
          <c:smooth val="0"/>
          <c:extLst>
            <c:ext xmlns:c16="http://schemas.microsoft.com/office/drawing/2014/chart" uri="{C3380CC4-5D6E-409C-BE32-E72D297353CC}">
              <c16:uniqueId val="{00000002-3612-43C9-9041-75102D11636B}"/>
            </c:ext>
          </c:extLst>
        </c:ser>
        <c:ser>
          <c:idx val="3"/>
          <c:order val="2"/>
          <c:tx>
            <c:v>Sr Rejections (12)</c:v>
          </c:tx>
          <c:spPr>
            <a:ln w="28575">
              <a:noFill/>
            </a:ln>
          </c:spPr>
          <c:xVal>
            <c:numRef>
              <c:f>Sheet1!$H$136:$H$147</c:f>
              <c:numCache>
                <c:formatCode>General</c:formatCode>
                <c:ptCount val="12"/>
                <c:pt idx="0">
                  <c:v>64</c:v>
                </c:pt>
                <c:pt idx="1">
                  <c:v>83</c:v>
                </c:pt>
                <c:pt idx="2">
                  <c:v>86</c:v>
                </c:pt>
                <c:pt idx="3">
                  <c:v>83</c:v>
                </c:pt>
                <c:pt idx="4">
                  <c:v>61</c:v>
                </c:pt>
                <c:pt idx="5">
                  <c:v>74</c:v>
                </c:pt>
                <c:pt idx="6">
                  <c:v>73</c:v>
                </c:pt>
                <c:pt idx="7">
                  <c:v>61</c:v>
                </c:pt>
                <c:pt idx="8">
                  <c:v>49</c:v>
                </c:pt>
                <c:pt idx="9">
                  <c:v>56</c:v>
                </c:pt>
                <c:pt idx="10">
                  <c:v>73</c:v>
                </c:pt>
                <c:pt idx="11">
                  <c:v>61</c:v>
                </c:pt>
              </c:numCache>
            </c:numRef>
          </c:xVal>
          <c:yVal>
            <c:numRef>
              <c:f>Sheet1!$I$136:$I$147</c:f>
              <c:numCache>
                <c:formatCode>General</c:formatCode>
                <c:ptCount val="12"/>
                <c:pt idx="0">
                  <c:v>3.9</c:v>
                </c:pt>
                <c:pt idx="1">
                  <c:v>3.86</c:v>
                </c:pt>
                <c:pt idx="2">
                  <c:v>3.78</c:v>
                </c:pt>
                <c:pt idx="3">
                  <c:v>3.76</c:v>
                </c:pt>
                <c:pt idx="4">
                  <c:v>3.71</c:v>
                </c:pt>
                <c:pt idx="5">
                  <c:v>3.71</c:v>
                </c:pt>
                <c:pt idx="6">
                  <c:v>3.69</c:v>
                </c:pt>
                <c:pt idx="7">
                  <c:v>3.62</c:v>
                </c:pt>
                <c:pt idx="8">
                  <c:v>3.59</c:v>
                </c:pt>
                <c:pt idx="9">
                  <c:v>3.48</c:v>
                </c:pt>
                <c:pt idx="10">
                  <c:v>3.37</c:v>
                </c:pt>
                <c:pt idx="11">
                  <c:v>3</c:v>
                </c:pt>
              </c:numCache>
            </c:numRef>
          </c:yVal>
          <c:smooth val="0"/>
          <c:extLst>
            <c:ext xmlns:c16="http://schemas.microsoft.com/office/drawing/2014/chart" uri="{C3380CC4-5D6E-409C-BE32-E72D297353CC}">
              <c16:uniqueId val="{00000003-3612-43C9-9041-75102D11636B}"/>
            </c:ext>
          </c:extLst>
        </c:ser>
        <c:ser>
          <c:idx val="2"/>
          <c:order val="3"/>
          <c:tx>
            <c:v>Carib Accept (2)</c:v>
          </c:tx>
          <c:spPr>
            <a:ln w="28575">
              <a:noFill/>
            </a:ln>
          </c:spPr>
          <c:xVal>
            <c:numRef>
              <c:f>Sheet1!$H$79:$H$80</c:f>
              <c:numCache>
                <c:formatCode>General</c:formatCode>
                <c:ptCount val="2"/>
                <c:pt idx="0">
                  <c:v>43</c:v>
                </c:pt>
                <c:pt idx="1">
                  <c:v>23</c:v>
                </c:pt>
              </c:numCache>
            </c:numRef>
          </c:xVal>
          <c:yVal>
            <c:numRef>
              <c:f>Sheet1!$I$79:$I$80</c:f>
              <c:numCache>
                <c:formatCode>General</c:formatCode>
                <c:ptCount val="2"/>
                <c:pt idx="0">
                  <c:v>3.61</c:v>
                </c:pt>
                <c:pt idx="1">
                  <c:v>3.42</c:v>
                </c:pt>
              </c:numCache>
            </c:numRef>
          </c:yVal>
          <c:smooth val="0"/>
          <c:extLst>
            <c:ext xmlns:c16="http://schemas.microsoft.com/office/drawing/2014/chart" uri="{C3380CC4-5D6E-409C-BE32-E72D297353CC}">
              <c16:uniqueId val="{00000004-3612-43C9-9041-75102D11636B}"/>
            </c:ext>
          </c:extLst>
        </c:ser>
        <c:dLbls>
          <c:showLegendKey val="0"/>
          <c:showVal val="0"/>
          <c:showCatName val="0"/>
          <c:showSerName val="0"/>
          <c:showPercent val="0"/>
          <c:showBubbleSize val="0"/>
        </c:dLbls>
        <c:axId val="220135040"/>
        <c:axId val="1"/>
      </c:scatterChart>
      <c:valAx>
        <c:axId val="220135040"/>
        <c:scaling>
          <c:orientation val="minMax"/>
          <c:max val="100"/>
          <c:min val="20"/>
        </c:scaling>
        <c:delete val="0"/>
        <c:axPos val="b"/>
        <c:majorGridlines>
          <c:spPr>
            <a:ln w="9525" cap="flat" cmpd="sng" algn="ctr">
              <a:solidFill>
                <a:schemeClr val="tx1">
                  <a:lumMod val="15000"/>
                  <a:lumOff val="85000"/>
                </a:schemeClr>
              </a:solidFill>
              <a:round/>
            </a:ln>
            <a:effectLst/>
          </c:spPr>
        </c:majorGridlines>
        <c:title>
          <c:tx>
            <c:rich>
              <a:bodyPr/>
              <a:lstStyle/>
              <a:p>
                <a:pPr>
                  <a:defRPr sz="1200" b="0" i="0" u="none" strike="noStrike" baseline="0">
                    <a:solidFill>
                      <a:srgbClr val="000000"/>
                    </a:solidFill>
                    <a:latin typeface="Times New Roman"/>
                    <a:ea typeface="Times New Roman"/>
                    <a:cs typeface="Times New Roman"/>
                  </a:defRPr>
                </a:pPr>
                <a:r>
                  <a:rPr lang="en-US" sz="1000" b="0" i="0" u="sng" strike="noStrike" baseline="0">
                    <a:solidFill>
                      <a:srgbClr val="333333"/>
                    </a:solidFill>
                    <a:latin typeface="Calibri"/>
                    <a:cs typeface="Calibri"/>
                  </a:rPr>
                  <a:t>MCAT Percentile</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71% Overall Acceptance Rate  (81%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&gt; 3.6 = 70% accept (81%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3.2 &lt; GPA &lt; 3.6 = 85% accept (92% with Reapp)</a:t>
                </a:r>
              </a:p>
              <a:p>
                <a:pPr>
                  <a:defRPr sz="1200" b="0" i="0" u="none" strike="noStrike" baseline="0">
                    <a:solidFill>
                      <a:srgbClr val="000000"/>
                    </a:solidFill>
                    <a:latin typeface="Times New Roman"/>
                    <a:ea typeface="Times New Roman"/>
                    <a:cs typeface="Times New Roman"/>
                  </a:defRPr>
                </a:pPr>
                <a:r>
                  <a:rPr lang="en-US" sz="1000" b="0" i="0" u="none" strike="noStrike" baseline="0">
                    <a:solidFill>
                      <a:srgbClr val="333333"/>
                    </a:solidFill>
                    <a:latin typeface="Calibri"/>
                    <a:cs typeface="Calibri"/>
                  </a:rPr>
                  <a:t>GPA &lt; 3.2 = 0% accept</a:t>
                </a:r>
              </a:p>
              <a:p>
                <a:pPr>
                  <a:defRPr sz="1200" b="0" i="0" u="none" strike="noStrike" baseline="0">
                    <a:solidFill>
                      <a:srgbClr val="000000"/>
                    </a:solidFill>
                    <a:latin typeface="Times New Roman"/>
                    <a:ea typeface="Times New Roman"/>
                    <a:cs typeface="Times New Roman"/>
                  </a:defRPr>
                </a:pPr>
                <a:endParaRPr lang="en-US" sz="1000" b="0" i="0" u="none" strike="noStrike" baseline="0">
                  <a:solidFill>
                    <a:srgbClr val="333333"/>
                  </a:solidFill>
                  <a:latin typeface="Calibri"/>
                  <a:cs typeface="Calibri"/>
                </a:endParaRPr>
              </a:p>
            </c:rich>
          </c:tx>
          <c:layout>
            <c:manualLayout>
              <c:xMode val="edge"/>
              <c:yMode val="edge"/>
              <c:x val="0.32815731834362222"/>
              <c:y val="0.75388656756171868"/>
            </c:manualLayout>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1"/>
        <c:crosses val="autoZero"/>
        <c:crossBetween val="midCat"/>
      </c:valAx>
      <c:valAx>
        <c:axId val="1"/>
        <c:scaling>
          <c:orientation val="minMax"/>
          <c:max val="4"/>
          <c:min val="2.8"/>
        </c:scaling>
        <c:delete val="0"/>
        <c:axPos val="l"/>
        <c:majorGridlines>
          <c:spPr>
            <a:ln w="9525" cap="flat" cmpd="sng" algn="ctr">
              <a:solidFill>
                <a:schemeClr val="tx1">
                  <a:lumMod val="15000"/>
                  <a:lumOff val="85000"/>
                </a:schemeClr>
              </a:solidFill>
              <a:round/>
            </a:ln>
            <a:effectLst/>
          </c:spPr>
        </c:majorGridlines>
        <c:title>
          <c:tx>
            <c:rich>
              <a:bodyPr/>
              <a:lstStyle/>
              <a:p>
                <a:pPr>
                  <a:defRPr sz="1800" b="1" i="0" u="sng" strike="noStrike" baseline="0">
                    <a:solidFill>
                      <a:srgbClr val="000000"/>
                    </a:solidFill>
                    <a:latin typeface="Calibri"/>
                    <a:ea typeface="Calibri"/>
                    <a:cs typeface="Calibri"/>
                  </a:defRPr>
                </a:pPr>
                <a:r>
                  <a:rPr lang="en-US" sz="1800"/>
                  <a:t>GPA</a:t>
                </a:r>
              </a:p>
            </c:rich>
          </c:tx>
          <c:layout>
            <c:manualLayout>
              <c:xMode val="edge"/>
              <c:yMode val="edge"/>
              <c:x val="9.7784684396805491E-3"/>
              <c:y val="0.35595946340040829"/>
            </c:manualLayout>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20135040"/>
        <c:crosses val="autoZero"/>
        <c:crossBetween val="midCat"/>
      </c:valAx>
      <c:spPr>
        <a:noFill/>
        <a:ln w="25400">
          <a:noFill/>
        </a:ln>
      </c:spPr>
    </c:plotArea>
    <c:legend>
      <c:legendPos val="r"/>
      <c:layout>
        <c:manualLayout>
          <c:xMode val="edge"/>
          <c:yMode val="edge"/>
          <c:x val="0.82715225365207679"/>
          <c:y val="0.29774145039481059"/>
          <c:w val="0.17284774634792321"/>
          <c:h val="0.30548118985126854"/>
        </c:manualLayout>
      </c:layou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B583FA-D1D0-4D9D-B1A1-BB05A7432DD3}" type="datetimeFigureOut">
              <a:rPr lang="en-US" smtClean="0"/>
              <a:t>8/24/2020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59C3F-9E20-49C1-8304-C3CC4262F455}" type="slidenum">
              <a:rPr lang="en-US" smtClean="0"/>
              <a:t>‹#›</a:t>
            </a:fld>
            <a:endParaRPr lang="en-US" dirty="0"/>
          </a:p>
        </p:txBody>
      </p:sp>
    </p:spTree>
    <p:extLst>
      <p:ext uri="{BB962C8B-B14F-4D97-AF65-F5344CB8AC3E}">
        <p14:creationId xmlns:p14="http://schemas.microsoft.com/office/powerpoint/2010/main" val="41947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716E83A-A062-48D0-BF26-0A1654BC46ED}" type="slidenum">
              <a:rPr lang="en-US" smtClean="0">
                <a:latin typeface="Arial" pitchFamily="34" charset="0"/>
              </a:rPr>
              <a:pPr/>
              <a:t>18</a:t>
            </a:fld>
            <a:endParaRPr lang="en-US">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07420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716E83A-A062-48D0-BF26-0A1654BC46ED}" type="slidenum">
              <a:rPr lang="en-US" smtClean="0">
                <a:latin typeface="Arial" pitchFamily="34" charset="0"/>
              </a:rPr>
              <a:pPr/>
              <a:t>22</a:t>
            </a:fld>
            <a:endParaRPr lang="en-US">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285387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8/24/2020</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422268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13469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1358133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70486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2742798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4205894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915958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96344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D53C406F-A7E7-47DA-9FE1-6771CEBB572B}" type="datetimeFigureOut">
              <a:rPr lang="en-US" smtClean="0"/>
              <a:t>8/24/2020</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2520836-45E1-4F17-AD31-F3A4029BBF53}" type="slidenum">
              <a:rPr lang="en-US" smtClean="0"/>
              <a:t>‹#›</a:t>
            </a:fld>
            <a:endParaRPr lang="en-US" dirty="0"/>
          </a:p>
        </p:txBody>
      </p:sp>
    </p:spTree>
    <p:extLst>
      <p:ext uri="{BB962C8B-B14F-4D97-AF65-F5344CB8AC3E}">
        <p14:creationId xmlns:p14="http://schemas.microsoft.com/office/powerpoint/2010/main" val="289991807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1799743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C406F-A7E7-47DA-9FE1-6771CEBB572B}"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520836-45E1-4F17-AD31-F3A4029BBF53}" type="slidenum">
              <a:rPr lang="en-US" smtClean="0"/>
              <a:t>‹#›</a:t>
            </a:fld>
            <a:endParaRPr lang="en-US" dirty="0"/>
          </a:p>
        </p:txBody>
      </p:sp>
    </p:spTree>
    <p:extLst>
      <p:ext uri="{BB962C8B-B14F-4D97-AF65-F5344CB8AC3E}">
        <p14:creationId xmlns:p14="http://schemas.microsoft.com/office/powerpoint/2010/main" val="35854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E0D17E-168C-40BF-9C7B-F76E7197514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704B-88A3-4061-B4A3-57E438D2F1A5}" type="datetimeFigureOut">
              <a:rPr lang="en-US" smtClean="0"/>
              <a:t>8/24/2020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D17E-168C-40BF-9C7B-F76E7197514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D53C406F-A7E7-47DA-9FE1-6771CEBB572B}" type="datetimeFigureOut">
              <a:rPr lang="en-US" smtClean="0"/>
              <a:pPr/>
              <a:t>8/24/2020</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02520836-45E1-4F17-AD31-F3A4029BBF53}" type="slidenum">
              <a:rPr lang="en-US" smtClean="0"/>
              <a:pPr/>
              <a:t>‹#›</a:t>
            </a:fld>
            <a:endParaRPr lang="en-US" dirty="0"/>
          </a:p>
        </p:txBody>
      </p:sp>
    </p:spTree>
    <p:extLst>
      <p:ext uri="{BB962C8B-B14F-4D97-AF65-F5344CB8AC3E}">
        <p14:creationId xmlns:p14="http://schemas.microsoft.com/office/powerpoint/2010/main" val="45449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healthprofessions.lafayette.edu/"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hyperlink" Target="https://www.idealist.org/en/careers/help-others-coronavirus" TargetMode="External"/><Relationship Id="rId2" Type="http://schemas.openxmlformats.org/officeDocument/2006/relationships/hyperlink" Target="https://www.idealist.org/en/" TargetMode="External"/><Relationship Id="rId1" Type="http://schemas.openxmlformats.org/officeDocument/2006/relationships/slideLayout" Target="../slideLayouts/slideLayout13.xml"/><Relationship Id="rId6" Type="http://schemas.openxmlformats.org/officeDocument/2006/relationships/hyperlink" Target="https://www.dosomething.org/us/articles/9-places-to-volunteer-online-and-make-a-real-impact" TargetMode="External"/><Relationship Id="rId5" Type="http://schemas.openxmlformats.org/officeDocument/2006/relationships/hyperlink" Target="https://www.paper-airplanes.org/" TargetMode="External"/><Relationship Id="rId4" Type="http://schemas.openxmlformats.org/officeDocument/2006/relationships/hyperlink" Target="https://www.operationwarm.org/blog/25-volunteer-jobs-to-do-from-home/?utm_source=newsletter&amp;utm_medium=email&amp;utm_campaign=pre_health_sciences_newsletter&amp;utm_term=2020-03-1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udents-residents.aamc.org/navigator/" TargetMode="External"/><Relationship Id="rId7" Type="http://schemas.openxmlformats.org/officeDocument/2006/relationships/hyperlink" Target="https://optometriceducation.org/" TargetMode="External"/><Relationship Id="rId2" Type="http://schemas.openxmlformats.org/officeDocument/2006/relationships/hyperlink" Target="https://students-residents.aamc.org/choosing-medical-career/medical-careers/aspiring-docs/" TargetMode="External"/><Relationship Id="rId1" Type="http://schemas.openxmlformats.org/officeDocument/2006/relationships/slideLayout" Target="../slideLayouts/slideLayout17.xml"/><Relationship Id="rId6" Type="http://schemas.openxmlformats.org/officeDocument/2006/relationships/hyperlink" Target="http://aavmc.org/Students-Applicants-and-Advisors/VSES.aspx" TargetMode="External"/><Relationship Id="rId5" Type="http://schemas.openxmlformats.org/officeDocument/2006/relationships/hyperlink" Target="http://aavmc.org/Students-Applicants-and-Advisors.aspx" TargetMode="External"/><Relationship Id="rId4" Type="http://schemas.openxmlformats.org/officeDocument/2006/relationships/hyperlink" Target="http://www.adea.org/GoDental/Dental_Blogs.aspx#sthash.5mYHoyXy.dpbs"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healthprofessions@lafayette.edu"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6ED8AFC6-F2C2-45AB-A9B9-3432534D7215}"/>
              </a:ext>
            </a:extLst>
          </p:cNvPr>
          <p:cNvSpPr txBox="1">
            <a:spLocks noChangeArrowheads="1"/>
          </p:cNvSpPr>
          <p:nvPr/>
        </p:nvSpPr>
        <p:spPr>
          <a:xfrm>
            <a:off x="410558" y="2766456"/>
            <a:ext cx="8657242" cy="4267200"/>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28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r>
              <a:rPr lang="en-US" altLang="en-US" sz="3600" b="1" dirty="0">
                <a:solidFill>
                  <a:srgbClr val="7030A0"/>
                </a:solidFill>
              </a:rPr>
              <a:t>Professor Nancy McCreary Waters</a:t>
            </a:r>
          </a:p>
          <a:p>
            <a:r>
              <a:rPr lang="en-US" altLang="en-US" sz="1800" b="1" dirty="0">
                <a:solidFill>
                  <a:srgbClr val="7030A0"/>
                </a:solidFill>
              </a:rPr>
              <a:t>Faculty Health Professions Advisor</a:t>
            </a:r>
          </a:p>
          <a:p>
            <a:r>
              <a:rPr lang="en-US" altLang="en-US" sz="1800" b="1" dirty="0">
                <a:solidFill>
                  <a:srgbClr val="7030A0"/>
                </a:solidFill>
              </a:rPr>
              <a:t>Health Professions Advisory Committee (HPAC) Chair</a:t>
            </a:r>
          </a:p>
          <a:p>
            <a:r>
              <a:rPr lang="en-US" altLang="en-US" sz="3600" b="1" dirty="0" err="1">
                <a:solidFill>
                  <a:srgbClr val="7030A0"/>
                </a:solidFill>
              </a:rPr>
              <a:t>Mrs</a:t>
            </a:r>
            <a:r>
              <a:rPr lang="en-US" altLang="en-US" sz="3600" b="1" dirty="0">
                <a:solidFill>
                  <a:srgbClr val="7030A0"/>
                </a:solidFill>
              </a:rPr>
              <a:t> Simona </a:t>
            </a:r>
            <a:r>
              <a:rPr lang="en-US" altLang="en-US" sz="3600" b="1" dirty="0" err="1">
                <a:solidFill>
                  <a:srgbClr val="7030A0"/>
                </a:solidFill>
              </a:rPr>
              <a:t>Glaus</a:t>
            </a:r>
            <a:r>
              <a:rPr lang="en-US" altLang="en-US" sz="3600" b="1" dirty="0">
                <a:solidFill>
                  <a:srgbClr val="7030A0"/>
                </a:solidFill>
              </a:rPr>
              <a:t>, Coordinator</a:t>
            </a:r>
          </a:p>
          <a:p>
            <a:r>
              <a:rPr lang="en-US" altLang="en-US" sz="2000" b="1" dirty="0">
                <a:solidFill>
                  <a:srgbClr val="7030A0"/>
                </a:solidFill>
              </a:rPr>
              <a:t>Health Professions Program</a:t>
            </a:r>
          </a:p>
          <a:p>
            <a:r>
              <a:rPr lang="en-US" altLang="en-US" b="1" dirty="0" err="1">
                <a:solidFill>
                  <a:srgbClr val="7030A0"/>
                </a:solidFill>
              </a:rPr>
              <a:t>Mrs</a:t>
            </a:r>
            <a:r>
              <a:rPr lang="en-US" altLang="en-US" b="1" dirty="0">
                <a:solidFill>
                  <a:srgbClr val="7030A0"/>
                </a:solidFill>
              </a:rPr>
              <a:t> Chelsea Emrick, Administrative Coordinator</a:t>
            </a:r>
          </a:p>
          <a:p>
            <a:r>
              <a:rPr lang="en-US" altLang="en-US" sz="1800" b="1" dirty="0">
                <a:solidFill>
                  <a:srgbClr val="7030A0"/>
                </a:solidFill>
              </a:rPr>
              <a:t>CITLS/Health Professions Program/NCUR</a:t>
            </a:r>
          </a:p>
          <a:p>
            <a:pPr algn="r"/>
            <a:r>
              <a:rPr lang="en-US" altLang="en-US" b="1" dirty="0">
                <a:solidFill>
                  <a:srgbClr val="7030A0"/>
                </a:solidFill>
              </a:rPr>
              <a:t>21 August 2020</a:t>
            </a:r>
          </a:p>
          <a:p>
            <a:endParaRPr lang="en-US" altLang="en-US" sz="1800" dirty="0"/>
          </a:p>
          <a:p>
            <a:endParaRPr lang="en-US" altLang="en-US" dirty="0"/>
          </a:p>
          <a:p>
            <a:endParaRPr lang="en-US" altLang="en-US" dirty="0"/>
          </a:p>
        </p:txBody>
      </p:sp>
      <p:sp>
        <p:nvSpPr>
          <p:cNvPr id="9" name="Rectangle 8">
            <a:extLst>
              <a:ext uri="{FF2B5EF4-FFF2-40B4-BE49-F238E27FC236}">
                <a16:creationId xmlns:a16="http://schemas.microsoft.com/office/drawing/2014/main" id="{DC368214-5278-4BC7-9978-FF4BB3F7D1D0}"/>
              </a:ext>
            </a:extLst>
          </p:cNvPr>
          <p:cNvSpPr/>
          <p:nvPr/>
        </p:nvSpPr>
        <p:spPr>
          <a:xfrm>
            <a:off x="382484" y="181133"/>
            <a:ext cx="8379032" cy="2585323"/>
          </a:xfrm>
          <a:prstGeom prst="rect">
            <a:avLst/>
          </a:prstGeom>
        </p:spPr>
        <p:txBody>
          <a:bodyPr wrap="square">
            <a:spAutoFit/>
          </a:bodyPr>
          <a:lstStyle/>
          <a:p>
            <a:r>
              <a:rPr lang="en-US" altLang="en-US" sz="5400" b="1" spc="-120" dirty="0">
                <a:solidFill>
                  <a:srgbClr val="7030A0"/>
                </a:solidFill>
                <a:ea typeface="+mj-ea"/>
                <a:cs typeface="+mj-cs"/>
              </a:rPr>
              <a:t>Lafayette College</a:t>
            </a:r>
            <a:br>
              <a:rPr lang="en-US" altLang="en-US" sz="5400" b="1" spc="-120" dirty="0">
                <a:solidFill>
                  <a:srgbClr val="7030A0"/>
                </a:solidFill>
                <a:ea typeface="+mj-ea"/>
                <a:cs typeface="+mj-cs"/>
              </a:rPr>
            </a:br>
            <a:r>
              <a:rPr lang="en-US" altLang="en-US" sz="5400" b="1" spc="-120" dirty="0">
                <a:solidFill>
                  <a:srgbClr val="7030A0"/>
                </a:solidFill>
                <a:ea typeface="+mj-ea"/>
                <a:cs typeface="+mj-cs"/>
              </a:rPr>
              <a:t>Health Professions Advising</a:t>
            </a:r>
            <a:br>
              <a:rPr lang="en-US" altLang="en-US" sz="5400" b="1" spc="-120" dirty="0">
                <a:solidFill>
                  <a:srgbClr val="7030A0"/>
                </a:solidFill>
                <a:ea typeface="+mj-ea"/>
                <a:cs typeface="+mj-cs"/>
              </a:rPr>
            </a:br>
            <a:r>
              <a:rPr lang="en-US" altLang="en-US" sz="5400" b="1" spc="-120" dirty="0">
                <a:solidFill>
                  <a:srgbClr val="7030A0"/>
                </a:solidFill>
                <a:ea typeface="+mj-ea"/>
                <a:cs typeface="+mj-cs"/>
              </a:rPr>
              <a:t>First Information Session</a:t>
            </a:r>
            <a:endParaRPr lang="en-US" dirty="0"/>
          </a:p>
        </p:txBody>
      </p:sp>
    </p:spTree>
    <p:extLst>
      <p:ext uri="{BB962C8B-B14F-4D97-AF65-F5344CB8AC3E}">
        <p14:creationId xmlns:p14="http://schemas.microsoft.com/office/powerpoint/2010/main" val="2327257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8991600" cy="6875728"/>
          </a:xfrm>
          <a:prstGeom prst="rect">
            <a:avLst/>
          </a:prstGeom>
        </p:spPr>
        <p:txBody>
          <a:bodyPr wrap="square">
            <a:spAutoFit/>
          </a:bodyPr>
          <a:lstStyle/>
          <a:p>
            <a:pPr marL="342900" lvl="0" indent="-342900" fontAlgn="base">
              <a:spcBef>
                <a:spcPct val="20000"/>
              </a:spcBef>
              <a:spcAft>
                <a:spcPct val="0"/>
              </a:spcAft>
            </a:pPr>
            <a:r>
              <a:rPr lang="en-US" altLang="en-US" sz="2800" b="1" kern="0" dirty="0">
                <a:solidFill>
                  <a:srgbClr val="7030A0"/>
                </a:solidFill>
                <a:latin typeface="+mj-lt"/>
              </a:rPr>
              <a:t>Undergraduate Preparation for Admission to Graduate</a:t>
            </a:r>
          </a:p>
          <a:p>
            <a:pPr marL="342900" lvl="0" indent="-342900" fontAlgn="base">
              <a:spcBef>
                <a:spcPct val="20000"/>
              </a:spcBef>
              <a:spcAft>
                <a:spcPct val="0"/>
              </a:spcAft>
            </a:pPr>
            <a:r>
              <a:rPr lang="en-US" altLang="en-US" sz="2800" b="1" kern="0" dirty="0">
                <a:solidFill>
                  <a:srgbClr val="7030A0"/>
                </a:solidFill>
                <a:latin typeface="+mj-lt"/>
              </a:rPr>
              <a:t>and Professional Schools in the Health Professions</a:t>
            </a:r>
          </a:p>
          <a:p>
            <a:pPr marL="342900" lvl="0" indent="-342900" fontAlgn="base">
              <a:spcBef>
                <a:spcPct val="20000"/>
              </a:spcBef>
              <a:spcAft>
                <a:spcPct val="0"/>
              </a:spcAft>
            </a:pPr>
            <a:r>
              <a:rPr lang="en-US" altLang="en-US" sz="2800" b="1" kern="0" dirty="0">
                <a:solidFill>
                  <a:srgbClr val="2F1311"/>
                </a:solidFill>
                <a:latin typeface="+mj-lt"/>
              </a:rPr>
              <a:t>Each school weights these criteria, but key to ALL are:</a:t>
            </a:r>
          </a:p>
          <a:p>
            <a:pPr marL="342900" lvl="0" indent="-342900" fontAlgn="base">
              <a:spcBef>
                <a:spcPct val="20000"/>
              </a:spcBef>
              <a:spcAft>
                <a:spcPct val="0"/>
              </a:spcAft>
            </a:pPr>
            <a:r>
              <a:rPr lang="en-US" altLang="en-US" sz="2800" b="1" kern="0" dirty="0">
                <a:solidFill>
                  <a:srgbClr val="2F1311"/>
                </a:solidFill>
                <a:latin typeface="+mj-lt"/>
              </a:rPr>
              <a:t>		Academic/Science grades (major contributor)</a:t>
            </a:r>
          </a:p>
          <a:p>
            <a:pPr marL="342900" lvl="0" indent="-342900" fontAlgn="base">
              <a:spcBef>
                <a:spcPct val="20000"/>
              </a:spcBef>
              <a:spcAft>
                <a:spcPct val="0"/>
              </a:spcAft>
            </a:pPr>
            <a:r>
              <a:rPr lang="en-US" altLang="en-US" sz="2800" b="1" kern="0" dirty="0">
                <a:solidFill>
                  <a:srgbClr val="2F1311"/>
                </a:solidFill>
                <a:latin typeface="+mj-lt"/>
              </a:rPr>
              <a:t>		Admissions tests (major contributor)</a:t>
            </a:r>
          </a:p>
          <a:p>
            <a:pPr marL="342900" lvl="0" indent="-342900" fontAlgn="base">
              <a:spcBef>
                <a:spcPct val="20000"/>
              </a:spcBef>
              <a:spcAft>
                <a:spcPct val="0"/>
              </a:spcAft>
            </a:pPr>
            <a:r>
              <a:rPr lang="en-US" altLang="en-US" sz="2800" b="1" kern="0" dirty="0">
                <a:solidFill>
                  <a:srgbClr val="2F1311"/>
                </a:solidFill>
                <a:latin typeface="+mj-lt"/>
              </a:rPr>
              <a:t>		Health-related experiences </a:t>
            </a:r>
          </a:p>
          <a:p>
            <a:pPr marL="342900" lvl="0" indent="-342900" fontAlgn="base">
              <a:spcBef>
                <a:spcPct val="20000"/>
              </a:spcBef>
              <a:spcAft>
                <a:spcPct val="0"/>
              </a:spcAft>
            </a:pPr>
            <a:r>
              <a:rPr lang="en-US" altLang="en-US" sz="2800" b="1" kern="0" dirty="0">
                <a:solidFill>
                  <a:srgbClr val="2F1311"/>
                </a:solidFill>
                <a:latin typeface="+mj-lt"/>
              </a:rPr>
              <a:t>		Research experiences  </a:t>
            </a:r>
          </a:p>
          <a:p>
            <a:pPr marL="342900" lvl="0" indent="-342900" fontAlgn="base">
              <a:spcBef>
                <a:spcPct val="20000"/>
              </a:spcBef>
              <a:spcAft>
                <a:spcPct val="0"/>
              </a:spcAft>
            </a:pPr>
            <a:r>
              <a:rPr lang="en-US" altLang="en-US" sz="2800" b="1" kern="0" dirty="0">
                <a:solidFill>
                  <a:srgbClr val="2F1311"/>
                </a:solidFill>
                <a:latin typeface="+mj-lt"/>
              </a:rPr>
              <a:t>		Community service and volunteer work</a:t>
            </a:r>
          </a:p>
          <a:p>
            <a:pPr marL="342900" lvl="0" indent="-342900" fontAlgn="base">
              <a:spcBef>
                <a:spcPct val="20000"/>
              </a:spcBef>
              <a:spcAft>
                <a:spcPct val="0"/>
              </a:spcAft>
            </a:pPr>
            <a:r>
              <a:rPr lang="en-US" altLang="en-US" sz="2800" b="1" kern="0" dirty="0">
                <a:solidFill>
                  <a:srgbClr val="2F1311"/>
                </a:solidFill>
                <a:latin typeface="+mj-lt"/>
              </a:rPr>
              <a:t>		People skills &amp; Humanist competencies   </a:t>
            </a:r>
          </a:p>
          <a:p>
            <a:pPr marL="342900" lvl="0" indent="-342900" fontAlgn="base">
              <a:spcBef>
                <a:spcPct val="20000"/>
              </a:spcBef>
              <a:spcAft>
                <a:spcPct val="0"/>
              </a:spcAft>
            </a:pPr>
            <a:r>
              <a:rPr lang="en-US" altLang="en-US" sz="2800" b="1" kern="0" dirty="0">
                <a:solidFill>
                  <a:srgbClr val="2F1311"/>
                </a:solidFill>
                <a:latin typeface="+mj-lt"/>
              </a:rPr>
              <a:t>		Letters of recommendation </a:t>
            </a:r>
          </a:p>
          <a:p>
            <a:pPr marL="342900" lvl="0" indent="-342900" fontAlgn="base">
              <a:spcBef>
                <a:spcPct val="20000"/>
              </a:spcBef>
              <a:spcAft>
                <a:spcPct val="0"/>
              </a:spcAft>
            </a:pPr>
            <a:r>
              <a:rPr lang="en-US" altLang="en-US" sz="2800" b="1" kern="0" dirty="0">
                <a:solidFill>
                  <a:srgbClr val="2F1311"/>
                </a:solidFill>
                <a:latin typeface="+mj-lt"/>
              </a:rPr>
              <a:t>		HP school interview</a:t>
            </a:r>
          </a:p>
          <a:p>
            <a:pPr lvl="0" fontAlgn="base">
              <a:spcBef>
                <a:spcPct val="20000"/>
              </a:spcBef>
              <a:spcAft>
                <a:spcPct val="0"/>
              </a:spcAft>
            </a:pPr>
            <a:r>
              <a:rPr lang="en-US" altLang="en-US" sz="2400" b="1" kern="0" dirty="0">
                <a:solidFill>
                  <a:srgbClr val="7030A0"/>
                </a:solidFill>
                <a:latin typeface="+mj-lt"/>
              </a:rPr>
              <a:t>COVID COMMENT: While some criteria will be more variable than others, ALL remain important to those making admissions decisions; you will need to SHOW your resilience and durability in the face of challenges</a:t>
            </a:r>
            <a:r>
              <a:rPr lang="en-US" altLang="en-US" sz="2400" b="1" i="1" kern="0" dirty="0">
                <a:solidFill>
                  <a:srgbClr val="7030A0"/>
                </a:solidFill>
                <a:latin typeface="+mj-lt"/>
              </a:rPr>
              <a:t>!</a:t>
            </a:r>
            <a:endParaRPr lang="en-US" altLang="en-US" sz="2400" kern="0" dirty="0">
              <a:solidFill>
                <a:srgbClr val="2F1311"/>
              </a:solidFill>
              <a:latin typeface="Arial"/>
            </a:endParaRPr>
          </a:p>
        </p:txBody>
      </p:sp>
    </p:spTree>
    <p:extLst>
      <p:ext uri="{BB962C8B-B14F-4D97-AF65-F5344CB8AC3E}">
        <p14:creationId xmlns:p14="http://schemas.microsoft.com/office/powerpoint/2010/main" val="342400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13521"/>
            <a:ext cx="86106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7030A0"/>
                </a:solidFill>
                <a:effectLst/>
                <a:uLnTx/>
                <a:uFillTx/>
                <a:latin typeface="+mj-lt"/>
                <a:ea typeface="+mj-ea"/>
                <a:cs typeface="+mj-cs"/>
              </a:rPr>
              <a:t>Undergraduate Preparation – Academic coursework</a:t>
            </a:r>
            <a:endParaRPr kumimoji="0" lang="en-US" sz="3200" b="1" i="0" u="none" strike="noStrike" kern="0" cap="none" spc="0" normalizeH="0" baseline="0" noProof="0" dirty="0">
              <a:ln>
                <a:noFill/>
              </a:ln>
              <a:solidFill>
                <a:srgbClr val="7030A0"/>
              </a:solidFill>
              <a:effectLst/>
              <a:uLnTx/>
              <a:uFillTx/>
              <a:latin typeface="+mj-lt"/>
            </a:endParaRPr>
          </a:p>
        </p:txBody>
      </p:sp>
      <p:sp>
        <p:nvSpPr>
          <p:cNvPr id="3" name="Rectangle 2"/>
          <p:cNvSpPr/>
          <p:nvPr/>
        </p:nvSpPr>
        <p:spPr>
          <a:xfrm>
            <a:off x="533400" y="898296"/>
            <a:ext cx="8077200" cy="5724644"/>
          </a:xfrm>
          <a:prstGeom prst="rect">
            <a:avLst/>
          </a:prstGeom>
        </p:spPr>
        <p:txBody>
          <a:bodyPr wrap="square">
            <a:spAutoFit/>
          </a:bodyPr>
          <a:lstStyle/>
          <a:p>
            <a:pPr lvl="0" fontAlgn="base">
              <a:lnSpc>
                <a:spcPct val="80000"/>
              </a:lnSpc>
              <a:spcBef>
                <a:spcPct val="20000"/>
              </a:spcBef>
              <a:spcAft>
                <a:spcPct val="0"/>
              </a:spcAft>
            </a:pPr>
            <a:r>
              <a:rPr lang="en-US" altLang="en-US" sz="2000" b="1" kern="0" dirty="0">
                <a:solidFill>
                  <a:srgbClr val="2F1311"/>
                </a:solidFill>
                <a:latin typeface="Arial"/>
              </a:rPr>
              <a:t>Required Undergraduate Coursework </a:t>
            </a:r>
            <a:r>
              <a:rPr lang="en-US" altLang="en-US" sz="2000" kern="0" dirty="0">
                <a:solidFill>
                  <a:srgbClr val="2F1311"/>
                </a:solidFill>
                <a:latin typeface="Arial"/>
              </a:rPr>
              <a:t> </a:t>
            </a:r>
          </a:p>
          <a:p>
            <a:pPr marL="342900" lvl="0" indent="-342900" fontAlgn="base">
              <a:lnSpc>
                <a:spcPct val="80000"/>
              </a:lnSpc>
              <a:spcBef>
                <a:spcPct val="20000"/>
              </a:spcBef>
              <a:spcAft>
                <a:spcPct val="0"/>
              </a:spcAft>
            </a:pPr>
            <a:r>
              <a:rPr lang="en-US" altLang="en-US" sz="2000" kern="0" dirty="0">
                <a:solidFill>
                  <a:srgbClr val="2F1311"/>
                </a:solidFill>
                <a:latin typeface="Arial"/>
              </a:rPr>
              <a:t>	HP schools expect a </a:t>
            </a:r>
            <a:r>
              <a:rPr lang="en-US" altLang="en-US" sz="2000" b="1" i="1" kern="0" dirty="0">
                <a:solidFill>
                  <a:srgbClr val="C00000"/>
                </a:solidFill>
                <a:latin typeface="Arial"/>
              </a:rPr>
              <a:t>STRONG NATURAL SCIENCE </a:t>
            </a:r>
            <a:r>
              <a:rPr lang="en-US" altLang="en-US" sz="2000" kern="0" dirty="0">
                <a:solidFill>
                  <a:srgbClr val="2F1311"/>
                </a:solidFill>
                <a:latin typeface="Arial"/>
              </a:rPr>
              <a:t>foundation, but you can graduate with </a:t>
            </a:r>
            <a:r>
              <a:rPr lang="en-US" altLang="en-US" sz="2000" i="1" kern="0" dirty="0">
                <a:solidFill>
                  <a:srgbClr val="C00000"/>
                </a:solidFill>
                <a:latin typeface="Arial"/>
              </a:rPr>
              <a:t>any major and/or minor</a:t>
            </a:r>
            <a:r>
              <a:rPr lang="en-US" altLang="en-US" sz="2000" kern="0" dirty="0">
                <a:solidFill>
                  <a:srgbClr val="2F1311"/>
                </a:solidFill>
                <a:latin typeface="Arial"/>
              </a:rPr>
              <a:t>; follow your own intellectual and academic interests!   </a:t>
            </a:r>
            <a:r>
              <a:rPr lang="en-US" altLang="en-US" sz="2000" b="1" i="1" kern="0" dirty="0">
                <a:solidFill>
                  <a:srgbClr val="C00000"/>
                </a:solidFill>
                <a:latin typeface="Arial"/>
              </a:rPr>
              <a:t>Generally required: </a:t>
            </a:r>
          </a:p>
          <a:p>
            <a:pPr marL="342900" lvl="0" indent="-342900" fontAlgn="base">
              <a:lnSpc>
                <a:spcPct val="80000"/>
              </a:lnSpc>
              <a:spcBef>
                <a:spcPct val="20000"/>
              </a:spcBef>
              <a:spcAft>
                <a:spcPct val="0"/>
              </a:spcAft>
            </a:pPr>
            <a:endParaRPr lang="en-US" altLang="en-US" sz="300" kern="0" dirty="0">
              <a:solidFill>
                <a:srgbClr val="2F1311"/>
              </a:solidFill>
              <a:latin typeface="Arial"/>
            </a:endParaRPr>
          </a:p>
          <a:p>
            <a:pPr lvl="0" fontAlgn="base">
              <a:lnSpc>
                <a:spcPct val="80000"/>
              </a:lnSpc>
              <a:spcBef>
                <a:spcPct val="20000"/>
              </a:spcBef>
              <a:spcAft>
                <a:spcPct val="0"/>
              </a:spcAft>
            </a:pPr>
            <a:r>
              <a:rPr lang="en-US" altLang="en-US" sz="2000" b="1" u="sng" kern="0" dirty="0">
                <a:solidFill>
                  <a:srgbClr val="2F1311"/>
                </a:solidFill>
                <a:latin typeface="Arial"/>
              </a:rPr>
              <a:t>1 Year EACH of:</a:t>
            </a:r>
          </a:p>
          <a:p>
            <a:pPr marL="342900" lvl="0" indent="-342900" fontAlgn="base">
              <a:lnSpc>
                <a:spcPct val="80000"/>
              </a:lnSpc>
              <a:spcBef>
                <a:spcPct val="20000"/>
              </a:spcBef>
              <a:spcAft>
                <a:spcPct val="0"/>
              </a:spcAft>
            </a:pPr>
            <a:r>
              <a:rPr lang="en-US" altLang="en-US" sz="2000" kern="0" dirty="0">
                <a:solidFill>
                  <a:srgbClr val="2F1311"/>
                </a:solidFill>
                <a:latin typeface="Arial"/>
              </a:rPr>
              <a:t>     Biology with labs (e.g., 111 &amp; 112)</a:t>
            </a:r>
          </a:p>
          <a:p>
            <a:pPr marL="342900" lvl="0" indent="-342900" fontAlgn="base">
              <a:lnSpc>
                <a:spcPct val="80000"/>
              </a:lnSpc>
              <a:spcBef>
                <a:spcPct val="20000"/>
              </a:spcBef>
              <a:spcAft>
                <a:spcPct val="0"/>
              </a:spcAft>
            </a:pPr>
            <a:r>
              <a:rPr lang="en-US" altLang="en-US" sz="2000" kern="0" dirty="0">
                <a:solidFill>
                  <a:srgbClr val="2F1311"/>
                </a:solidFill>
                <a:latin typeface="Arial"/>
              </a:rPr>
              <a:t>     Physics with labs (e.g., 111 &amp; 112; 131 &amp; 132/133; 151 &amp; 152)</a:t>
            </a:r>
          </a:p>
          <a:p>
            <a:pPr marL="342900" lvl="0" indent="-342900" fontAlgn="base">
              <a:lnSpc>
                <a:spcPct val="80000"/>
              </a:lnSpc>
              <a:spcBef>
                <a:spcPct val="20000"/>
              </a:spcBef>
              <a:spcAft>
                <a:spcPct val="0"/>
              </a:spcAft>
            </a:pPr>
            <a:r>
              <a:rPr lang="en-US" altLang="en-US" sz="2000" kern="0" dirty="0">
                <a:solidFill>
                  <a:srgbClr val="2F1311"/>
                </a:solidFill>
                <a:latin typeface="Arial"/>
              </a:rPr>
              <a:t>     Mathematics (e.g., 125 &amp; 186, 161 &amp; 186, 161 &amp; 162 )</a:t>
            </a:r>
          </a:p>
          <a:p>
            <a:pPr marL="342900" lvl="0" indent="-342900" fontAlgn="base">
              <a:lnSpc>
                <a:spcPct val="80000"/>
              </a:lnSpc>
              <a:spcBef>
                <a:spcPct val="20000"/>
              </a:spcBef>
              <a:spcAft>
                <a:spcPct val="0"/>
              </a:spcAft>
            </a:pPr>
            <a:r>
              <a:rPr lang="en-US" altLang="en-US" sz="2000" kern="0" dirty="0">
                <a:solidFill>
                  <a:srgbClr val="2F1311"/>
                </a:solidFill>
                <a:latin typeface="Arial"/>
              </a:rPr>
              <a:t>     Writing-Intensive Coursework (e.g., FYS, English, “W” courses).</a:t>
            </a:r>
          </a:p>
          <a:p>
            <a:pPr marL="342900" lvl="0" indent="-342900" fontAlgn="base">
              <a:lnSpc>
                <a:spcPct val="80000"/>
              </a:lnSpc>
              <a:spcBef>
                <a:spcPct val="20000"/>
              </a:spcBef>
              <a:spcAft>
                <a:spcPct val="0"/>
              </a:spcAft>
            </a:pPr>
            <a:endParaRPr lang="en-US" altLang="en-US" sz="300" b="1" u="sng" kern="0" dirty="0">
              <a:solidFill>
                <a:srgbClr val="2F1311"/>
              </a:solidFill>
              <a:latin typeface="Arial"/>
            </a:endParaRPr>
          </a:p>
          <a:p>
            <a:pPr lvl="0" fontAlgn="base">
              <a:lnSpc>
                <a:spcPct val="80000"/>
              </a:lnSpc>
              <a:spcBef>
                <a:spcPct val="20000"/>
              </a:spcBef>
              <a:spcAft>
                <a:spcPct val="0"/>
              </a:spcAft>
            </a:pPr>
            <a:r>
              <a:rPr lang="en-US" altLang="en-US" sz="2000" b="1" u="sng" kern="0" dirty="0">
                <a:solidFill>
                  <a:srgbClr val="2F1311"/>
                </a:solidFill>
                <a:latin typeface="Arial"/>
              </a:rPr>
              <a:t>2+ Years of:</a:t>
            </a:r>
          </a:p>
          <a:p>
            <a:pPr marL="342900" lvl="0" indent="-342900" fontAlgn="base">
              <a:lnSpc>
                <a:spcPct val="80000"/>
              </a:lnSpc>
              <a:spcBef>
                <a:spcPct val="20000"/>
              </a:spcBef>
              <a:spcAft>
                <a:spcPct val="0"/>
              </a:spcAft>
            </a:pPr>
            <a:r>
              <a:rPr lang="en-US" altLang="en-US" sz="2000" kern="0" dirty="0">
                <a:solidFill>
                  <a:srgbClr val="2F1311"/>
                </a:solidFill>
                <a:latin typeface="Arial"/>
              </a:rPr>
              <a:t>     Chemistry with labs (GenChem121 &amp; 122, Organic 221 &amp; 222) and </a:t>
            </a:r>
            <a:r>
              <a:rPr lang="en-US" altLang="en-US" sz="2000" kern="0" dirty="0" err="1">
                <a:solidFill>
                  <a:srgbClr val="2F1311"/>
                </a:solidFill>
                <a:latin typeface="Arial"/>
              </a:rPr>
              <a:t>Biochem</a:t>
            </a:r>
            <a:r>
              <a:rPr lang="en-US" altLang="en-US" sz="2000" kern="0" dirty="0">
                <a:solidFill>
                  <a:srgbClr val="2F1311"/>
                </a:solidFill>
                <a:latin typeface="Arial"/>
              </a:rPr>
              <a:t> 350 or 361</a:t>
            </a:r>
          </a:p>
          <a:p>
            <a:pPr marL="342900" lvl="0" indent="-342900" fontAlgn="base">
              <a:lnSpc>
                <a:spcPct val="80000"/>
              </a:lnSpc>
              <a:spcBef>
                <a:spcPct val="20000"/>
              </a:spcBef>
              <a:spcAft>
                <a:spcPct val="0"/>
              </a:spcAft>
            </a:pPr>
            <a:r>
              <a:rPr lang="en-US" altLang="en-US" sz="2000" b="1" u="sng" kern="0" dirty="0">
                <a:solidFill>
                  <a:srgbClr val="2F1311"/>
                </a:solidFill>
                <a:latin typeface="Arial"/>
              </a:rPr>
              <a:t>Other frequently required courses:</a:t>
            </a:r>
          </a:p>
          <a:p>
            <a:pPr marL="342900" lvl="0" indent="-342900" fontAlgn="base">
              <a:lnSpc>
                <a:spcPct val="80000"/>
              </a:lnSpc>
              <a:spcBef>
                <a:spcPct val="20000"/>
              </a:spcBef>
              <a:spcAft>
                <a:spcPct val="0"/>
              </a:spcAft>
            </a:pPr>
            <a:r>
              <a:rPr lang="en-US" altLang="en-US" sz="2000" kern="0" dirty="0">
                <a:solidFill>
                  <a:srgbClr val="2F1311"/>
                </a:solidFill>
                <a:latin typeface="Arial"/>
              </a:rPr>
              <a:t>	Statistics, Psych 110, A&amp;S 103, Phil 145</a:t>
            </a:r>
          </a:p>
          <a:p>
            <a:pPr marL="342900" lvl="0" indent="-342900" fontAlgn="base">
              <a:lnSpc>
                <a:spcPct val="80000"/>
              </a:lnSpc>
              <a:spcBef>
                <a:spcPct val="20000"/>
              </a:spcBef>
              <a:spcAft>
                <a:spcPct val="0"/>
              </a:spcAft>
            </a:pPr>
            <a:r>
              <a:rPr lang="en-US" altLang="en-US" sz="2000" b="1" u="sng" kern="0" dirty="0">
                <a:solidFill>
                  <a:srgbClr val="2F1311"/>
                </a:solidFill>
                <a:latin typeface="Arial"/>
              </a:rPr>
              <a:t>Specialty required courses:</a:t>
            </a:r>
          </a:p>
          <a:p>
            <a:pPr marL="342900" lvl="0" indent="-342900" fontAlgn="base">
              <a:lnSpc>
                <a:spcPct val="80000"/>
              </a:lnSpc>
              <a:spcBef>
                <a:spcPct val="20000"/>
              </a:spcBef>
              <a:spcAft>
                <a:spcPct val="0"/>
              </a:spcAft>
            </a:pPr>
            <a:r>
              <a:rPr lang="en-US" altLang="en-US" sz="2000" kern="0" dirty="0">
                <a:solidFill>
                  <a:srgbClr val="2F1311"/>
                </a:solidFill>
                <a:latin typeface="Arial"/>
              </a:rPr>
              <a:t>	Microbiology, Nutrition?, Anatomy &amp; Physiology or equivalent</a:t>
            </a:r>
          </a:p>
          <a:p>
            <a:pPr marL="342900" lvl="0" indent="-342900" fontAlgn="base">
              <a:lnSpc>
                <a:spcPct val="80000"/>
              </a:lnSpc>
              <a:spcBef>
                <a:spcPct val="20000"/>
              </a:spcBef>
              <a:spcAft>
                <a:spcPct val="0"/>
              </a:spcAft>
            </a:pPr>
            <a:endParaRPr lang="en-US" altLang="en-US" sz="2000" kern="0" dirty="0">
              <a:solidFill>
                <a:srgbClr val="2F1311"/>
              </a:solidFill>
              <a:latin typeface="Arial"/>
            </a:endParaRPr>
          </a:p>
          <a:p>
            <a:pPr marL="342900" lvl="0" indent="-342900" fontAlgn="base">
              <a:lnSpc>
                <a:spcPct val="80000"/>
              </a:lnSpc>
              <a:spcBef>
                <a:spcPct val="20000"/>
              </a:spcBef>
              <a:spcAft>
                <a:spcPct val="0"/>
              </a:spcAft>
            </a:pPr>
            <a:r>
              <a:rPr lang="en-US" altLang="en-US" sz="2000" kern="0" dirty="0">
                <a:solidFill>
                  <a:srgbClr val="2F1311"/>
                </a:solidFill>
                <a:latin typeface="Arial"/>
              </a:rPr>
              <a:t>LOTS of other course options in natural and social science, humanities and engineering…explore them when/where you can!</a:t>
            </a:r>
          </a:p>
        </p:txBody>
      </p:sp>
    </p:spTree>
    <p:extLst>
      <p:ext uri="{BB962C8B-B14F-4D97-AF65-F5344CB8AC3E}">
        <p14:creationId xmlns:p14="http://schemas.microsoft.com/office/powerpoint/2010/main" val="353779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596807"/>
            <a:ext cx="8877300" cy="6214009"/>
          </a:xfrm>
          <a:prstGeom prst="rect">
            <a:avLst/>
          </a:prstGeom>
        </p:spPr>
        <p:txBody>
          <a:bodyPr wrap="square">
            <a:spAutoFit/>
          </a:bodyPr>
          <a:lstStyle/>
          <a:p>
            <a:pPr lvl="0" fontAlgn="base">
              <a:lnSpc>
                <a:spcPct val="90000"/>
              </a:lnSpc>
              <a:spcBef>
                <a:spcPct val="20000"/>
              </a:spcBef>
              <a:spcAft>
                <a:spcPct val="0"/>
              </a:spcAft>
            </a:pPr>
            <a:r>
              <a:rPr lang="en-US" altLang="en-US" b="1" kern="0" dirty="0">
                <a:solidFill>
                  <a:srgbClr val="2F1311"/>
                </a:solidFill>
                <a:latin typeface="Arial"/>
              </a:rPr>
              <a:t>Advanced Placement.</a:t>
            </a:r>
            <a:r>
              <a:rPr lang="en-US" altLang="en-US" kern="0" dirty="0">
                <a:solidFill>
                  <a:srgbClr val="2F1311"/>
                </a:solidFill>
                <a:latin typeface="Arial"/>
              </a:rPr>
              <a:t>  AP Credit may </a:t>
            </a:r>
            <a:r>
              <a:rPr lang="en-US" altLang="en-US" i="1" u="sng" kern="0" dirty="0">
                <a:solidFill>
                  <a:srgbClr val="2F1311"/>
                </a:solidFill>
                <a:latin typeface="Arial"/>
              </a:rPr>
              <a:t>sometimes</a:t>
            </a:r>
            <a:r>
              <a:rPr lang="en-US" altLang="en-US" kern="0" dirty="0">
                <a:solidFill>
                  <a:srgbClr val="2F1311"/>
                </a:solidFill>
                <a:latin typeface="Arial"/>
              </a:rPr>
              <a:t> be used to satisfy the Mathematics and English/writing requirements or recommended courses. But it should not generally be used to satisfy science requirements. HP schools want you to manage college-level science laboratory coursework in load. </a:t>
            </a:r>
          </a:p>
          <a:p>
            <a:pPr marL="342900" lvl="0" indent="-342900" fontAlgn="base">
              <a:lnSpc>
                <a:spcPct val="90000"/>
              </a:lnSpc>
              <a:spcBef>
                <a:spcPct val="20000"/>
              </a:spcBef>
              <a:spcAft>
                <a:spcPct val="0"/>
              </a:spcAft>
            </a:pPr>
            <a:r>
              <a:rPr lang="en-US" altLang="en-US" kern="0" dirty="0">
                <a:solidFill>
                  <a:srgbClr val="2F1311"/>
                </a:solidFill>
                <a:latin typeface="Arial"/>
              </a:rPr>
              <a:t>	</a:t>
            </a:r>
            <a:r>
              <a:rPr lang="en-US" altLang="en-US" kern="0" dirty="0">
                <a:solidFill>
                  <a:srgbClr val="C00000"/>
                </a:solidFill>
                <a:latin typeface="Arial"/>
              </a:rPr>
              <a:t>If you accept AP credit in one of the sciences, you should take upper-level science courses with labs in the same science </a:t>
            </a:r>
            <a:r>
              <a:rPr lang="en-US" altLang="en-US" kern="0" dirty="0">
                <a:solidFill>
                  <a:srgbClr val="2F1311"/>
                </a:solidFill>
                <a:latin typeface="Arial"/>
              </a:rPr>
              <a:t>to satisfy the health professions school requirements.  Individual schools will differ! </a:t>
            </a:r>
            <a:r>
              <a:rPr lang="en-US" altLang="en-US" b="1" kern="0" dirty="0">
                <a:solidFill>
                  <a:srgbClr val="7030A0"/>
                </a:solidFill>
                <a:latin typeface="Arial"/>
              </a:rPr>
              <a:t>COVID COMMENT:</a:t>
            </a:r>
            <a:r>
              <a:rPr lang="en-US" altLang="en-US" kern="0" dirty="0">
                <a:solidFill>
                  <a:srgbClr val="7030A0"/>
                </a:solidFill>
                <a:latin typeface="Arial"/>
              </a:rPr>
              <a:t> School scrutiny will rise!  Be certain you are getting rigorous academic courses and laboratory training! Reduce/remove ambiguity in interpretations of your choices!</a:t>
            </a:r>
            <a:endParaRPr lang="en-US" altLang="en-US" kern="0" dirty="0">
              <a:solidFill>
                <a:srgbClr val="2F1311"/>
              </a:solidFill>
              <a:latin typeface="Arial"/>
            </a:endParaRPr>
          </a:p>
          <a:p>
            <a:pPr marL="342900" lvl="0" indent="-342900" fontAlgn="base">
              <a:lnSpc>
                <a:spcPct val="90000"/>
              </a:lnSpc>
              <a:spcBef>
                <a:spcPct val="20000"/>
              </a:spcBef>
              <a:spcAft>
                <a:spcPct val="0"/>
              </a:spcAft>
              <a:buBlip>
                <a:blip r:embed="rId2"/>
              </a:buBlip>
            </a:pPr>
            <a:endParaRPr lang="en-US" altLang="en-US" kern="0" dirty="0">
              <a:solidFill>
                <a:srgbClr val="2F1311"/>
              </a:solidFill>
              <a:latin typeface="Arial"/>
            </a:endParaRPr>
          </a:p>
          <a:p>
            <a:pPr lvl="0" fontAlgn="base">
              <a:lnSpc>
                <a:spcPct val="90000"/>
              </a:lnSpc>
              <a:spcBef>
                <a:spcPct val="20000"/>
              </a:spcBef>
              <a:spcAft>
                <a:spcPct val="0"/>
              </a:spcAft>
            </a:pPr>
            <a:r>
              <a:rPr lang="en-US" altLang="en-US" b="1" kern="0" dirty="0">
                <a:solidFill>
                  <a:srgbClr val="2F1311"/>
                </a:solidFill>
                <a:latin typeface="Arial"/>
              </a:rPr>
              <a:t>Summer School.</a:t>
            </a:r>
            <a:r>
              <a:rPr lang="en-US" altLang="en-US" kern="0" dirty="0">
                <a:solidFill>
                  <a:srgbClr val="2F1311"/>
                </a:solidFill>
                <a:latin typeface="Arial"/>
              </a:rPr>
              <a:t> If you major in social sciences or humanities, you may consider physics, biology or chemistry during the summer.  BUT most HP </a:t>
            </a:r>
            <a:r>
              <a:rPr lang="en-US" altLang="en-US" kern="0" dirty="0">
                <a:solidFill>
                  <a:srgbClr val="C00000"/>
                </a:solidFill>
                <a:latin typeface="Arial"/>
              </a:rPr>
              <a:t>schools PREFER completing all core science courses during the academic year</a:t>
            </a:r>
            <a:r>
              <a:rPr lang="en-US" altLang="en-US" kern="0" dirty="0">
                <a:latin typeface="Arial"/>
              </a:rPr>
              <a:t>…so you</a:t>
            </a:r>
            <a:r>
              <a:rPr lang="en-US" altLang="en-US" kern="0" dirty="0">
                <a:solidFill>
                  <a:srgbClr val="C00000"/>
                </a:solidFill>
                <a:latin typeface="Arial"/>
              </a:rPr>
              <a:t> </a:t>
            </a:r>
            <a:r>
              <a:rPr lang="en-US" altLang="en-US" kern="0" dirty="0">
                <a:solidFill>
                  <a:srgbClr val="2F1311"/>
                </a:solidFill>
                <a:latin typeface="Arial"/>
              </a:rPr>
              <a:t>demonstrate your ability to handle laboratory classes in a full course load.  Try not to make a habit of completing core courses in summer.  If you do, be sure to be excellent!</a:t>
            </a:r>
          </a:p>
          <a:p>
            <a:pPr marL="342900" lvl="0" indent="-342900" fontAlgn="base">
              <a:lnSpc>
                <a:spcPct val="90000"/>
              </a:lnSpc>
              <a:spcBef>
                <a:spcPct val="20000"/>
              </a:spcBef>
              <a:spcAft>
                <a:spcPct val="0"/>
              </a:spcAft>
              <a:buBlip>
                <a:blip r:embed="rId2"/>
              </a:buBlip>
            </a:pPr>
            <a:endParaRPr lang="en-US" altLang="en-US" kern="0" dirty="0">
              <a:solidFill>
                <a:srgbClr val="2F1311"/>
              </a:solidFill>
              <a:latin typeface="Arial"/>
            </a:endParaRPr>
          </a:p>
          <a:p>
            <a:pPr lvl="0" fontAlgn="base">
              <a:lnSpc>
                <a:spcPct val="90000"/>
              </a:lnSpc>
              <a:spcBef>
                <a:spcPct val="20000"/>
              </a:spcBef>
              <a:spcAft>
                <a:spcPct val="0"/>
              </a:spcAft>
            </a:pPr>
            <a:r>
              <a:rPr lang="en-US" altLang="en-US" b="1" kern="0" dirty="0">
                <a:solidFill>
                  <a:srgbClr val="2F1311"/>
                </a:solidFill>
                <a:latin typeface="Arial"/>
              </a:rPr>
              <a:t>Pass/Fail; 3 credit semesters.</a:t>
            </a:r>
            <a:r>
              <a:rPr lang="en-US" altLang="en-US" kern="0" dirty="0">
                <a:solidFill>
                  <a:srgbClr val="2F1311"/>
                </a:solidFill>
                <a:latin typeface="Arial"/>
              </a:rPr>
              <a:t>  </a:t>
            </a:r>
            <a:r>
              <a:rPr lang="en-US" altLang="en-US" u="sng" kern="0" dirty="0">
                <a:solidFill>
                  <a:srgbClr val="C00000"/>
                </a:solidFill>
                <a:latin typeface="Arial"/>
              </a:rPr>
              <a:t>We discourage this.</a:t>
            </a:r>
            <a:r>
              <a:rPr lang="en-US" altLang="en-US" kern="0" dirty="0">
                <a:solidFill>
                  <a:srgbClr val="C00000"/>
                </a:solidFill>
                <a:latin typeface="Arial"/>
              </a:rPr>
              <a:t>  </a:t>
            </a:r>
            <a:r>
              <a:rPr lang="en-US" altLang="en-US" kern="0" dirty="0">
                <a:solidFill>
                  <a:srgbClr val="2F1311"/>
                </a:solidFill>
                <a:latin typeface="Arial"/>
              </a:rPr>
              <a:t>Particularly for a science or mathematics course! HP schools view your success in context, carrying a full load in a variety of disciplines.</a:t>
            </a:r>
            <a:r>
              <a:rPr lang="en-US" altLang="en-US" b="1" kern="0" dirty="0">
                <a:solidFill>
                  <a:srgbClr val="7030A0"/>
                </a:solidFill>
                <a:latin typeface="Arial"/>
              </a:rPr>
              <a:t> COVID COMMENT: P/F policies remain in flux; try to reduce ambiguity in your portfolio and elect full grading practice.</a:t>
            </a:r>
            <a:endParaRPr lang="en-US" altLang="en-US" kern="0" dirty="0">
              <a:solidFill>
                <a:srgbClr val="2F1311"/>
              </a:solidFill>
              <a:latin typeface="Arial"/>
            </a:endParaRPr>
          </a:p>
          <a:p>
            <a:pPr lvl="0" fontAlgn="base">
              <a:lnSpc>
                <a:spcPct val="90000"/>
              </a:lnSpc>
              <a:spcBef>
                <a:spcPct val="20000"/>
              </a:spcBef>
              <a:spcAft>
                <a:spcPct val="0"/>
              </a:spcAft>
            </a:pPr>
            <a:endParaRPr lang="en-US" altLang="en-US" kern="0" dirty="0">
              <a:solidFill>
                <a:srgbClr val="2F1311"/>
              </a:solidFill>
              <a:latin typeface="Arial"/>
            </a:endParaRPr>
          </a:p>
          <a:p>
            <a:pPr fontAlgn="base">
              <a:lnSpc>
                <a:spcPct val="90000"/>
              </a:lnSpc>
              <a:spcBef>
                <a:spcPct val="20000"/>
              </a:spcBef>
              <a:spcAft>
                <a:spcPct val="0"/>
              </a:spcAft>
            </a:pPr>
            <a:r>
              <a:rPr lang="en-US" altLang="en-US" b="1" dirty="0">
                <a:solidFill>
                  <a:srgbClr val="2F1311"/>
                </a:solidFill>
                <a:latin typeface="Arial" panose="020B0604020202020204" pitchFamily="34" charset="0"/>
              </a:rPr>
              <a:t>Study Abroad:</a:t>
            </a:r>
            <a:r>
              <a:rPr lang="en-US" altLang="en-US" dirty="0">
                <a:solidFill>
                  <a:srgbClr val="2F1311"/>
                </a:solidFill>
                <a:latin typeface="Arial" panose="020B0604020202020204" pitchFamily="34" charset="0"/>
              </a:rPr>
              <a:t> Typically a PLUS, but plan coursework carefully in advance of registering. </a:t>
            </a:r>
            <a:r>
              <a:rPr lang="en-US" altLang="en-US" b="1" dirty="0">
                <a:solidFill>
                  <a:srgbClr val="7030A0"/>
                </a:solidFill>
                <a:latin typeface="Arial" panose="020B0604020202020204" pitchFamily="34" charset="0"/>
              </a:rPr>
              <a:t>COVID COMMENT: Request transcripts EARLY!!!</a:t>
            </a:r>
            <a:endParaRPr lang="en-US" altLang="en-US" b="1" kern="0" dirty="0">
              <a:solidFill>
                <a:srgbClr val="7030A0"/>
              </a:solidFill>
              <a:latin typeface="Arial"/>
            </a:endParaRPr>
          </a:p>
        </p:txBody>
      </p:sp>
      <p:sp>
        <p:nvSpPr>
          <p:cNvPr id="4" name="Rectangle 3">
            <a:extLst>
              <a:ext uri="{FF2B5EF4-FFF2-40B4-BE49-F238E27FC236}">
                <a16:creationId xmlns:a16="http://schemas.microsoft.com/office/drawing/2014/main" id="{CB9D6C6E-53C5-470E-A1CD-8C878E17B263}"/>
              </a:ext>
            </a:extLst>
          </p:cNvPr>
          <p:cNvSpPr/>
          <p:nvPr/>
        </p:nvSpPr>
        <p:spPr>
          <a:xfrm>
            <a:off x="190500" y="12032"/>
            <a:ext cx="87630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7030A0"/>
                </a:solidFill>
                <a:effectLst/>
                <a:uLnTx/>
                <a:uFillTx/>
                <a:latin typeface="+mj-lt"/>
                <a:ea typeface="+mj-ea"/>
                <a:cs typeface="+mj-cs"/>
              </a:rPr>
              <a:t>Undergraduate Preparation – </a:t>
            </a:r>
            <a:r>
              <a:rPr lang="en-US" altLang="en-US" sz="3200" b="1" kern="0" dirty="0">
                <a:solidFill>
                  <a:srgbClr val="7030A0"/>
                </a:solidFill>
                <a:latin typeface="+mj-lt"/>
                <a:ea typeface="+mj-ea"/>
                <a:cs typeface="+mj-cs"/>
              </a:rPr>
              <a:t>related considerations</a:t>
            </a:r>
            <a:endParaRPr kumimoji="0" lang="en-US" sz="3200" b="1" i="0" u="none" strike="noStrike" kern="0" cap="none" spc="0" normalizeH="0" baseline="0" noProof="0" dirty="0">
              <a:ln>
                <a:noFill/>
              </a:ln>
              <a:solidFill>
                <a:srgbClr val="7030A0"/>
              </a:solidFill>
              <a:effectLst/>
              <a:uLnTx/>
              <a:uFillTx/>
              <a:latin typeface="+mj-lt"/>
            </a:endParaRPr>
          </a:p>
        </p:txBody>
      </p:sp>
    </p:spTree>
    <p:extLst>
      <p:ext uri="{BB962C8B-B14F-4D97-AF65-F5344CB8AC3E}">
        <p14:creationId xmlns:p14="http://schemas.microsoft.com/office/powerpoint/2010/main" val="369945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609600"/>
            <a:ext cx="8839200" cy="6217087"/>
          </a:xfrm>
          <a:prstGeom prst="rect">
            <a:avLst/>
          </a:prstGeom>
        </p:spPr>
        <p:txBody>
          <a:bodyPr wrap="square">
            <a:spAutoFit/>
          </a:bodyPr>
          <a:lstStyle/>
          <a:p>
            <a:pPr lvl="0" fontAlgn="base">
              <a:spcBef>
                <a:spcPct val="0"/>
              </a:spcBef>
              <a:spcAft>
                <a:spcPct val="0"/>
              </a:spcAft>
            </a:pPr>
            <a:endParaRPr lang="en-US" altLang="en-US" sz="200" dirty="0">
              <a:solidFill>
                <a:srgbClr val="2F1311"/>
              </a:solidFill>
              <a:latin typeface="Arial" panose="020B0604020202020204" pitchFamily="34" charset="0"/>
            </a:endParaRPr>
          </a:p>
          <a:p>
            <a:pPr lvl="0" fontAlgn="base">
              <a:spcBef>
                <a:spcPct val="0"/>
              </a:spcBef>
              <a:spcAft>
                <a:spcPct val="0"/>
              </a:spcAft>
            </a:pPr>
            <a:r>
              <a:rPr lang="en-US" altLang="en-US" b="1" dirty="0">
                <a:solidFill>
                  <a:srgbClr val="2F1311"/>
                </a:solidFill>
                <a:latin typeface="Arial" panose="020B0604020202020204" pitchFamily="34" charset="0"/>
              </a:rPr>
              <a:t>Research:</a:t>
            </a:r>
            <a:r>
              <a:rPr lang="en-US" altLang="en-US" dirty="0">
                <a:solidFill>
                  <a:srgbClr val="2F1311"/>
                </a:solidFill>
                <a:latin typeface="Arial" panose="020B0604020202020204" pitchFamily="34" charset="0"/>
              </a:rPr>
              <a:t> More than a PLUS—rapidly </a:t>
            </a:r>
            <a:r>
              <a:rPr lang="en-US" altLang="en-US" b="1" dirty="0">
                <a:solidFill>
                  <a:srgbClr val="C00000"/>
                </a:solidFill>
                <a:latin typeface="Arial" panose="020B0604020202020204" pitchFamily="34" charset="0"/>
              </a:rPr>
              <a:t>becoming essential </a:t>
            </a:r>
            <a:r>
              <a:rPr lang="en-US" altLang="en-US" dirty="0">
                <a:solidFill>
                  <a:srgbClr val="2F1311"/>
                </a:solidFill>
                <a:latin typeface="Arial" panose="020B0604020202020204" pitchFamily="34" charset="0"/>
              </a:rPr>
              <a:t>for HP schools of all flavors.  Find Independent Research, Honors Thesis Research, EXCEL work, but also CURE and innovative research experiences (</a:t>
            </a:r>
            <a:r>
              <a:rPr lang="en-US" altLang="en-US" dirty="0" err="1">
                <a:solidFill>
                  <a:srgbClr val="2F1311"/>
                </a:solidFill>
                <a:latin typeface="Arial" panose="020B0604020202020204" pitchFamily="34" charset="0"/>
              </a:rPr>
              <a:t>TechClinic</a:t>
            </a:r>
            <a:r>
              <a:rPr lang="en-US" altLang="en-US" dirty="0">
                <a:solidFill>
                  <a:srgbClr val="2F1311"/>
                </a:solidFill>
                <a:latin typeface="Arial" panose="020B0604020202020204" pitchFamily="34" charset="0"/>
              </a:rPr>
              <a:t>, Dyer Center).</a:t>
            </a:r>
          </a:p>
          <a:p>
            <a:pPr lvl="0" fontAlgn="base">
              <a:spcBef>
                <a:spcPct val="0"/>
              </a:spcBef>
              <a:spcAft>
                <a:spcPct val="0"/>
              </a:spcAft>
            </a:pPr>
            <a:endParaRPr lang="en-US" altLang="en-US" dirty="0">
              <a:solidFill>
                <a:srgbClr val="2F1311"/>
              </a:solidFill>
              <a:latin typeface="Arial" panose="020B0604020202020204" pitchFamily="34" charset="0"/>
            </a:endParaRPr>
          </a:p>
          <a:p>
            <a:pPr lvl="0" fontAlgn="base">
              <a:spcBef>
                <a:spcPct val="0"/>
              </a:spcBef>
              <a:spcAft>
                <a:spcPct val="0"/>
              </a:spcAft>
            </a:pPr>
            <a:r>
              <a:rPr lang="en-US" altLang="en-US" b="1" dirty="0">
                <a:solidFill>
                  <a:srgbClr val="2F1311"/>
                </a:solidFill>
                <a:latin typeface="Arial" panose="020B0604020202020204" pitchFamily="34" charset="0"/>
              </a:rPr>
              <a:t>Electives:</a:t>
            </a:r>
            <a:r>
              <a:rPr lang="en-US" altLang="en-US" dirty="0">
                <a:solidFill>
                  <a:srgbClr val="2F1311"/>
                </a:solidFill>
                <a:latin typeface="Arial" panose="020B0604020202020204" pitchFamily="34" charset="0"/>
              </a:rPr>
              <a:t> Select meaningful, interesting coursework broadly, including courses in the arts and humanities.  “what looks good to health professional schools” is flawed judgment. Get the most from your undergraduate education. It is </a:t>
            </a:r>
            <a:r>
              <a:rPr lang="en-US" altLang="en-US" i="1" dirty="0">
                <a:solidFill>
                  <a:srgbClr val="C00000"/>
                </a:solidFill>
                <a:latin typeface="Arial" panose="020B0604020202020204" pitchFamily="34" charset="0"/>
              </a:rPr>
              <a:t>who</a:t>
            </a:r>
            <a:r>
              <a:rPr lang="en-US" altLang="en-US" dirty="0">
                <a:solidFill>
                  <a:srgbClr val="2F1311"/>
                </a:solidFill>
                <a:latin typeface="Arial" panose="020B0604020202020204" pitchFamily="34" charset="0"/>
              </a:rPr>
              <a:t> you are, </a:t>
            </a:r>
            <a:r>
              <a:rPr lang="en-US" altLang="en-US" i="1" dirty="0">
                <a:solidFill>
                  <a:srgbClr val="C00000"/>
                </a:solidFill>
                <a:latin typeface="Arial" panose="020B0604020202020204" pitchFamily="34" charset="0"/>
              </a:rPr>
              <a:t>how</a:t>
            </a:r>
            <a:r>
              <a:rPr lang="en-US" altLang="en-US" dirty="0">
                <a:solidFill>
                  <a:srgbClr val="C00000"/>
                </a:solidFill>
                <a:latin typeface="Arial" panose="020B0604020202020204" pitchFamily="34" charset="0"/>
              </a:rPr>
              <a:t> </a:t>
            </a:r>
            <a:r>
              <a:rPr lang="en-US" altLang="en-US" i="1" dirty="0">
                <a:solidFill>
                  <a:srgbClr val="C00000"/>
                </a:solidFill>
                <a:latin typeface="Arial" panose="020B0604020202020204" pitchFamily="34" charset="0"/>
              </a:rPr>
              <a:t>well-educated</a:t>
            </a:r>
            <a:r>
              <a:rPr lang="en-US" altLang="en-US" dirty="0">
                <a:solidFill>
                  <a:srgbClr val="C00000"/>
                </a:solidFill>
                <a:latin typeface="Arial" panose="020B0604020202020204" pitchFamily="34" charset="0"/>
              </a:rPr>
              <a:t> </a:t>
            </a:r>
            <a:r>
              <a:rPr lang="en-US" altLang="en-US" dirty="0">
                <a:solidFill>
                  <a:srgbClr val="2F1311"/>
                </a:solidFill>
                <a:latin typeface="Arial" panose="020B0604020202020204" pitchFamily="34" charset="0"/>
              </a:rPr>
              <a:t>you are, </a:t>
            </a:r>
            <a:r>
              <a:rPr lang="en-US" altLang="en-US" dirty="0">
                <a:latin typeface="Arial" panose="020B0604020202020204" pitchFamily="34" charset="0"/>
              </a:rPr>
              <a:t>where you have </a:t>
            </a:r>
            <a:r>
              <a:rPr lang="en-US" altLang="en-US" i="1" dirty="0">
                <a:solidFill>
                  <a:srgbClr val="C00000"/>
                </a:solidFill>
                <a:latin typeface="Arial" panose="020B0604020202020204" pitchFamily="34" charset="0"/>
              </a:rPr>
              <a:t>sought challenges</a:t>
            </a:r>
            <a:r>
              <a:rPr lang="en-US" altLang="en-US" dirty="0">
                <a:solidFill>
                  <a:srgbClr val="C00000"/>
                </a:solidFill>
                <a:latin typeface="Arial" panose="020B0604020202020204" pitchFamily="34" charset="0"/>
              </a:rPr>
              <a:t>, </a:t>
            </a:r>
            <a:r>
              <a:rPr lang="en-US" altLang="en-US" dirty="0">
                <a:latin typeface="Arial" panose="020B0604020202020204" pitchFamily="34" charset="0"/>
              </a:rPr>
              <a:t>what you have</a:t>
            </a:r>
            <a:r>
              <a:rPr lang="en-US" altLang="en-US" i="1" dirty="0">
                <a:solidFill>
                  <a:srgbClr val="FF0000"/>
                </a:solidFill>
                <a:latin typeface="Arial" panose="020B0604020202020204" pitchFamily="34" charset="0"/>
              </a:rPr>
              <a:t> </a:t>
            </a:r>
            <a:r>
              <a:rPr lang="en-US" altLang="en-US" i="1" dirty="0">
                <a:solidFill>
                  <a:srgbClr val="C00000"/>
                </a:solidFill>
                <a:latin typeface="Arial" panose="020B0604020202020204" pitchFamily="34" charset="0"/>
              </a:rPr>
              <a:t>learned from failures </a:t>
            </a:r>
            <a:r>
              <a:rPr lang="en-US" altLang="en-US" dirty="0">
                <a:solidFill>
                  <a:srgbClr val="2F1311"/>
                </a:solidFill>
                <a:latin typeface="Arial" panose="020B0604020202020204" pitchFamily="34" charset="0"/>
              </a:rPr>
              <a:t>that will matter more than any given course completed.</a:t>
            </a:r>
          </a:p>
          <a:p>
            <a:pPr lvl="0" fontAlgn="base">
              <a:spcBef>
                <a:spcPct val="0"/>
              </a:spcBef>
              <a:spcAft>
                <a:spcPct val="0"/>
              </a:spcAft>
            </a:pPr>
            <a:endParaRPr lang="en-US" altLang="en-US" dirty="0">
              <a:solidFill>
                <a:srgbClr val="2F1311"/>
              </a:solidFill>
              <a:latin typeface="Arial" panose="020B0604020202020204" pitchFamily="34" charset="0"/>
            </a:endParaRPr>
          </a:p>
          <a:p>
            <a:pPr fontAlgn="base">
              <a:spcBef>
                <a:spcPct val="0"/>
              </a:spcBef>
              <a:spcAft>
                <a:spcPct val="0"/>
              </a:spcAft>
            </a:pPr>
            <a:r>
              <a:rPr lang="en-US" altLang="en-US" b="1" kern="0" dirty="0">
                <a:solidFill>
                  <a:srgbClr val="2F1311"/>
                </a:solidFill>
                <a:latin typeface="Arial"/>
              </a:rPr>
              <a:t>Internships/Externships:</a:t>
            </a:r>
            <a:r>
              <a:rPr lang="en-US" altLang="en-US" kern="0" dirty="0">
                <a:solidFill>
                  <a:srgbClr val="2F1311"/>
                </a:solidFill>
                <a:latin typeface="Arial"/>
              </a:rPr>
              <a:t> Seek opportunities for health care involvement and shadowing, including volunteering at a hospital, shelter, clinic, with your personal physician, or a Lafayette alumnus/alumna in the health professions; make it active not passive observation! </a:t>
            </a:r>
            <a:r>
              <a:rPr lang="en-US" altLang="en-US" b="1" kern="0" dirty="0">
                <a:solidFill>
                  <a:srgbClr val="7030A0"/>
                </a:solidFill>
                <a:latin typeface="Arial"/>
              </a:rPr>
              <a:t>COVID COMMENT</a:t>
            </a:r>
            <a:r>
              <a:rPr lang="en-US" altLang="en-US" kern="0" dirty="0">
                <a:solidFill>
                  <a:srgbClr val="7030A0"/>
                </a:solidFill>
                <a:latin typeface="Arial"/>
              </a:rPr>
              <a:t>: Depth, Breadth, Passion, Dedication!</a:t>
            </a:r>
            <a:endParaRPr lang="en-US" altLang="en-US" kern="0" dirty="0">
              <a:solidFill>
                <a:srgbClr val="2F1311"/>
              </a:solidFill>
              <a:latin typeface="Arial"/>
            </a:endParaRPr>
          </a:p>
          <a:p>
            <a:pPr fontAlgn="base">
              <a:spcBef>
                <a:spcPct val="0"/>
              </a:spcBef>
              <a:spcAft>
                <a:spcPct val="0"/>
              </a:spcAft>
            </a:pPr>
            <a:endParaRPr lang="en-US" altLang="en-US" kern="0" dirty="0">
              <a:solidFill>
                <a:srgbClr val="2F1311"/>
              </a:solidFill>
              <a:latin typeface="Arial"/>
            </a:endParaRPr>
          </a:p>
          <a:p>
            <a:pPr fontAlgn="base">
              <a:spcBef>
                <a:spcPct val="0"/>
              </a:spcBef>
              <a:spcAft>
                <a:spcPct val="0"/>
              </a:spcAft>
            </a:pPr>
            <a:r>
              <a:rPr lang="en-US" altLang="en-US" b="1" kern="0" dirty="0">
                <a:solidFill>
                  <a:srgbClr val="2F1311"/>
                </a:solidFill>
                <a:latin typeface="Arial"/>
              </a:rPr>
              <a:t>Extracurricular Activities:</a:t>
            </a:r>
            <a:r>
              <a:rPr lang="en-US" altLang="en-US" kern="0" dirty="0">
                <a:solidFill>
                  <a:srgbClr val="2F1311"/>
                </a:solidFill>
                <a:latin typeface="Arial"/>
              </a:rPr>
              <a:t> These hone people skills, demonstrate effective time management, develop leadership and collaborative skills, enhance communication abilities…especially coupled to long-term commitment …but NOT at the expense of your academic success! </a:t>
            </a:r>
            <a:r>
              <a:rPr lang="en-US" altLang="en-US" b="1" kern="0" dirty="0">
                <a:solidFill>
                  <a:srgbClr val="7030A0"/>
                </a:solidFill>
                <a:latin typeface="Arial"/>
              </a:rPr>
              <a:t>COVID COMMENT: </a:t>
            </a:r>
            <a:r>
              <a:rPr lang="en-US" altLang="en-US" kern="0" dirty="0">
                <a:solidFill>
                  <a:srgbClr val="7030A0"/>
                </a:solidFill>
                <a:latin typeface="Arial"/>
              </a:rPr>
              <a:t>Focus on what you control NOW!</a:t>
            </a:r>
            <a:endParaRPr lang="en-US" altLang="en-US" kern="0" dirty="0">
              <a:solidFill>
                <a:srgbClr val="2F1311"/>
              </a:solidFill>
              <a:latin typeface="Arial"/>
            </a:endParaRPr>
          </a:p>
          <a:p>
            <a:pPr fontAlgn="base">
              <a:spcBef>
                <a:spcPct val="0"/>
              </a:spcBef>
              <a:spcAft>
                <a:spcPct val="0"/>
              </a:spcAft>
            </a:pPr>
            <a:endParaRPr lang="en-US" altLang="en-US" kern="0" dirty="0">
              <a:solidFill>
                <a:srgbClr val="2F1311"/>
              </a:solidFill>
              <a:latin typeface="Arial"/>
            </a:endParaRPr>
          </a:p>
          <a:p>
            <a:pPr fontAlgn="base">
              <a:spcBef>
                <a:spcPct val="0"/>
              </a:spcBef>
              <a:spcAft>
                <a:spcPct val="0"/>
              </a:spcAft>
            </a:pPr>
            <a:r>
              <a:rPr lang="en-US" altLang="en-US" kern="0" dirty="0">
                <a:solidFill>
                  <a:srgbClr val="2F1311"/>
                </a:solidFill>
                <a:latin typeface="Arial"/>
              </a:rPr>
              <a:t>…and </a:t>
            </a:r>
            <a:r>
              <a:rPr lang="en-US" altLang="en-US" b="1" kern="0" dirty="0">
                <a:solidFill>
                  <a:srgbClr val="2F1311"/>
                </a:solidFill>
                <a:latin typeface="Arial"/>
              </a:rPr>
              <a:t>Read!</a:t>
            </a:r>
            <a:r>
              <a:rPr lang="en-US" altLang="en-US" kern="0" dirty="0">
                <a:solidFill>
                  <a:srgbClr val="2F1311"/>
                </a:solidFill>
                <a:latin typeface="Arial"/>
              </a:rPr>
              <a:t> Widely! Especially on healthcare. On policy. On current events. On music, theatre, sports, literature… See the HP Program website for suggestions.</a:t>
            </a:r>
            <a:endParaRPr lang="en-US" altLang="en-US" dirty="0">
              <a:solidFill>
                <a:srgbClr val="2F1311"/>
              </a:solidFill>
              <a:latin typeface="Arial" panose="020B0604020202020204" pitchFamily="34" charset="0"/>
            </a:endParaRPr>
          </a:p>
        </p:txBody>
      </p:sp>
      <p:sp>
        <p:nvSpPr>
          <p:cNvPr id="4" name="Rectangle 3">
            <a:extLst>
              <a:ext uri="{FF2B5EF4-FFF2-40B4-BE49-F238E27FC236}">
                <a16:creationId xmlns:a16="http://schemas.microsoft.com/office/drawing/2014/main" id="{52B5B2D7-FB6A-453C-8530-B48666C16E91}"/>
              </a:ext>
            </a:extLst>
          </p:cNvPr>
          <p:cNvSpPr/>
          <p:nvPr/>
        </p:nvSpPr>
        <p:spPr>
          <a:xfrm>
            <a:off x="228600" y="24825"/>
            <a:ext cx="876300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rgbClr val="7030A0"/>
                </a:solidFill>
                <a:effectLst/>
                <a:uLnTx/>
                <a:uFillTx/>
                <a:latin typeface="+mj-lt"/>
                <a:ea typeface="+mj-ea"/>
                <a:cs typeface="+mj-cs"/>
              </a:rPr>
              <a:t>Undergraduate Preparation – </a:t>
            </a:r>
            <a:r>
              <a:rPr lang="en-US" altLang="en-US" sz="3200" b="1" kern="0" dirty="0">
                <a:solidFill>
                  <a:srgbClr val="7030A0"/>
                </a:solidFill>
                <a:latin typeface="+mj-lt"/>
                <a:ea typeface="+mj-ea"/>
                <a:cs typeface="+mj-cs"/>
              </a:rPr>
              <a:t>related considerations</a:t>
            </a:r>
            <a:endParaRPr kumimoji="0" lang="en-US" sz="3200" b="1" i="0" u="none" strike="noStrike" kern="0" cap="none" spc="0" normalizeH="0" baseline="0" noProof="0" dirty="0">
              <a:ln>
                <a:noFill/>
              </a:ln>
              <a:solidFill>
                <a:srgbClr val="7030A0"/>
              </a:solidFill>
              <a:effectLst/>
              <a:uLnTx/>
              <a:uFillTx/>
              <a:latin typeface="+mj-lt"/>
            </a:endParaRPr>
          </a:p>
        </p:txBody>
      </p:sp>
    </p:spTree>
    <p:extLst>
      <p:ext uri="{BB962C8B-B14F-4D97-AF65-F5344CB8AC3E}">
        <p14:creationId xmlns:p14="http://schemas.microsoft.com/office/powerpoint/2010/main" val="86076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4000" cy="763587"/>
          </a:xfrm>
        </p:spPr>
        <p:txBody>
          <a:bodyPr>
            <a:normAutofit/>
          </a:bodyPr>
          <a:lstStyle/>
          <a:p>
            <a:r>
              <a:rPr lang="en-US" sz="3600" b="1" dirty="0">
                <a:solidFill>
                  <a:srgbClr val="7030A0"/>
                </a:solidFill>
                <a:latin typeface="+mn-lt"/>
              </a:rPr>
              <a:t>Evaluating the avalanche of applicants with..</a:t>
            </a:r>
          </a:p>
        </p:txBody>
      </p:sp>
      <p:sp>
        <p:nvSpPr>
          <p:cNvPr id="5" name="TextBox 4"/>
          <p:cNvSpPr txBox="1"/>
          <p:nvPr/>
        </p:nvSpPr>
        <p:spPr>
          <a:xfrm>
            <a:off x="278674" y="887135"/>
            <a:ext cx="8839200" cy="5970865"/>
          </a:xfrm>
          <a:prstGeom prst="rect">
            <a:avLst/>
          </a:prstGeom>
          <a:noFill/>
        </p:spPr>
        <p:txBody>
          <a:bodyPr wrap="square" rtlCol="0">
            <a:spAutoFit/>
          </a:bodyPr>
          <a:lstStyle/>
          <a:p>
            <a:r>
              <a:rPr lang="en-US" sz="2800" b="1" u="sng" dirty="0">
                <a:solidFill>
                  <a:srgbClr val="C00000"/>
                </a:solidFill>
              </a:rPr>
              <a:t>Interpersonal competencies</a:t>
            </a:r>
            <a:r>
              <a:rPr lang="en-US" sz="2800" b="1" dirty="0">
                <a:solidFill>
                  <a:srgbClr val="C00000"/>
                </a:solidFill>
              </a:rPr>
              <a:t>: </a:t>
            </a:r>
            <a:r>
              <a:rPr lang="en-US" sz="2800" b="1" dirty="0"/>
              <a:t>Service orientation, Social Skill, Culturally aware, Teamwork, Oral communication. </a:t>
            </a:r>
            <a:r>
              <a:rPr lang="en-US" sz="2800" b="1" dirty="0">
                <a:solidFill>
                  <a:srgbClr val="7030A0"/>
                </a:solidFill>
              </a:rPr>
              <a:t>COVID COMMENT: Seek out activities for clinical engagement</a:t>
            </a:r>
          </a:p>
          <a:p>
            <a:endParaRPr lang="en-US" sz="2800" b="1" dirty="0">
              <a:solidFill>
                <a:srgbClr val="7030A0"/>
              </a:solidFill>
            </a:endParaRPr>
          </a:p>
          <a:p>
            <a:r>
              <a:rPr lang="en-US" sz="2800" b="1" u="sng" dirty="0">
                <a:solidFill>
                  <a:srgbClr val="C00000"/>
                </a:solidFill>
              </a:rPr>
              <a:t>Intrapersonal competencies</a:t>
            </a:r>
            <a:r>
              <a:rPr lang="en-US" sz="2800" b="1" dirty="0">
                <a:solidFill>
                  <a:srgbClr val="C00000"/>
                </a:solidFill>
              </a:rPr>
              <a:t>: </a:t>
            </a:r>
            <a:r>
              <a:rPr lang="en-US" sz="2800" b="1" dirty="0"/>
              <a:t>Ethical responsibility to self and others, Reliability and dependability, Resilience and adaptability, Capacity for improvement</a:t>
            </a:r>
          </a:p>
          <a:p>
            <a:endParaRPr lang="en-US" sz="2800" b="1" dirty="0">
              <a:solidFill>
                <a:srgbClr val="7030A0"/>
              </a:solidFill>
            </a:endParaRPr>
          </a:p>
          <a:p>
            <a:r>
              <a:rPr lang="en-US" sz="2800" b="1" u="sng" dirty="0">
                <a:solidFill>
                  <a:srgbClr val="C00000"/>
                </a:solidFill>
              </a:rPr>
              <a:t>Thinking and reasoning competencies</a:t>
            </a:r>
            <a:r>
              <a:rPr lang="en-US" sz="2800" b="1" dirty="0">
                <a:solidFill>
                  <a:srgbClr val="C00000"/>
                </a:solidFill>
              </a:rPr>
              <a:t>: </a:t>
            </a:r>
            <a:r>
              <a:rPr lang="en-US" sz="2800" b="1" dirty="0"/>
              <a:t>Critical thinking, Quantitative reasoning, Scientific inquiry, Written communication</a:t>
            </a:r>
          </a:p>
          <a:p>
            <a:endParaRPr lang="en-US" sz="2800" b="1" dirty="0">
              <a:solidFill>
                <a:srgbClr val="7030A0"/>
              </a:solidFill>
            </a:endParaRPr>
          </a:p>
          <a:p>
            <a:r>
              <a:rPr lang="en-US" sz="2800" b="1" u="sng" dirty="0">
                <a:solidFill>
                  <a:srgbClr val="C00000"/>
                </a:solidFill>
              </a:rPr>
              <a:t>Science competencies</a:t>
            </a:r>
            <a:r>
              <a:rPr lang="en-US" sz="2800" b="1" dirty="0">
                <a:solidFill>
                  <a:srgbClr val="C00000"/>
                </a:solidFill>
              </a:rPr>
              <a:t>: </a:t>
            </a:r>
            <a:r>
              <a:rPr lang="en-US" sz="2800" b="1" dirty="0"/>
              <a:t>Life systems, Human behavior</a:t>
            </a:r>
          </a:p>
          <a:p>
            <a:endParaRPr lang="en-US" dirty="0"/>
          </a:p>
        </p:txBody>
      </p:sp>
    </p:spTree>
    <p:extLst>
      <p:ext uri="{BB962C8B-B14F-4D97-AF65-F5344CB8AC3E}">
        <p14:creationId xmlns:p14="http://schemas.microsoft.com/office/powerpoint/2010/main" val="400617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617" y="0"/>
            <a:ext cx="8138766" cy="990600"/>
          </a:xfrm>
        </p:spPr>
        <p:txBody>
          <a:bodyPr>
            <a:normAutofit/>
          </a:bodyPr>
          <a:lstStyle/>
          <a:p>
            <a:r>
              <a:rPr lang="en-US" sz="3600" b="1" dirty="0">
                <a:solidFill>
                  <a:srgbClr val="7030A0"/>
                </a:solidFill>
                <a:latin typeface="+mn-lt"/>
              </a:rPr>
              <a:t>Pre-Professional Competencies from </a:t>
            </a:r>
            <a:r>
              <a:rPr lang="en-US" altLang="en-US" sz="3600" b="1" kern="0" dirty="0">
                <a:solidFill>
                  <a:srgbClr val="7030A0"/>
                </a:solidFill>
                <a:latin typeface="+mn-lt"/>
              </a:rPr>
              <a:t>AAMC</a:t>
            </a:r>
            <a:endParaRPr lang="en-US" sz="3600" b="1" dirty="0">
              <a:solidFill>
                <a:srgbClr val="7030A0"/>
              </a:solidFill>
              <a:latin typeface="+mn-lt"/>
            </a:endParaRPr>
          </a:p>
        </p:txBody>
      </p:sp>
      <p:sp>
        <p:nvSpPr>
          <p:cNvPr id="3" name="Rectangle 2"/>
          <p:cNvSpPr/>
          <p:nvPr/>
        </p:nvSpPr>
        <p:spPr>
          <a:xfrm>
            <a:off x="502617" y="914400"/>
            <a:ext cx="7620000" cy="5724644"/>
          </a:xfrm>
          <a:prstGeom prst="rect">
            <a:avLst/>
          </a:prstGeom>
        </p:spPr>
        <p:txBody>
          <a:bodyPr wrap="square">
            <a:spAutoFit/>
          </a:bodyPr>
          <a:lstStyle/>
          <a:p>
            <a:r>
              <a:rPr lang="en-US" sz="1400" b="1" dirty="0"/>
              <a:t>Service Orientation:</a:t>
            </a:r>
            <a:r>
              <a:rPr lang="en-US" sz="1400" dirty="0"/>
              <a:t> Demonstrates a desire to help others and sensitivity to others’ needs and feelings; demonstrates a desire to alleviate others’ distress; recognizes and acts on his/her responsibilities to society; locally, nationally, and globally.</a:t>
            </a:r>
          </a:p>
          <a:p>
            <a:r>
              <a:rPr lang="en-US" sz="1400" dirty="0"/>
              <a:t> </a:t>
            </a:r>
            <a:r>
              <a:rPr lang="en-US" sz="1400" b="1" dirty="0"/>
              <a:t>Social Skills: </a:t>
            </a:r>
            <a:r>
              <a:rPr lang="en-US" sz="1400" dirty="0"/>
              <a:t>Demonstrates an awareness of others’ needs, goals, feelings, and the ways that social and behavioral cues affect peoples’ interactions and behaviors; adjusts behaviors appropriately in response to these cues; treats others with respect.</a:t>
            </a:r>
          </a:p>
          <a:p>
            <a:r>
              <a:rPr lang="en-US" sz="1400" dirty="0"/>
              <a:t> </a:t>
            </a:r>
            <a:r>
              <a:rPr lang="en-US" sz="1400" b="1" dirty="0"/>
              <a:t>Cultural Competence:</a:t>
            </a:r>
            <a:r>
              <a:rPr lang="en-US" sz="1400" dirty="0"/>
              <a:t> Demonstrates knowledge of socio-cultural factors that affect interactions and behaviors; shows an appreciation and respect for multiple dimensions of diversity; recognizes and acts on the obligation to inform one’s own judgment; engages diverse and competing perspectives as a resource for learning, citizenship, and work; recognizes and appropriately addresses bias in themselves and others; interacts effectively with people from diverse backgrounds.</a:t>
            </a:r>
          </a:p>
          <a:p>
            <a:r>
              <a:rPr lang="en-US" sz="1400" dirty="0"/>
              <a:t> </a:t>
            </a:r>
            <a:r>
              <a:rPr lang="en-US" sz="1400" b="1" dirty="0"/>
              <a:t>Teamwork:</a:t>
            </a:r>
            <a:r>
              <a:rPr lang="en-US" sz="1400" dirty="0"/>
              <a:t> Works collaboratively with others to achieve shared goals; shares information and knowledge with others and provides feedback; puts team goals ahead of individual goals.</a:t>
            </a:r>
          </a:p>
          <a:p>
            <a:r>
              <a:rPr lang="en-US" sz="1400" dirty="0"/>
              <a:t> </a:t>
            </a:r>
            <a:r>
              <a:rPr lang="en-US" sz="1400" b="1" dirty="0"/>
              <a:t>Oral Communication:</a:t>
            </a:r>
            <a:r>
              <a:rPr lang="en-US" sz="1400" dirty="0"/>
              <a:t> Effectively conveys information to others using spoken words and sentences; listens effectively; recognizes potential communication barriers and adjusts approach or clarifies information as needed.</a:t>
            </a:r>
          </a:p>
          <a:p>
            <a:r>
              <a:rPr lang="en-US" sz="1400" dirty="0"/>
              <a:t> </a:t>
            </a:r>
            <a:r>
              <a:rPr lang="en-US" sz="1400" b="1" dirty="0"/>
              <a:t>Ethical Responsibility to Self and Others: </a:t>
            </a:r>
            <a:r>
              <a:rPr lang="en-US" sz="1400" dirty="0"/>
              <a:t>Behaves in an honest and ethical manner; cultivates personal and academic integrity; adheres to ethical principles and follows rules and procedures; resists peer pressure to engage in unethical behavior and encourages others to behave in honest and ethical ways; develops and demonstrates ethical and moral reasoning.</a:t>
            </a:r>
          </a:p>
          <a:p>
            <a:r>
              <a:rPr lang="en-US" sz="1400" dirty="0"/>
              <a:t> </a:t>
            </a:r>
            <a:r>
              <a:rPr lang="en-US" sz="1400" b="1" dirty="0"/>
              <a:t>Reliability and Dependability:</a:t>
            </a:r>
            <a:r>
              <a:rPr lang="en-US" sz="1400" dirty="0"/>
              <a:t> Consistently fulfills obligations in a timely and satisfactory manner; takes responsibility for personal actions and performance.</a:t>
            </a:r>
          </a:p>
          <a:p>
            <a:r>
              <a:rPr lang="en-US" sz="1400" dirty="0"/>
              <a:t> </a:t>
            </a:r>
            <a:r>
              <a:rPr lang="en-US" sz="1400" b="1" dirty="0"/>
              <a:t>Resilience and Adaptability: </a:t>
            </a:r>
            <a:r>
              <a:rPr lang="en-US" sz="1400" dirty="0"/>
              <a:t>Demonstrates tolerance of stressful or changing environments or situations and adapts effectively to them; is persistent, even under difficult situations; recovers from setbacks.</a:t>
            </a:r>
          </a:p>
          <a:p>
            <a:r>
              <a:rPr lang="en-US" sz="1600" dirty="0"/>
              <a:t> </a:t>
            </a:r>
            <a:r>
              <a:rPr lang="en-US" sz="1400" b="1" dirty="0"/>
              <a:t>Capacity for Improvement:</a:t>
            </a:r>
            <a:r>
              <a:rPr lang="en-US" sz="1400" dirty="0"/>
              <a:t> Sets goals for continuous improvement and for learning new concepts and skills; engages in reflective practice for improvement; solicits and responds appropriately to feedback.</a:t>
            </a:r>
          </a:p>
        </p:txBody>
      </p:sp>
    </p:spTree>
    <p:extLst>
      <p:ext uri="{BB962C8B-B14F-4D97-AF65-F5344CB8AC3E}">
        <p14:creationId xmlns:p14="http://schemas.microsoft.com/office/powerpoint/2010/main" val="285602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 y="499533"/>
            <a:ext cx="8117681" cy="643467"/>
          </a:xfrm>
        </p:spPr>
        <p:txBody>
          <a:bodyPr>
            <a:normAutofit/>
          </a:bodyPr>
          <a:lstStyle/>
          <a:p>
            <a:r>
              <a:rPr lang="en-US" sz="3200" b="1" dirty="0">
                <a:solidFill>
                  <a:srgbClr val="7030A0"/>
                </a:solidFill>
              </a:rPr>
              <a:t>Thinking, Reasoning and Science Competencies</a:t>
            </a:r>
          </a:p>
        </p:txBody>
      </p:sp>
      <p:sp>
        <p:nvSpPr>
          <p:cNvPr id="3" name="Rectangle 2"/>
          <p:cNvSpPr/>
          <p:nvPr/>
        </p:nvSpPr>
        <p:spPr>
          <a:xfrm>
            <a:off x="533400" y="1143000"/>
            <a:ext cx="8117682" cy="5386090"/>
          </a:xfrm>
          <a:prstGeom prst="rect">
            <a:avLst/>
          </a:prstGeom>
        </p:spPr>
        <p:txBody>
          <a:bodyPr wrap="square">
            <a:spAutoFit/>
          </a:bodyPr>
          <a:lstStyle/>
          <a:p>
            <a:r>
              <a:rPr lang="en-US" sz="2000" b="1" u="sng" dirty="0">
                <a:solidFill>
                  <a:srgbClr val="C00000"/>
                </a:solidFill>
              </a:rPr>
              <a:t>Thinking and Reasoning Competencies</a:t>
            </a:r>
          </a:p>
          <a:p>
            <a:r>
              <a:rPr lang="en-US" dirty="0"/>
              <a:t> </a:t>
            </a:r>
            <a:r>
              <a:rPr lang="en-US" b="1" dirty="0"/>
              <a:t>Critical Thinking:</a:t>
            </a:r>
            <a:r>
              <a:rPr lang="en-US" dirty="0"/>
              <a:t> Uses logic and reasoning to identify the strengths and weaknesses of alternative solutions, conclusions, or approaches to problems.</a:t>
            </a:r>
          </a:p>
          <a:p>
            <a:r>
              <a:rPr lang="en-US" dirty="0"/>
              <a:t> </a:t>
            </a:r>
            <a:r>
              <a:rPr lang="en-US" b="1" dirty="0"/>
              <a:t>Quantitative Reasoning:</a:t>
            </a:r>
            <a:r>
              <a:rPr lang="en-US" dirty="0"/>
              <a:t> Applies quantitative reasoning and appropriate mathematics to describe or explain phenomena in the natural world.</a:t>
            </a:r>
          </a:p>
          <a:p>
            <a:r>
              <a:rPr lang="en-US" dirty="0"/>
              <a:t> </a:t>
            </a:r>
            <a:r>
              <a:rPr lang="en-US" b="1" dirty="0"/>
              <a:t>Scientific Inquiry:</a:t>
            </a:r>
            <a:r>
              <a:rPr lang="en-US" dirty="0"/>
              <a:t> Applies knowledge of the scientific process to integrate and synthesize information, solve problems and formulate research questions and hypotheses; is facile in the language of the sciences and uses it to participate in the discourse of science and explain how scientific knowledge is discovered and validated.</a:t>
            </a:r>
          </a:p>
          <a:p>
            <a:r>
              <a:rPr lang="en-US" dirty="0"/>
              <a:t> </a:t>
            </a:r>
            <a:r>
              <a:rPr lang="en-US" b="1" dirty="0"/>
              <a:t>Written Communication:</a:t>
            </a:r>
            <a:r>
              <a:rPr lang="en-US" dirty="0"/>
              <a:t> Effectively conveys information to others using written words and sentences.</a:t>
            </a:r>
          </a:p>
          <a:p>
            <a:endParaRPr lang="en-US" sz="1600" dirty="0"/>
          </a:p>
          <a:p>
            <a:r>
              <a:rPr lang="en-US" sz="2000" b="1" u="sng" dirty="0">
                <a:solidFill>
                  <a:srgbClr val="C00000"/>
                </a:solidFill>
              </a:rPr>
              <a:t>Science Competencies</a:t>
            </a:r>
          </a:p>
          <a:p>
            <a:r>
              <a:rPr lang="en-US" dirty="0"/>
              <a:t> </a:t>
            </a:r>
            <a:r>
              <a:rPr lang="en-US" b="1" dirty="0"/>
              <a:t>Living Systems: </a:t>
            </a:r>
            <a:r>
              <a:rPr lang="en-US" dirty="0"/>
              <a:t>Applies knowledge and skill in the natural sciences to solve problems related to molecular and macro-systems including biomolecules, molecules, cells, and organs.</a:t>
            </a:r>
          </a:p>
          <a:p>
            <a:r>
              <a:rPr lang="en-US" dirty="0"/>
              <a:t> </a:t>
            </a:r>
            <a:r>
              <a:rPr lang="en-US" b="1" dirty="0"/>
              <a:t>Human Behavior:</a:t>
            </a:r>
            <a:r>
              <a:rPr lang="en-US" dirty="0"/>
              <a:t> Applies knowledge of the self, others, and social systems to solve problems related to the psychological, socio-cultural, and biological factors that influence health and well-being.</a:t>
            </a:r>
          </a:p>
        </p:txBody>
      </p:sp>
    </p:spTree>
    <p:extLst>
      <p:ext uri="{BB962C8B-B14F-4D97-AF65-F5344CB8AC3E}">
        <p14:creationId xmlns:p14="http://schemas.microsoft.com/office/powerpoint/2010/main" val="416153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90599"/>
            <a:ext cx="8763000" cy="5558445"/>
          </a:xfrm>
          <a:prstGeom prst="rect">
            <a:avLst/>
          </a:prstGeom>
        </p:spPr>
        <p:txBody>
          <a:bodyPr wrap="square">
            <a:spAutoFit/>
          </a:bodyPr>
          <a:lstStyle/>
          <a:p>
            <a:pPr marL="342900" lvl="0" fontAlgn="base">
              <a:spcBef>
                <a:spcPct val="20000"/>
              </a:spcBef>
              <a:spcAft>
                <a:spcPct val="0"/>
              </a:spcAft>
            </a:pPr>
            <a:r>
              <a:rPr lang="en-US" altLang="en-US" sz="2400" b="1" kern="0" dirty="0"/>
              <a:t>Practice Principles of </a:t>
            </a:r>
            <a:r>
              <a:rPr lang="en-US" altLang="en-US" sz="2400" b="1" kern="0" dirty="0">
                <a:solidFill>
                  <a:srgbClr val="C00000"/>
                </a:solidFill>
              </a:rPr>
              <a:t>Intellectual Honesty</a:t>
            </a:r>
            <a:r>
              <a:rPr lang="en-US" altLang="en-US" sz="2400" b="1" kern="0" dirty="0"/>
              <a:t>: Make judicious choices in your behavior! Assume the </a:t>
            </a:r>
            <a:r>
              <a:rPr lang="en-US" altLang="en-US" sz="2400" b="1" kern="0" dirty="0">
                <a:solidFill>
                  <a:srgbClr val="C00000"/>
                </a:solidFill>
              </a:rPr>
              <a:t>consequences of your actions</a:t>
            </a:r>
            <a:r>
              <a:rPr lang="en-US" altLang="en-US" sz="2400" b="1" kern="0" dirty="0"/>
              <a:t>!</a:t>
            </a:r>
          </a:p>
          <a:p>
            <a:pPr marL="342900" lvl="0" fontAlgn="base">
              <a:spcBef>
                <a:spcPct val="20000"/>
              </a:spcBef>
              <a:spcAft>
                <a:spcPct val="0"/>
              </a:spcAft>
            </a:pPr>
            <a:endParaRPr lang="en-US" altLang="en-US" sz="2400" b="1" u="sng" kern="0" dirty="0"/>
          </a:p>
          <a:p>
            <a:pPr marL="342900" lvl="0" fontAlgn="base">
              <a:spcBef>
                <a:spcPct val="20000"/>
              </a:spcBef>
              <a:spcAft>
                <a:spcPct val="0"/>
              </a:spcAft>
            </a:pPr>
            <a:r>
              <a:rPr lang="en-US" altLang="en-US" sz="2400" b="1" kern="0" dirty="0"/>
              <a:t>Exhibit high personal standards of ethics and deportment. Exercise sound judgment. Students who lack high standards of character and integrity, either in academics (cheating, plagiarism) or in personal behavior (alcohol, drugs, vandalism, etc.) </a:t>
            </a:r>
            <a:r>
              <a:rPr lang="en-US" altLang="en-US" sz="2400" b="1" kern="0" dirty="0">
                <a:solidFill>
                  <a:srgbClr val="C00000"/>
                </a:solidFill>
              </a:rPr>
              <a:t>risk being eliminated </a:t>
            </a:r>
            <a:r>
              <a:rPr lang="en-US" altLang="en-US" sz="2400" b="1" kern="0" dirty="0"/>
              <a:t>as applicants… </a:t>
            </a:r>
            <a:r>
              <a:rPr lang="en-US" altLang="en-US" sz="2400" b="1" i="1" kern="0" dirty="0"/>
              <a:t>especially if they fail to own up to them! </a:t>
            </a:r>
          </a:p>
          <a:p>
            <a:pPr marL="342900" lvl="0" fontAlgn="base">
              <a:spcBef>
                <a:spcPct val="20000"/>
              </a:spcBef>
              <a:spcAft>
                <a:spcPct val="0"/>
              </a:spcAft>
            </a:pPr>
            <a:endParaRPr lang="en-US" altLang="en-US" sz="2400" b="1" kern="0" dirty="0"/>
          </a:p>
          <a:p>
            <a:pPr marL="342900" lvl="0" fontAlgn="base">
              <a:spcBef>
                <a:spcPct val="20000"/>
              </a:spcBef>
              <a:spcAft>
                <a:spcPct val="0"/>
              </a:spcAft>
            </a:pPr>
            <a:r>
              <a:rPr lang="en-US" altLang="en-US" sz="2400" b="1" kern="0" dirty="0"/>
              <a:t>The application process</a:t>
            </a:r>
            <a:r>
              <a:rPr lang="en-US" altLang="en-US" sz="2400" b="1" kern="0" dirty="0">
                <a:solidFill>
                  <a:srgbClr val="FF0000"/>
                </a:solidFill>
              </a:rPr>
              <a:t> </a:t>
            </a:r>
            <a:r>
              <a:rPr lang="en-US" altLang="en-US" sz="2400" b="1" kern="0" dirty="0">
                <a:solidFill>
                  <a:srgbClr val="C00000"/>
                </a:solidFill>
              </a:rPr>
              <a:t>requires</a:t>
            </a:r>
            <a:r>
              <a:rPr lang="en-US" altLang="en-US" sz="2400" b="1" kern="0" dirty="0">
                <a:solidFill>
                  <a:srgbClr val="FF0000"/>
                </a:solidFill>
              </a:rPr>
              <a:t> </a:t>
            </a:r>
            <a:r>
              <a:rPr lang="en-US" altLang="en-US" sz="2400" b="1" kern="0" dirty="0"/>
              <a:t>that the Dean of Advising report any disciplinary action to the HP schools where you seek admission. Problems arise when what is reported differs from what you disclose. Graduate schools also do background checks for off-campus violations.  HP can help you contextualize your experiences.</a:t>
            </a:r>
          </a:p>
        </p:txBody>
      </p:sp>
      <p:sp>
        <p:nvSpPr>
          <p:cNvPr id="4" name="Rectangle 3">
            <a:extLst>
              <a:ext uri="{FF2B5EF4-FFF2-40B4-BE49-F238E27FC236}">
                <a16:creationId xmlns:a16="http://schemas.microsoft.com/office/drawing/2014/main" id="{4152C9CB-9C6A-423F-AD0B-C69E1B446FF1}"/>
              </a:ext>
            </a:extLst>
          </p:cNvPr>
          <p:cNvSpPr/>
          <p:nvPr/>
        </p:nvSpPr>
        <p:spPr>
          <a:xfrm>
            <a:off x="560614" y="228600"/>
            <a:ext cx="8022771"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600" b="1" i="0" u="none" strike="noStrike" kern="0" cap="none" spc="0" normalizeH="0" baseline="0" noProof="0" dirty="0">
                <a:ln>
                  <a:noFill/>
                </a:ln>
                <a:solidFill>
                  <a:srgbClr val="7030A0"/>
                </a:solidFill>
                <a:effectLst/>
                <a:uLnTx/>
                <a:uFillTx/>
                <a:latin typeface="+mj-lt"/>
                <a:ea typeface="+mj-ea"/>
                <a:cs typeface="+mj-cs"/>
              </a:rPr>
              <a:t>Academic Integrity and Conduct Violations</a:t>
            </a:r>
            <a:endParaRPr kumimoji="0" lang="en-US" sz="3600" b="1" i="0" u="none" strike="noStrike" kern="0" cap="none" spc="0" normalizeH="0" baseline="0" noProof="0" dirty="0">
              <a:ln>
                <a:noFill/>
              </a:ln>
              <a:solidFill>
                <a:srgbClr val="7030A0"/>
              </a:solidFill>
              <a:effectLst/>
              <a:uLnTx/>
              <a:uFillTx/>
              <a:latin typeface="+mj-lt"/>
            </a:endParaRPr>
          </a:p>
        </p:txBody>
      </p:sp>
    </p:spTree>
    <p:extLst>
      <p:ext uri="{BB962C8B-B14F-4D97-AF65-F5344CB8AC3E}">
        <p14:creationId xmlns:p14="http://schemas.microsoft.com/office/powerpoint/2010/main" val="2542582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0040" y="152400"/>
            <a:ext cx="7650480" cy="914400"/>
          </a:xfrm>
        </p:spPr>
        <p:txBody>
          <a:bodyPr>
            <a:normAutofit/>
          </a:bodyPr>
          <a:lstStyle/>
          <a:p>
            <a:r>
              <a:rPr lang="en-US" sz="4000" b="1" i="1" dirty="0">
                <a:solidFill>
                  <a:srgbClr val="7030A0"/>
                </a:solidFill>
                <a:latin typeface="+mn-lt"/>
              </a:rPr>
              <a:t>…and another thing about conduct…</a:t>
            </a:r>
          </a:p>
        </p:txBody>
      </p:sp>
      <p:sp>
        <p:nvSpPr>
          <p:cNvPr id="13315" name="Rectangle 3"/>
          <p:cNvSpPr>
            <a:spLocks noGrp="1" noChangeArrowheads="1"/>
          </p:cNvSpPr>
          <p:nvPr>
            <p:ph idx="1"/>
          </p:nvPr>
        </p:nvSpPr>
        <p:spPr>
          <a:xfrm>
            <a:off x="320040" y="1046747"/>
            <a:ext cx="8534400" cy="5049253"/>
          </a:xfrm>
        </p:spPr>
        <p:txBody>
          <a:bodyPr>
            <a:normAutofit/>
          </a:bodyPr>
          <a:lstStyle/>
          <a:p>
            <a:pPr indent="-274320" algn="ctr">
              <a:buNone/>
            </a:pPr>
            <a:r>
              <a:rPr lang="en-US" sz="3600" b="1" dirty="0">
                <a:solidFill>
                  <a:srgbClr val="C00000"/>
                </a:solidFill>
              </a:rPr>
              <a:t>Etiquette and Manners Matter</a:t>
            </a:r>
          </a:p>
          <a:p>
            <a:pPr indent="-274320">
              <a:buNone/>
            </a:pPr>
            <a:r>
              <a:rPr lang="en-US" sz="2800" b="1" dirty="0">
                <a:solidFill>
                  <a:srgbClr val="7030A0"/>
                </a:solidFill>
              </a:rPr>
              <a:t>Do YOUR homework first</a:t>
            </a:r>
          </a:p>
          <a:p>
            <a:pPr indent="-274320">
              <a:buNone/>
            </a:pPr>
            <a:r>
              <a:rPr lang="en-US" sz="2800" b="1" dirty="0">
                <a:solidFill>
                  <a:srgbClr val="7030A0"/>
                </a:solidFill>
              </a:rPr>
              <a:t>Address persons with respect; use their titles</a:t>
            </a:r>
          </a:p>
          <a:p>
            <a:pPr indent="-274320">
              <a:buNone/>
            </a:pPr>
            <a:r>
              <a:rPr lang="en-US" sz="2800" b="1" dirty="0">
                <a:solidFill>
                  <a:srgbClr val="7030A0"/>
                </a:solidFill>
              </a:rPr>
              <a:t>Treat e-mail as formal correspondence—faculty consider it to be so! Grammar and spelling matter!</a:t>
            </a:r>
          </a:p>
          <a:p>
            <a:pPr indent="-274320">
              <a:buNone/>
            </a:pPr>
            <a:r>
              <a:rPr lang="en-US" sz="2800" b="1" dirty="0">
                <a:solidFill>
                  <a:srgbClr val="7030A0"/>
                </a:solidFill>
              </a:rPr>
              <a:t>Introduce yourself; Provide complete information (subject header? context? email signature? relevant attachments?)</a:t>
            </a:r>
          </a:p>
          <a:p>
            <a:pPr indent="-274320">
              <a:buNone/>
            </a:pPr>
            <a:r>
              <a:rPr lang="en-US" sz="2800" b="1" dirty="0">
                <a:solidFill>
                  <a:srgbClr val="7030A0"/>
                </a:solidFill>
              </a:rPr>
              <a:t>Request, do not instruct</a:t>
            </a:r>
          </a:p>
          <a:p>
            <a:pPr indent="-274320">
              <a:buNone/>
            </a:pPr>
            <a:r>
              <a:rPr lang="en-US" sz="2800" b="1" dirty="0">
                <a:solidFill>
                  <a:srgbClr val="7030A0"/>
                </a:solidFill>
              </a:rPr>
              <a:t>Provide sufficient advance notice</a:t>
            </a:r>
          </a:p>
          <a:p>
            <a:pPr indent="-274320">
              <a:buNone/>
            </a:pPr>
            <a:r>
              <a:rPr lang="en-US" sz="2800" b="1" dirty="0">
                <a:solidFill>
                  <a:srgbClr val="7030A0"/>
                </a:solidFill>
              </a:rPr>
              <a:t>Always say ‘Thank you!’  and mean it!</a:t>
            </a:r>
            <a:endParaRPr lang="en-US" sz="2400" b="1" dirty="0"/>
          </a:p>
        </p:txBody>
      </p:sp>
    </p:spTree>
    <p:extLst>
      <p:ext uri="{BB962C8B-B14F-4D97-AF65-F5344CB8AC3E}">
        <p14:creationId xmlns:p14="http://schemas.microsoft.com/office/powerpoint/2010/main" val="2500767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56866"/>
            <a:ext cx="8267700" cy="685800"/>
          </a:xfrm>
        </p:spPr>
        <p:txBody>
          <a:bodyPr>
            <a:noAutofit/>
          </a:bodyPr>
          <a:lstStyle/>
          <a:p>
            <a:r>
              <a:rPr lang="en-US" sz="3200" b="1" dirty="0">
                <a:solidFill>
                  <a:srgbClr val="7030A0"/>
                </a:solidFill>
              </a:rPr>
              <a:t>Upcoming Events – watch website and email for details</a:t>
            </a:r>
          </a:p>
        </p:txBody>
      </p:sp>
      <p:sp>
        <p:nvSpPr>
          <p:cNvPr id="3" name="Rectangle 2"/>
          <p:cNvSpPr/>
          <p:nvPr/>
        </p:nvSpPr>
        <p:spPr>
          <a:xfrm>
            <a:off x="323850" y="652819"/>
            <a:ext cx="8496300" cy="6524863"/>
          </a:xfrm>
          <a:prstGeom prst="rect">
            <a:avLst/>
          </a:prstGeom>
        </p:spPr>
        <p:txBody>
          <a:bodyPr wrap="square">
            <a:spAutoFit/>
          </a:bodyPr>
          <a:lstStyle/>
          <a:p>
            <a:pPr>
              <a:lnSpc>
                <a:spcPct val="120000"/>
              </a:lnSpc>
            </a:pPr>
            <a:r>
              <a:rPr lang="en-US" altLang="en-US" sz="2200" b="1" kern="0" dirty="0">
                <a:solidFill>
                  <a:srgbClr val="2F1311"/>
                </a:solidFill>
                <a:cs typeface="Times New Roman" panose="02020603050405020304" pitchFamily="18" charset="0"/>
              </a:rPr>
              <a:t>Thursday 27 August 2020: </a:t>
            </a:r>
            <a:r>
              <a:rPr lang="en-US" altLang="en-US" sz="2200" b="1" kern="0" dirty="0">
                <a:solidFill>
                  <a:srgbClr val="C00000"/>
                </a:solidFill>
                <a:cs typeface="Times New Roman" panose="02020603050405020304" pitchFamily="18" charset="0"/>
              </a:rPr>
              <a:t>Lafayette Student Involvement Fair, 10am, 5pm</a:t>
            </a:r>
            <a:endParaRPr lang="en-US" altLang="en-US" sz="2200" b="1" kern="0" dirty="0">
              <a:solidFill>
                <a:srgbClr val="2F1311"/>
              </a:solidFill>
              <a:cs typeface="Times New Roman" panose="02020603050405020304" pitchFamily="18" charset="0"/>
            </a:endParaRPr>
          </a:p>
          <a:p>
            <a:pPr>
              <a:lnSpc>
                <a:spcPct val="120000"/>
              </a:lnSpc>
            </a:pPr>
            <a:r>
              <a:rPr lang="en-US" altLang="en-US" sz="2200" b="1" kern="0" dirty="0">
                <a:solidFill>
                  <a:srgbClr val="2F1311"/>
                </a:solidFill>
                <a:cs typeface="Times New Roman" panose="02020603050405020304" pitchFamily="18" charset="0"/>
              </a:rPr>
              <a:t>Friday 28 August 2020: </a:t>
            </a:r>
            <a:r>
              <a:rPr lang="en-US" altLang="en-US" sz="2200" b="1" kern="0" dirty="0">
                <a:solidFill>
                  <a:srgbClr val="C00000"/>
                </a:solidFill>
                <a:cs typeface="Times New Roman" panose="02020603050405020304" pitchFamily="18" charset="0"/>
              </a:rPr>
              <a:t>2</a:t>
            </a:r>
            <a:r>
              <a:rPr lang="en-US" altLang="en-US" sz="2200" b="1" kern="0" baseline="30000" dirty="0">
                <a:solidFill>
                  <a:srgbClr val="C00000"/>
                </a:solidFill>
                <a:cs typeface="Times New Roman" panose="02020603050405020304" pitchFamily="18" charset="0"/>
              </a:rPr>
              <a:t>nd</a:t>
            </a:r>
            <a:r>
              <a:rPr lang="en-US" altLang="en-US" sz="2200" b="1" kern="0" dirty="0">
                <a:solidFill>
                  <a:srgbClr val="C00000"/>
                </a:solidFill>
                <a:cs typeface="Times New Roman" panose="02020603050405020304" pitchFamily="18" charset="0"/>
              </a:rPr>
              <a:t> Year Health Professions Info Session, 12 noon</a:t>
            </a:r>
          </a:p>
          <a:p>
            <a:pPr>
              <a:lnSpc>
                <a:spcPct val="120000"/>
              </a:lnSpc>
            </a:pPr>
            <a:r>
              <a:rPr lang="en-US" altLang="en-US" sz="2200" b="1" kern="0" dirty="0">
                <a:cs typeface="Times New Roman" panose="02020603050405020304" pitchFamily="18" charset="0"/>
              </a:rPr>
              <a:t>Monday 7 September 2020: </a:t>
            </a:r>
            <a:r>
              <a:rPr lang="en-US" altLang="en-US" sz="2200" b="1" kern="0" dirty="0">
                <a:solidFill>
                  <a:srgbClr val="C00000"/>
                </a:solidFill>
                <a:cs typeface="Times New Roman" panose="02020603050405020304" pitchFamily="18" charset="0"/>
              </a:rPr>
              <a:t>Meet your Gateway CC Counselor notification!</a:t>
            </a:r>
          </a:p>
          <a:p>
            <a:pPr>
              <a:lnSpc>
                <a:spcPct val="120000"/>
              </a:lnSpc>
            </a:pPr>
            <a:r>
              <a:rPr lang="en-US" altLang="en-US" sz="2200" b="1" kern="0" dirty="0">
                <a:cs typeface="Times New Roman" panose="02020603050405020304" pitchFamily="18" charset="0"/>
              </a:rPr>
              <a:t>Friday 11 September 2020: </a:t>
            </a:r>
            <a:r>
              <a:rPr lang="en-US" altLang="en-US" sz="2200" b="1" kern="0" dirty="0">
                <a:solidFill>
                  <a:srgbClr val="C00000"/>
                </a:solidFill>
                <a:cs typeface="Times New Roman" panose="02020603050405020304" pitchFamily="18" charset="0"/>
              </a:rPr>
              <a:t>Unpacking AAMC’s VITA Tool, 12 noon</a:t>
            </a:r>
          </a:p>
          <a:p>
            <a:pPr>
              <a:lnSpc>
                <a:spcPct val="120000"/>
              </a:lnSpc>
            </a:pPr>
            <a:r>
              <a:rPr lang="en-US" altLang="en-US" sz="2200" b="1" kern="0" dirty="0">
                <a:cs typeface="Times New Roman" panose="02020603050405020304" pitchFamily="18" charset="0"/>
              </a:rPr>
              <a:t>Saturday 12 September 2020: </a:t>
            </a:r>
            <a:r>
              <a:rPr lang="en-US" altLang="en-US" sz="2200" b="1" kern="0" dirty="0">
                <a:solidFill>
                  <a:srgbClr val="C00000"/>
                </a:solidFill>
                <a:cs typeface="Times New Roman" panose="02020603050405020304" pitchFamily="18" charset="0"/>
              </a:rPr>
              <a:t>Tour4Diversity/AACOM Event, 12-6pm</a:t>
            </a:r>
          </a:p>
          <a:p>
            <a:pPr>
              <a:lnSpc>
                <a:spcPct val="120000"/>
              </a:lnSpc>
            </a:pPr>
            <a:r>
              <a:rPr lang="en-US" altLang="en-US" sz="2200" b="1" kern="0" dirty="0">
                <a:cs typeface="Times New Roman" panose="02020603050405020304" pitchFamily="18" charset="0"/>
              </a:rPr>
              <a:t>Sunday 13 September 2020:  </a:t>
            </a:r>
            <a:r>
              <a:rPr lang="en-US" altLang="en-US" sz="2200" b="1" kern="0" dirty="0" err="1">
                <a:solidFill>
                  <a:srgbClr val="C00000"/>
                </a:solidFill>
                <a:cs typeface="Times New Roman" panose="02020603050405020304" pitchFamily="18" charset="0"/>
              </a:rPr>
              <a:t>AmMedicWomen’sAssn</a:t>
            </a:r>
            <a:r>
              <a:rPr lang="en-US" altLang="en-US" sz="2200" b="1" kern="0" dirty="0">
                <a:solidFill>
                  <a:srgbClr val="C00000"/>
                </a:solidFill>
                <a:cs typeface="Times New Roman" panose="02020603050405020304" pitchFamily="18" charset="0"/>
              </a:rPr>
              <a:t> Conference, 12-3pm</a:t>
            </a:r>
          </a:p>
          <a:p>
            <a:pPr>
              <a:lnSpc>
                <a:spcPct val="120000"/>
              </a:lnSpc>
            </a:pPr>
            <a:r>
              <a:rPr lang="en-US" altLang="en-US" sz="2200" b="1" kern="0" dirty="0">
                <a:solidFill>
                  <a:srgbClr val="2F1311"/>
                </a:solidFill>
                <a:cs typeface="Times New Roman" panose="02020603050405020304" pitchFamily="18" charset="0"/>
              </a:rPr>
              <a:t>Friday 18 September 2020: </a:t>
            </a:r>
            <a:r>
              <a:rPr lang="en-US" altLang="en-US" sz="2200" b="1" kern="0" dirty="0">
                <a:solidFill>
                  <a:srgbClr val="FF0000"/>
                </a:solidFill>
                <a:cs typeface="Times New Roman" panose="02020603050405020304" pitchFamily="18" charset="0"/>
              </a:rPr>
              <a:t> </a:t>
            </a:r>
            <a:r>
              <a:rPr lang="en-US" altLang="en-US" sz="2200" b="1" kern="0" dirty="0">
                <a:solidFill>
                  <a:srgbClr val="C00000"/>
                </a:solidFill>
                <a:cs typeface="Times New Roman" panose="02020603050405020304" pitchFamily="18" charset="0"/>
              </a:rPr>
              <a:t>Summer Research Poster Session, 4-6pm</a:t>
            </a:r>
          </a:p>
          <a:p>
            <a:pPr>
              <a:lnSpc>
                <a:spcPct val="120000"/>
              </a:lnSpc>
            </a:pPr>
            <a:r>
              <a:rPr lang="en-US" altLang="en-US" sz="2200" b="1" kern="0" dirty="0">
                <a:cs typeface="Times New Roman" panose="02020603050405020304" pitchFamily="18" charset="0"/>
              </a:rPr>
              <a:t>In September &amp; October 2020: </a:t>
            </a:r>
            <a:r>
              <a:rPr lang="en-US" altLang="en-US" sz="2200" b="1" kern="0" dirty="0">
                <a:solidFill>
                  <a:srgbClr val="C00000"/>
                </a:solidFill>
                <a:cs typeface="Times New Roman" panose="02020603050405020304" pitchFamily="18" charset="0"/>
              </a:rPr>
              <a:t>Gateway CC Meet </a:t>
            </a:r>
            <a:r>
              <a:rPr lang="en-US" altLang="en-US" sz="2200" b="1" kern="0">
                <a:solidFill>
                  <a:srgbClr val="C00000"/>
                </a:solidFill>
                <a:cs typeface="Times New Roman" panose="02020603050405020304" pitchFamily="18" charset="0"/>
              </a:rPr>
              <a:t>Your Counselor Drop-In</a:t>
            </a:r>
            <a:r>
              <a:rPr lang="en-US" altLang="en-US" sz="2200" b="1" kern="0" dirty="0">
                <a:solidFill>
                  <a:srgbClr val="C00000"/>
                </a:solidFill>
                <a:cs typeface="Times New Roman" panose="02020603050405020304" pitchFamily="18" charset="0"/>
              </a:rPr>
              <a:t>!</a:t>
            </a:r>
          </a:p>
          <a:p>
            <a:pPr>
              <a:lnSpc>
                <a:spcPct val="120000"/>
              </a:lnSpc>
            </a:pPr>
            <a:r>
              <a:rPr lang="en-US" altLang="en-US" sz="2200" b="1" kern="0" dirty="0">
                <a:cs typeface="Times New Roman" panose="02020603050405020304" pitchFamily="18" charset="0"/>
              </a:rPr>
              <a:t>Wednesday 30 September 2020:</a:t>
            </a:r>
            <a:r>
              <a:rPr lang="en-US" altLang="en-US" sz="2200" b="1" kern="0" dirty="0">
                <a:solidFill>
                  <a:srgbClr val="C00000"/>
                </a:solidFill>
                <a:cs typeface="Times New Roman" panose="02020603050405020304" pitchFamily="18" charset="0"/>
              </a:rPr>
              <a:t> Optometry School Virtual Fair, 9am-7pm</a:t>
            </a:r>
            <a:endParaRPr lang="en-US" altLang="en-US" sz="2200" b="1" kern="0" dirty="0">
              <a:cs typeface="Times New Roman" panose="02020603050405020304" pitchFamily="18" charset="0"/>
            </a:endParaRPr>
          </a:p>
          <a:p>
            <a:pPr>
              <a:lnSpc>
                <a:spcPct val="120000"/>
              </a:lnSpc>
            </a:pPr>
            <a:r>
              <a:rPr lang="en-US" altLang="en-US" sz="2200" b="1" kern="0" dirty="0">
                <a:cs typeface="Times New Roman" panose="02020603050405020304" pitchFamily="18" charset="0"/>
              </a:rPr>
              <a:t>Wednesday 30 September 2020:</a:t>
            </a:r>
            <a:r>
              <a:rPr lang="en-US" altLang="en-US" sz="2200" b="1" kern="0" dirty="0">
                <a:solidFill>
                  <a:srgbClr val="C00000"/>
                </a:solidFill>
                <a:cs typeface="Times New Roman" panose="02020603050405020304" pitchFamily="18" charset="0"/>
              </a:rPr>
              <a:t> AACP Pharmacy School Fair 10am-7pm</a:t>
            </a:r>
            <a:endParaRPr lang="en-US" altLang="en-US" sz="2200" b="1" kern="0" dirty="0">
              <a:cs typeface="Times New Roman" panose="02020603050405020304" pitchFamily="18" charset="0"/>
            </a:endParaRPr>
          </a:p>
          <a:p>
            <a:pPr>
              <a:lnSpc>
                <a:spcPct val="120000"/>
              </a:lnSpc>
            </a:pPr>
            <a:r>
              <a:rPr lang="en-US" altLang="en-US" sz="2200" b="1" kern="0" dirty="0">
                <a:cs typeface="Times New Roman" panose="02020603050405020304" pitchFamily="18" charset="0"/>
              </a:rPr>
              <a:t>Wednesday 7 October 2020: </a:t>
            </a:r>
            <a:r>
              <a:rPr lang="en-US" altLang="en-US" sz="2200" b="1" kern="0" dirty="0">
                <a:solidFill>
                  <a:srgbClr val="FF0000"/>
                </a:solidFill>
                <a:cs typeface="Times New Roman" panose="02020603050405020304" pitchFamily="18" charset="0"/>
              </a:rPr>
              <a:t> </a:t>
            </a:r>
            <a:r>
              <a:rPr lang="en-US" altLang="en-US" sz="2200" b="1" kern="0" dirty="0">
                <a:solidFill>
                  <a:srgbClr val="C00000"/>
                </a:solidFill>
                <a:cs typeface="Times New Roman" panose="02020603050405020304" pitchFamily="18" charset="0"/>
              </a:rPr>
              <a:t>Gateway CC Virtual Career Fair, 5-8pm</a:t>
            </a:r>
          </a:p>
          <a:p>
            <a:pPr>
              <a:lnSpc>
                <a:spcPct val="120000"/>
              </a:lnSpc>
            </a:pPr>
            <a:r>
              <a:rPr lang="en-US" altLang="en-US" sz="2200" b="1" kern="0" dirty="0">
                <a:cs typeface="Times New Roman" panose="02020603050405020304" pitchFamily="18" charset="0"/>
              </a:rPr>
              <a:t>Thursday 15 October 2020: </a:t>
            </a:r>
            <a:r>
              <a:rPr lang="en-US" altLang="en-US" sz="2200" b="1" kern="0" dirty="0">
                <a:solidFill>
                  <a:srgbClr val="C00000"/>
                </a:solidFill>
                <a:cs typeface="Times New Roman" panose="02020603050405020304" pitchFamily="18" charset="0"/>
              </a:rPr>
              <a:t>Gateway CC </a:t>
            </a:r>
            <a:r>
              <a:rPr lang="en-US" altLang="en-US" sz="2200" b="1" kern="0" dirty="0" err="1">
                <a:solidFill>
                  <a:srgbClr val="C00000"/>
                </a:solidFill>
                <a:cs typeface="Times New Roman" panose="02020603050405020304" pitchFamily="18" charset="0"/>
              </a:rPr>
              <a:t>PharmaAlumni</a:t>
            </a:r>
            <a:r>
              <a:rPr lang="en-US" altLang="en-US" sz="2200" b="1" kern="0" dirty="0">
                <a:solidFill>
                  <a:srgbClr val="C00000"/>
                </a:solidFill>
                <a:cs typeface="Times New Roman" panose="02020603050405020304" pitchFamily="18" charset="0"/>
              </a:rPr>
              <a:t> Panel, 12 noon</a:t>
            </a:r>
          </a:p>
          <a:p>
            <a:pPr>
              <a:lnSpc>
                <a:spcPct val="120000"/>
              </a:lnSpc>
            </a:pPr>
            <a:r>
              <a:rPr lang="en-US" sz="2200" i="1" dirty="0">
                <a:ea typeface="Calibri" panose="020F0502020204030204" pitchFamily="34" charset="0"/>
                <a:cs typeface="Times New Roman" panose="02020603050405020304" pitchFamily="18" charset="0"/>
              </a:rPr>
              <a:t>Saturday 17 October 2020: </a:t>
            </a:r>
            <a:r>
              <a:rPr lang="en-US" sz="2200" i="1" dirty="0">
                <a:solidFill>
                  <a:srgbClr val="C00000"/>
                </a:solidFill>
                <a:ea typeface="Calibri" panose="020F0502020204030204" pitchFamily="34" charset="0"/>
                <a:cs typeface="Times New Roman" panose="02020603050405020304" pitchFamily="18" charset="0"/>
              </a:rPr>
              <a:t>6</a:t>
            </a:r>
            <a:r>
              <a:rPr lang="en-US" sz="2200" i="1" baseline="30000" dirty="0">
                <a:solidFill>
                  <a:srgbClr val="C00000"/>
                </a:solidFill>
                <a:ea typeface="Calibri" panose="020F0502020204030204" pitchFamily="34" charset="0"/>
                <a:cs typeface="Times New Roman" panose="02020603050405020304" pitchFamily="18" charset="0"/>
              </a:rPr>
              <a:t>th</a:t>
            </a:r>
            <a:r>
              <a:rPr lang="en-US" sz="2200" i="1" dirty="0">
                <a:solidFill>
                  <a:srgbClr val="C00000"/>
                </a:solidFill>
                <a:ea typeface="Calibri" panose="020F0502020204030204" pitchFamily="34" charset="0"/>
                <a:cs typeface="Times New Roman" panose="02020603050405020304" pitchFamily="18" charset="0"/>
              </a:rPr>
              <a:t> Annual Health Professions Open House?</a:t>
            </a:r>
          </a:p>
          <a:p>
            <a:pPr>
              <a:lnSpc>
                <a:spcPct val="120000"/>
              </a:lnSpc>
            </a:pPr>
            <a:r>
              <a:rPr lang="en-US" altLang="en-US" sz="2200" b="1" kern="0" dirty="0">
                <a:cs typeface="Times New Roman" panose="02020603050405020304" pitchFamily="18" charset="0"/>
              </a:rPr>
              <a:t>Student Club Events?  We await the schedule—maybe YOU want to get involved to volunteer, engage, coordinate…lead????  	</a:t>
            </a:r>
            <a:r>
              <a:rPr lang="en-US" altLang="en-US" sz="2200" b="1" i="1" kern="0" dirty="0">
                <a:solidFill>
                  <a:srgbClr val="C00000"/>
                </a:solidFill>
                <a:cs typeface="Times New Roman" panose="02020603050405020304" pitchFamily="18" charset="0"/>
              </a:rPr>
              <a:t>ALL TIMES ET</a:t>
            </a:r>
          </a:p>
          <a:p>
            <a:endParaRPr lang="en-US" altLang="en-US" sz="2200" b="1" kern="0" dirty="0">
              <a:cs typeface="Times New Roman" panose="02020603050405020304" pitchFamily="18" charset="0"/>
            </a:endParaRPr>
          </a:p>
        </p:txBody>
      </p:sp>
    </p:spTree>
    <p:extLst>
      <p:ext uri="{BB962C8B-B14F-4D97-AF65-F5344CB8AC3E}">
        <p14:creationId xmlns:p14="http://schemas.microsoft.com/office/powerpoint/2010/main" val="94945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85" y="295276"/>
            <a:ext cx="8686800" cy="6121083"/>
          </a:xfrm>
        </p:spPr>
        <p:txBody>
          <a:bodyPr anchor="t">
            <a:normAutofit fontScale="90000"/>
          </a:bodyPr>
          <a:lstStyle/>
          <a:p>
            <a:r>
              <a:rPr lang="en-US" sz="3600" b="1" dirty="0">
                <a:solidFill>
                  <a:srgbClr val="7030A0"/>
                </a:solidFill>
                <a:latin typeface="+mn-lt"/>
              </a:rPr>
              <a:t>DDS or DMD? MD, DO, DPM?</a:t>
            </a:r>
            <a:br>
              <a:rPr lang="en-US" sz="3600" b="1" dirty="0">
                <a:solidFill>
                  <a:srgbClr val="7030A0"/>
                </a:solidFill>
                <a:latin typeface="+mn-lt"/>
              </a:rPr>
            </a:br>
            <a:r>
              <a:rPr lang="en-US" sz="3600" b="1" dirty="0">
                <a:solidFill>
                  <a:srgbClr val="7030A0"/>
                </a:solidFill>
                <a:latin typeface="+mn-lt"/>
              </a:rPr>
              <a:t>USMLE and MSTP? PT, OT, PA-C?</a:t>
            </a:r>
            <a:br>
              <a:rPr lang="en-US" sz="3600" b="1" dirty="0">
                <a:solidFill>
                  <a:srgbClr val="7030A0"/>
                </a:solidFill>
                <a:latin typeface="+mn-lt"/>
              </a:rPr>
            </a:br>
            <a:r>
              <a:rPr lang="en-US" sz="3600" b="1" dirty="0">
                <a:solidFill>
                  <a:srgbClr val="7030A0"/>
                </a:solidFill>
                <a:latin typeface="+mn-lt"/>
              </a:rPr>
              <a:t>COVID19?  Feeling confused? </a:t>
            </a:r>
            <a:br>
              <a:rPr lang="en-US" sz="3600" b="1" dirty="0">
                <a:solidFill>
                  <a:srgbClr val="7030A0"/>
                </a:solidFill>
                <a:latin typeface="+mn-lt"/>
              </a:rPr>
            </a:br>
            <a:r>
              <a:rPr lang="en-US" sz="3600" b="1" dirty="0">
                <a:solidFill>
                  <a:srgbClr val="7030A0"/>
                </a:solidFill>
                <a:latin typeface="+mn-lt"/>
              </a:rPr>
              <a:t>You are not alone.</a:t>
            </a:r>
            <a:br>
              <a:rPr lang="en-US" sz="3600" b="1" dirty="0">
                <a:latin typeface="+mn-lt"/>
              </a:rPr>
            </a:br>
            <a:br>
              <a:rPr lang="en-US" sz="3600" b="1" dirty="0">
                <a:latin typeface="+mn-lt"/>
              </a:rPr>
            </a:br>
            <a:r>
              <a:rPr lang="en-US" sz="3600" b="1" dirty="0">
                <a:latin typeface="+mn-lt"/>
              </a:rPr>
              <a:t>			</a:t>
            </a:r>
            <a:r>
              <a:rPr lang="en-US" sz="3600" b="1" dirty="0">
                <a:solidFill>
                  <a:srgbClr val="7030A0"/>
                </a:solidFill>
                <a:latin typeface="+mn-lt"/>
              </a:rPr>
              <a:t>	The rapidly changing health 					professions landscape can make 				all of us feel a little like Dorothy</a:t>
            </a:r>
            <a:br>
              <a:rPr lang="en-US" sz="3600" b="1" dirty="0">
                <a:solidFill>
                  <a:srgbClr val="7030A0"/>
                </a:solidFill>
                <a:latin typeface="+mn-lt"/>
              </a:rPr>
            </a:br>
            <a:r>
              <a:rPr lang="en-US" sz="3600" b="1" dirty="0">
                <a:solidFill>
                  <a:srgbClr val="7030A0"/>
                </a:solidFill>
                <a:latin typeface="+mn-lt"/>
              </a:rPr>
              <a:t>				and Toto…Or Captain America? 							</a:t>
            </a:r>
            <a:br>
              <a:rPr lang="en-US" sz="3600" b="1" dirty="0">
                <a:solidFill>
                  <a:srgbClr val="7030A0"/>
                </a:solidFill>
                <a:latin typeface="+mn-lt"/>
              </a:rPr>
            </a:br>
            <a:r>
              <a:rPr lang="en-US" sz="3600" b="1" dirty="0">
                <a:solidFill>
                  <a:srgbClr val="7030A0"/>
                </a:solidFill>
                <a:latin typeface="+mn-lt"/>
              </a:rPr>
              <a:t>				Advice is everywhere… but</a:t>
            </a:r>
            <a:br>
              <a:rPr lang="en-US" sz="3600" b="1" dirty="0">
                <a:solidFill>
                  <a:srgbClr val="7030A0"/>
                </a:solidFill>
                <a:latin typeface="+mn-lt"/>
              </a:rPr>
            </a:br>
            <a:r>
              <a:rPr lang="en-US" sz="3600" b="1" dirty="0">
                <a:solidFill>
                  <a:srgbClr val="7030A0"/>
                </a:solidFill>
                <a:latin typeface="+mn-lt"/>
              </a:rPr>
              <a:t>				</a:t>
            </a:r>
            <a:r>
              <a:rPr lang="en-US" sz="3600" b="1" i="1" cap="small" dirty="0">
                <a:solidFill>
                  <a:srgbClr val="7030A0"/>
                </a:solidFill>
                <a:latin typeface="+mn-lt"/>
              </a:rPr>
              <a:t>good</a:t>
            </a:r>
            <a:r>
              <a:rPr lang="en-US" sz="3600" b="1" dirty="0">
                <a:solidFill>
                  <a:srgbClr val="7030A0"/>
                </a:solidFill>
                <a:latin typeface="+mn-lt"/>
              </a:rPr>
              <a:t> advice is hard to find...</a:t>
            </a:r>
            <a:br>
              <a:rPr lang="en-US" sz="3600" b="1" dirty="0">
                <a:solidFill>
                  <a:srgbClr val="7030A0"/>
                </a:solidFill>
                <a:latin typeface="+mn-lt"/>
              </a:rPr>
            </a:br>
            <a:r>
              <a:rPr lang="en-US" sz="3600" b="1" dirty="0">
                <a:solidFill>
                  <a:srgbClr val="7030A0"/>
                </a:solidFill>
                <a:latin typeface="+mn-lt"/>
              </a:rPr>
              <a:t>				here is where it starts…</a:t>
            </a:r>
            <a:endParaRPr lang="en-US" b="1" dirty="0">
              <a:solidFill>
                <a:srgbClr val="7030A0"/>
              </a:solidFill>
              <a:latin typeface="+mn-lt"/>
              <a:cs typeface="Times New Roman" panose="02020603050405020304" pitchFamily="18" charset="0"/>
            </a:endParaRPr>
          </a:p>
        </p:txBody>
      </p:sp>
      <p:pic>
        <p:nvPicPr>
          <p:cNvPr id="6" name="Picture 5">
            <a:extLst>
              <a:ext uri="{FF2B5EF4-FFF2-40B4-BE49-F238E27FC236}">
                <a16:creationId xmlns:a16="http://schemas.microsoft.com/office/drawing/2014/main" id="{6629C165-5A7F-486D-9640-33EC879FBD80}"/>
              </a:ext>
            </a:extLst>
          </p:cNvPr>
          <p:cNvPicPr>
            <a:picLocks noChangeAspect="1"/>
          </p:cNvPicPr>
          <p:nvPr/>
        </p:nvPicPr>
        <p:blipFill rotWithShape="1">
          <a:blip r:embed="rId2">
            <a:extLst>
              <a:ext uri="{28A0092B-C50C-407E-A947-70E740481C1C}">
                <a14:useLocalDpi xmlns:a14="http://schemas.microsoft.com/office/drawing/2010/main" val="0"/>
              </a:ext>
            </a:extLst>
          </a:blip>
          <a:srcRect b="17451"/>
          <a:stretch/>
        </p:blipFill>
        <p:spPr>
          <a:xfrm>
            <a:off x="5664153" y="396394"/>
            <a:ext cx="3196819" cy="1981200"/>
          </a:xfrm>
          <a:prstGeom prst="rect">
            <a:avLst/>
          </a:prstGeom>
        </p:spPr>
      </p:pic>
      <p:pic>
        <p:nvPicPr>
          <p:cNvPr id="8" name="Picture 7">
            <a:extLst>
              <a:ext uri="{FF2B5EF4-FFF2-40B4-BE49-F238E27FC236}">
                <a16:creationId xmlns:a16="http://schemas.microsoft.com/office/drawing/2014/main" id="{6F1F0F3C-400E-4E2D-8BE2-85677654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820" y="2454509"/>
            <a:ext cx="3058899" cy="3505200"/>
          </a:xfrm>
          <a:prstGeom prst="rect">
            <a:avLst/>
          </a:prstGeom>
        </p:spPr>
      </p:pic>
    </p:spTree>
    <p:extLst>
      <p:ext uri="{BB962C8B-B14F-4D97-AF65-F5344CB8AC3E}">
        <p14:creationId xmlns:p14="http://schemas.microsoft.com/office/powerpoint/2010/main" val="248133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20914"/>
            <a:ext cx="9220200" cy="6118598"/>
          </a:xfrm>
          <a:prstGeom prst="rect">
            <a:avLst/>
          </a:prstGeom>
        </p:spPr>
        <p:txBody>
          <a:bodyPr wrap="square">
            <a:spAutoFit/>
          </a:bodyPr>
          <a:lstStyle/>
          <a:p>
            <a:pPr marL="342900" lvl="0" indent="-342900" fontAlgn="base">
              <a:spcBef>
                <a:spcPct val="20000"/>
              </a:spcBef>
              <a:spcAft>
                <a:spcPct val="0"/>
              </a:spcAft>
            </a:pPr>
            <a:r>
              <a:rPr lang="en-US" altLang="en-US" sz="2000" kern="0" dirty="0">
                <a:latin typeface="Arial"/>
              </a:rPr>
              <a:t>     </a:t>
            </a:r>
            <a:r>
              <a:rPr lang="en-US" altLang="en-US" sz="2200" b="1" kern="0" dirty="0"/>
              <a:t>For most applicants (and especially for medical schools) , the </a:t>
            </a:r>
            <a:r>
              <a:rPr lang="en-US" altLang="en-US" sz="2200" b="1" kern="0" dirty="0">
                <a:solidFill>
                  <a:srgbClr val="C00000"/>
                </a:solidFill>
              </a:rPr>
              <a:t>optimal time</a:t>
            </a:r>
            <a:r>
              <a:rPr lang="en-US" altLang="en-US" sz="2200" b="1" kern="0" dirty="0">
                <a:solidFill>
                  <a:srgbClr val="FF0000"/>
                </a:solidFill>
              </a:rPr>
              <a:t> </a:t>
            </a:r>
            <a:r>
              <a:rPr lang="en-US" altLang="en-US" sz="2200" b="1" kern="0" dirty="0"/>
              <a:t>to apply to HP graduate school is in </a:t>
            </a:r>
            <a:r>
              <a:rPr lang="en-US" altLang="en-US" sz="2200" b="1" kern="0" dirty="0">
                <a:solidFill>
                  <a:srgbClr val="C00000"/>
                </a:solidFill>
              </a:rPr>
              <a:t>spring/summer of senior year, or within a year of graduating</a:t>
            </a:r>
            <a:r>
              <a:rPr lang="en-US" altLang="en-US" sz="2200" b="1" kern="0" dirty="0">
                <a:solidFill>
                  <a:srgbClr val="2F1311"/>
                </a:solidFill>
              </a:rPr>
              <a:t>…when you have amassed a competitive portfolio! The gap or growth year is now the ‘norm’ and convention for MD and DO schools, and many others including PA programs. </a:t>
            </a:r>
            <a:r>
              <a:rPr lang="en-US" altLang="en-US" sz="2200" b="1" kern="0" dirty="0">
                <a:solidFill>
                  <a:srgbClr val="7030A0"/>
                </a:solidFill>
              </a:rPr>
              <a:t>COVID COMMENT: While this year’s applicant pool may constrict, next year is predicted to swell. Still, all applicants have experienced disruption. You are not alone! </a:t>
            </a:r>
            <a:endParaRPr lang="en-US" altLang="en-US" sz="2200" b="1" kern="0" dirty="0">
              <a:solidFill>
                <a:srgbClr val="2F1311"/>
              </a:solidFill>
            </a:endParaRPr>
          </a:p>
          <a:p>
            <a:pPr marL="342900" lvl="0" indent="-342900" fontAlgn="base">
              <a:spcBef>
                <a:spcPct val="20000"/>
              </a:spcBef>
              <a:spcAft>
                <a:spcPct val="0"/>
              </a:spcAft>
            </a:pPr>
            <a:endParaRPr lang="en-US" altLang="en-US" sz="2200" b="1" kern="0" dirty="0">
              <a:solidFill>
                <a:srgbClr val="2F1311"/>
              </a:solidFill>
            </a:endParaRPr>
          </a:p>
          <a:p>
            <a:pPr marL="342900" lvl="0" indent="-342900" fontAlgn="base">
              <a:spcBef>
                <a:spcPct val="20000"/>
              </a:spcBef>
              <a:spcAft>
                <a:spcPct val="0"/>
              </a:spcAft>
            </a:pPr>
            <a:r>
              <a:rPr lang="en-US" altLang="en-US" sz="2200" b="1" kern="0" dirty="0">
                <a:solidFill>
                  <a:srgbClr val="2F1311"/>
                </a:solidFill>
              </a:rPr>
              <a:t>	If you are competitive enough to enroll in fall semester after graduating, you must complete your application in </a:t>
            </a:r>
            <a:r>
              <a:rPr lang="en-US" altLang="en-US" sz="2200" b="1" kern="0" dirty="0">
                <a:solidFill>
                  <a:srgbClr val="C00000"/>
                </a:solidFill>
              </a:rPr>
              <a:t>spring/summer of junior year.  </a:t>
            </a:r>
          </a:p>
          <a:p>
            <a:pPr marL="342900" lvl="0" indent="-342900" fontAlgn="base">
              <a:spcBef>
                <a:spcPct val="20000"/>
              </a:spcBef>
              <a:spcAft>
                <a:spcPct val="0"/>
              </a:spcAft>
            </a:pPr>
            <a:endParaRPr lang="en-US" altLang="en-US" sz="2200" b="1" kern="0" dirty="0">
              <a:solidFill>
                <a:srgbClr val="2F1311"/>
              </a:solidFill>
            </a:endParaRPr>
          </a:p>
          <a:p>
            <a:pPr marL="342900" lvl="0" indent="-342900" fontAlgn="base">
              <a:spcBef>
                <a:spcPct val="20000"/>
              </a:spcBef>
              <a:spcAft>
                <a:spcPct val="0"/>
              </a:spcAft>
            </a:pPr>
            <a:r>
              <a:rPr lang="en-US" altLang="en-US" sz="2200" b="1" kern="0" dirty="0">
                <a:solidFill>
                  <a:srgbClr val="2F1311"/>
                </a:solidFill>
              </a:rPr>
              <a:t>	HP Advising works with you when </a:t>
            </a:r>
            <a:r>
              <a:rPr lang="en-US" altLang="en-US" sz="2200" b="1" i="1" kern="0" dirty="0">
                <a:solidFill>
                  <a:srgbClr val="C00000"/>
                </a:solidFill>
              </a:rPr>
              <a:t>you</a:t>
            </a:r>
            <a:r>
              <a:rPr lang="en-US" altLang="en-US" sz="2200" b="1" kern="0" dirty="0">
                <a:solidFill>
                  <a:srgbClr val="C00000"/>
                </a:solidFill>
              </a:rPr>
              <a:t> </a:t>
            </a:r>
            <a:r>
              <a:rPr lang="en-US" altLang="en-US" sz="2200" b="1" kern="0" dirty="0">
                <a:solidFill>
                  <a:srgbClr val="2F1311"/>
                </a:solidFill>
              </a:rPr>
              <a:t>have all the components in place: completed science requirements; Admissions Test (MCAT, DAT, OAT, or VCAT/GRE) on the horizon; a competitive profile of academic, research, health care experiences, extra-curricular accomplishments.  Your application (letters of recommendation, HPAC interview, etc.) will occur in the spring semester of your application year…December to December to August matriculation!</a:t>
            </a:r>
          </a:p>
        </p:txBody>
      </p:sp>
      <p:sp>
        <p:nvSpPr>
          <p:cNvPr id="4" name="Rectangle 3">
            <a:extLst>
              <a:ext uri="{FF2B5EF4-FFF2-40B4-BE49-F238E27FC236}">
                <a16:creationId xmlns:a16="http://schemas.microsoft.com/office/drawing/2014/main" id="{721CFAB4-2BC8-490A-94D0-84D2B4207C8F}"/>
              </a:ext>
            </a:extLst>
          </p:cNvPr>
          <p:cNvSpPr/>
          <p:nvPr/>
        </p:nvSpPr>
        <p:spPr>
          <a:xfrm>
            <a:off x="1295400" y="74583"/>
            <a:ext cx="670560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600" b="1" i="0" u="none" strike="noStrike" kern="0" cap="none" spc="0" normalizeH="0" baseline="0" noProof="0" dirty="0">
                <a:ln>
                  <a:noFill/>
                </a:ln>
                <a:solidFill>
                  <a:srgbClr val="7030A0"/>
                </a:solidFill>
                <a:effectLst/>
                <a:uLnTx/>
                <a:uFillTx/>
                <a:latin typeface="+mj-lt"/>
                <a:ea typeface="+mj-ea"/>
                <a:cs typeface="+mj-cs"/>
              </a:rPr>
              <a:t>Application Timeline Considerations</a:t>
            </a:r>
            <a:endParaRPr kumimoji="0" lang="en-US" sz="3600" b="1" i="0" u="none" strike="noStrike" kern="0" cap="none" spc="0" normalizeH="0" baseline="0" noProof="0" dirty="0">
              <a:ln>
                <a:noFill/>
              </a:ln>
              <a:solidFill>
                <a:srgbClr val="7030A0"/>
              </a:solidFill>
              <a:effectLst/>
              <a:uLnTx/>
              <a:uFillTx/>
              <a:latin typeface="+mj-lt"/>
            </a:endParaRPr>
          </a:p>
        </p:txBody>
      </p:sp>
    </p:spTree>
    <p:extLst>
      <p:ext uri="{BB962C8B-B14F-4D97-AF65-F5344CB8AC3E}">
        <p14:creationId xmlns:p14="http://schemas.microsoft.com/office/powerpoint/2010/main" val="122135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47463495"/>
              </p:ext>
            </p:extLst>
          </p:nvPr>
        </p:nvGraphicFramePr>
        <p:xfrm>
          <a:off x="89324" y="41543"/>
          <a:ext cx="8826075"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568007750"/>
              </p:ext>
            </p:extLst>
          </p:nvPr>
        </p:nvGraphicFramePr>
        <p:xfrm>
          <a:off x="89324" y="3419302"/>
          <a:ext cx="8826074"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310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8153400" cy="990600"/>
          </a:xfrm>
        </p:spPr>
        <p:txBody>
          <a:bodyPr>
            <a:normAutofit fontScale="90000"/>
          </a:bodyPr>
          <a:lstStyle/>
          <a:p>
            <a:r>
              <a:rPr lang="en-US" sz="4000" b="1" dirty="0">
                <a:solidFill>
                  <a:srgbClr val="7030A0"/>
                </a:solidFill>
                <a:latin typeface="+mn-lt"/>
              </a:rPr>
              <a:t>What does EVERY aspiring HP student need?</a:t>
            </a:r>
          </a:p>
        </p:txBody>
      </p:sp>
      <p:sp>
        <p:nvSpPr>
          <p:cNvPr id="13315" name="Rectangle 3"/>
          <p:cNvSpPr>
            <a:spLocks noGrp="1" noChangeArrowheads="1"/>
          </p:cNvSpPr>
          <p:nvPr>
            <p:ph idx="1"/>
          </p:nvPr>
        </p:nvSpPr>
        <p:spPr>
          <a:xfrm>
            <a:off x="609600" y="1219200"/>
            <a:ext cx="7498080" cy="5303520"/>
          </a:xfrm>
        </p:spPr>
        <p:txBody>
          <a:bodyPr>
            <a:normAutofit/>
          </a:bodyPr>
          <a:lstStyle/>
          <a:p>
            <a:pPr marL="0" indent="0">
              <a:buNone/>
            </a:pPr>
            <a:r>
              <a:rPr lang="en-US" sz="3600" b="1" spc="-150" dirty="0">
                <a:solidFill>
                  <a:srgbClr val="C00000"/>
                </a:solidFill>
              </a:rPr>
              <a:t>External</a:t>
            </a:r>
            <a:r>
              <a:rPr lang="en-US" sz="3600" b="1" spc="-150" dirty="0">
                <a:solidFill>
                  <a:srgbClr val="7030A0"/>
                </a:solidFill>
              </a:rPr>
              <a:t> feedback that is</a:t>
            </a:r>
          </a:p>
          <a:p>
            <a:pPr marL="0" indent="0">
              <a:buNone/>
            </a:pPr>
            <a:r>
              <a:rPr lang="en-US" sz="3600" b="1" spc="-150" dirty="0">
                <a:solidFill>
                  <a:srgbClr val="7030A0"/>
                </a:solidFill>
              </a:rPr>
              <a:t>	-compassionate</a:t>
            </a:r>
          </a:p>
          <a:p>
            <a:pPr marL="0" indent="0">
              <a:buNone/>
            </a:pPr>
            <a:r>
              <a:rPr lang="en-US" sz="3600" b="1" spc="-150" dirty="0">
                <a:solidFill>
                  <a:srgbClr val="7030A0"/>
                </a:solidFill>
              </a:rPr>
              <a:t>	-informed</a:t>
            </a:r>
          </a:p>
          <a:p>
            <a:pPr marL="0" indent="0">
              <a:buNone/>
            </a:pPr>
            <a:r>
              <a:rPr lang="en-US" sz="3600" b="1" spc="-150" dirty="0">
                <a:solidFill>
                  <a:srgbClr val="7030A0"/>
                </a:solidFill>
              </a:rPr>
              <a:t>	-constructive </a:t>
            </a:r>
          </a:p>
          <a:p>
            <a:pPr marL="0" indent="0">
              <a:buNone/>
            </a:pPr>
            <a:r>
              <a:rPr lang="en-US" sz="3600" b="1" spc="-150" dirty="0">
                <a:solidFill>
                  <a:srgbClr val="C00000"/>
                </a:solidFill>
              </a:rPr>
              <a:t>Internal</a:t>
            </a:r>
            <a:r>
              <a:rPr lang="en-US" sz="3600" b="1" spc="-150" dirty="0">
                <a:solidFill>
                  <a:srgbClr val="7030A0"/>
                </a:solidFill>
              </a:rPr>
              <a:t> Self-Assessment that is</a:t>
            </a:r>
          </a:p>
          <a:p>
            <a:pPr marL="0" indent="0">
              <a:buNone/>
            </a:pPr>
            <a:r>
              <a:rPr lang="en-US" sz="3600" b="1" i="1" cap="small" spc="-150" dirty="0">
                <a:solidFill>
                  <a:srgbClr val="7030A0"/>
                </a:solidFill>
              </a:rPr>
              <a:t>	-</a:t>
            </a:r>
            <a:r>
              <a:rPr lang="en-US" sz="3600" b="1" spc="-150" dirty="0">
                <a:solidFill>
                  <a:srgbClr val="7030A0"/>
                </a:solidFill>
              </a:rPr>
              <a:t>courageously honest</a:t>
            </a:r>
          </a:p>
          <a:p>
            <a:pPr marL="0" indent="0" algn="ctr">
              <a:buNone/>
            </a:pPr>
            <a:r>
              <a:rPr lang="en-US" sz="4800" b="1" i="1" cap="small" spc="-150" dirty="0">
                <a:solidFill>
                  <a:srgbClr val="C00000"/>
                </a:solidFill>
              </a:rPr>
              <a:t>Can I do, can I be better</a:t>
            </a:r>
            <a:r>
              <a:rPr lang="en-US" sz="4800" b="1" i="1" cap="small" spc="-150" dirty="0">
                <a:solidFill>
                  <a:srgbClr val="7030A0"/>
                </a:solidFill>
              </a:rPr>
              <a:t>?</a:t>
            </a:r>
            <a:r>
              <a:rPr lang="en-US" sz="4800" b="1" spc="-150" dirty="0">
                <a:solidFill>
                  <a:srgbClr val="7030A0"/>
                </a:solidFill>
              </a:rPr>
              <a:t> </a:t>
            </a:r>
          </a:p>
          <a:p>
            <a:pPr marL="0" indent="0">
              <a:buNone/>
            </a:pPr>
            <a:endParaRPr lang="en-US" sz="2000" spc="-150" dirty="0">
              <a:latin typeface="Arial" panose="020B0604020202020204" pitchFamily="34" charset="0"/>
            </a:endParaRPr>
          </a:p>
        </p:txBody>
      </p:sp>
    </p:spTree>
    <p:extLst>
      <p:ext uri="{BB962C8B-B14F-4D97-AF65-F5344CB8AC3E}">
        <p14:creationId xmlns:p14="http://schemas.microsoft.com/office/powerpoint/2010/main" val="2592300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533400"/>
            <a:ext cx="8229600" cy="5730800"/>
          </a:xfrm>
          <a:prstGeom prst="rect">
            <a:avLst/>
          </a:prstGeom>
        </p:spPr>
        <p:txBody>
          <a:bodyPr wrap="square">
            <a:spAutoFit/>
          </a:bodyPr>
          <a:lstStyle/>
          <a:p>
            <a:pPr lvl="0" fontAlgn="base">
              <a:spcBef>
                <a:spcPct val="20000"/>
              </a:spcBef>
              <a:spcAft>
                <a:spcPct val="0"/>
              </a:spcAft>
            </a:pPr>
            <a:r>
              <a:rPr lang="en-US" altLang="en-US" sz="3200" kern="0" dirty="0">
                <a:solidFill>
                  <a:srgbClr val="7030A0"/>
                </a:solidFill>
                <a:latin typeface="Arial"/>
              </a:rPr>
              <a:t>All of us at Lafayette College look forward to your success as you plan for a career in the health professions.  Visit our web site at </a:t>
            </a:r>
            <a:r>
              <a:rPr lang="en-US" altLang="en-US" sz="3200" kern="0" dirty="0">
                <a:solidFill>
                  <a:srgbClr val="0070C0"/>
                </a:solidFill>
                <a:latin typeface="Arial"/>
                <a:hlinkClick r:id="rId2">
                  <a:extLst>
                    <a:ext uri="{A12FA001-AC4F-418D-AE19-62706E023703}">
                      <ahyp:hlinkClr xmlns:ahyp="http://schemas.microsoft.com/office/drawing/2018/hyperlinkcolor" val="tx"/>
                    </a:ext>
                  </a:extLst>
                </a:hlinkClick>
              </a:rPr>
              <a:t>http://healthprofessions.lafayette.edu/</a:t>
            </a:r>
            <a:r>
              <a:rPr lang="en-US" altLang="en-US" sz="3200" kern="0" dirty="0">
                <a:solidFill>
                  <a:srgbClr val="0070C0"/>
                </a:solidFill>
                <a:latin typeface="Arial"/>
              </a:rPr>
              <a:t> </a:t>
            </a:r>
            <a:r>
              <a:rPr lang="en-US" altLang="en-US" sz="3200" kern="0" dirty="0">
                <a:solidFill>
                  <a:srgbClr val="7030A0"/>
                </a:solidFill>
                <a:latin typeface="Arial"/>
              </a:rPr>
              <a:t>Follow our Twitter account @</a:t>
            </a:r>
            <a:r>
              <a:rPr lang="en-US" altLang="en-US" sz="3200" kern="0" dirty="0" err="1">
                <a:solidFill>
                  <a:srgbClr val="7030A0"/>
                </a:solidFill>
                <a:latin typeface="Arial"/>
              </a:rPr>
              <a:t>HPLafCol</a:t>
            </a:r>
            <a:r>
              <a:rPr lang="en-US" altLang="en-US" sz="3200" kern="0" dirty="0">
                <a:solidFill>
                  <a:srgbClr val="7030A0"/>
                </a:solidFill>
                <a:latin typeface="Arial"/>
              </a:rPr>
              <a:t> and connect with </a:t>
            </a:r>
            <a:r>
              <a:rPr lang="en-US" altLang="en-US" sz="3200" kern="0" dirty="0" err="1">
                <a:solidFill>
                  <a:srgbClr val="7030A0"/>
                </a:solidFill>
                <a:latin typeface="Arial"/>
              </a:rPr>
              <a:t>GateWay</a:t>
            </a:r>
            <a:r>
              <a:rPr lang="en-US" altLang="en-US" sz="3200" kern="0" dirty="0">
                <a:solidFill>
                  <a:srgbClr val="7030A0"/>
                </a:solidFill>
                <a:latin typeface="Arial"/>
              </a:rPr>
              <a:t> Career Center.</a:t>
            </a:r>
          </a:p>
          <a:p>
            <a:pPr lvl="0" fontAlgn="base">
              <a:spcBef>
                <a:spcPct val="20000"/>
              </a:spcBef>
              <a:spcAft>
                <a:spcPct val="0"/>
              </a:spcAft>
            </a:pPr>
            <a:endParaRPr lang="en-US" altLang="en-US" sz="3200" kern="0" dirty="0">
              <a:solidFill>
                <a:srgbClr val="7030A0"/>
              </a:solidFill>
              <a:latin typeface="Arial"/>
            </a:endParaRPr>
          </a:p>
          <a:p>
            <a:pPr lvl="0" fontAlgn="base">
              <a:spcBef>
                <a:spcPct val="20000"/>
              </a:spcBef>
              <a:spcAft>
                <a:spcPct val="0"/>
              </a:spcAft>
            </a:pPr>
            <a:r>
              <a:rPr lang="en-US" altLang="en-US" sz="3200" kern="0" dirty="0">
                <a:solidFill>
                  <a:srgbClr val="7030A0"/>
                </a:solidFill>
                <a:latin typeface="Arial"/>
              </a:rPr>
              <a:t>Register for and attend HP Advising and related events! Come when you are able, leave when you must…but make it a priority!</a:t>
            </a:r>
          </a:p>
          <a:p>
            <a:pPr lvl="0" fontAlgn="base">
              <a:spcBef>
                <a:spcPct val="20000"/>
              </a:spcBef>
              <a:spcAft>
                <a:spcPct val="0"/>
              </a:spcAft>
            </a:pPr>
            <a:endParaRPr lang="en-US" altLang="en-US" sz="2800" kern="0" dirty="0">
              <a:solidFill>
                <a:srgbClr val="2F1311"/>
              </a:solidFill>
              <a:latin typeface="Arial"/>
            </a:endParaRPr>
          </a:p>
        </p:txBody>
      </p:sp>
    </p:spTree>
    <p:extLst>
      <p:ext uri="{BB962C8B-B14F-4D97-AF65-F5344CB8AC3E}">
        <p14:creationId xmlns:p14="http://schemas.microsoft.com/office/powerpoint/2010/main" val="1936006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71C25-9526-4BC1-8EE3-7018D912B05A}"/>
              </a:ext>
            </a:extLst>
          </p:cNvPr>
          <p:cNvSpPr>
            <a:spLocks noGrp="1"/>
          </p:cNvSpPr>
          <p:nvPr>
            <p:ph type="title"/>
          </p:nvPr>
        </p:nvSpPr>
        <p:spPr>
          <a:xfrm>
            <a:off x="532209" y="228600"/>
            <a:ext cx="8079581" cy="719667"/>
          </a:xfrm>
        </p:spPr>
        <p:txBody>
          <a:bodyPr>
            <a:normAutofit/>
          </a:bodyPr>
          <a:lstStyle/>
          <a:p>
            <a:pPr>
              <a:lnSpc>
                <a:spcPct val="100000"/>
              </a:lnSpc>
            </a:pPr>
            <a:r>
              <a:rPr lang="en-US" sz="3600" b="1" dirty="0">
                <a:solidFill>
                  <a:srgbClr val="7030A0"/>
                </a:solidFill>
              </a:rPr>
              <a:t>Virtual volunteering/service engagement ideas:</a:t>
            </a:r>
          </a:p>
        </p:txBody>
      </p:sp>
      <p:sp>
        <p:nvSpPr>
          <p:cNvPr id="3" name="Content Placeholder 2">
            <a:extLst>
              <a:ext uri="{FF2B5EF4-FFF2-40B4-BE49-F238E27FC236}">
                <a16:creationId xmlns:a16="http://schemas.microsoft.com/office/drawing/2014/main" id="{B3B58AB6-BCED-4C76-BAA6-476950E0F139}"/>
              </a:ext>
            </a:extLst>
          </p:cNvPr>
          <p:cNvSpPr>
            <a:spLocks noGrp="1"/>
          </p:cNvSpPr>
          <p:nvPr>
            <p:ph idx="1"/>
          </p:nvPr>
        </p:nvSpPr>
        <p:spPr>
          <a:xfrm>
            <a:off x="76200" y="916183"/>
            <a:ext cx="8915400" cy="5408417"/>
          </a:xfrm>
        </p:spPr>
        <p:txBody>
          <a:bodyPr>
            <a:normAutofit/>
          </a:bodyPr>
          <a:lstStyle/>
          <a:p>
            <a:pPr marL="0" indent="0">
              <a:lnSpc>
                <a:spcPct val="100000"/>
              </a:lnSpc>
              <a:spcBef>
                <a:spcPts val="0"/>
              </a:spcBef>
              <a:buNone/>
            </a:pPr>
            <a:r>
              <a:rPr lang="en-US" b="1" dirty="0">
                <a:solidFill>
                  <a:srgbClr val="222222"/>
                </a:solidFill>
                <a:latin typeface="Arial" panose="020B0604020202020204" pitchFamily="34" charset="0"/>
              </a:rPr>
              <a:t>Focus Locally</a:t>
            </a:r>
          </a:p>
          <a:p>
            <a:pPr marL="517525" indent="0">
              <a:lnSpc>
                <a:spcPct val="100000"/>
              </a:lnSpc>
              <a:spcBef>
                <a:spcPts val="0"/>
              </a:spcBef>
              <a:buNone/>
            </a:pPr>
            <a:r>
              <a:rPr lang="en-US" dirty="0">
                <a:solidFill>
                  <a:srgbClr val="222222"/>
                </a:solidFill>
                <a:latin typeface="Arial" panose="020B0604020202020204" pitchFamily="34" charset="0"/>
              </a:rPr>
              <a:t>Offer to cover childcare needs for neighbor</a:t>
            </a:r>
          </a:p>
          <a:p>
            <a:pPr marL="517525" indent="0">
              <a:lnSpc>
                <a:spcPct val="100000"/>
              </a:lnSpc>
              <a:spcBef>
                <a:spcPts val="0"/>
              </a:spcBef>
              <a:buNone/>
            </a:pPr>
            <a:r>
              <a:rPr lang="en-US" dirty="0">
                <a:solidFill>
                  <a:srgbClr val="222222"/>
                </a:solidFill>
                <a:latin typeface="Arial" panose="020B0604020202020204" pitchFamily="34" charset="0"/>
              </a:rPr>
              <a:t>Be a phone fan or a pen pal for elderly</a:t>
            </a:r>
          </a:p>
          <a:p>
            <a:pPr marL="517525" indent="0">
              <a:lnSpc>
                <a:spcPct val="100000"/>
              </a:lnSpc>
              <a:spcBef>
                <a:spcPts val="0"/>
              </a:spcBef>
              <a:buNone/>
            </a:pPr>
            <a:r>
              <a:rPr lang="en-US" dirty="0">
                <a:solidFill>
                  <a:srgbClr val="222222"/>
                </a:solidFill>
                <a:latin typeface="Arial" panose="020B0604020202020204" pitchFamily="34" charset="0"/>
              </a:rPr>
              <a:t>Consult your religious community and civic organizations</a:t>
            </a:r>
          </a:p>
          <a:p>
            <a:pPr marL="517525" indent="0">
              <a:lnSpc>
                <a:spcPct val="100000"/>
              </a:lnSpc>
              <a:spcBef>
                <a:spcPts val="0"/>
              </a:spcBef>
              <a:buNone/>
            </a:pPr>
            <a:r>
              <a:rPr lang="en-US" dirty="0">
                <a:solidFill>
                  <a:srgbClr val="222222"/>
                </a:solidFill>
                <a:latin typeface="Arial" panose="020B0604020202020204" pitchFamily="34" charset="0"/>
              </a:rPr>
              <a:t>Review links such as </a:t>
            </a:r>
            <a:r>
              <a:rPr lang="en-US" b="1" dirty="0">
                <a:solidFill>
                  <a:srgbClr val="1154CC"/>
                </a:solidFill>
                <a:latin typeface="Arial" panose="020B0604020202020204" pitchFamily="34" charset="0"/>
                <a:hlinkClick r:id="rId2">
                  <a:extLst>
                    <a:ext uri="{A12FA001-AC4F-418D-AE19-62706E023703}">
                      <ahyp:hlinkClr xmlns:ahyp="http://schemas.microsoft.com/office/drawing/2018/hyperlinkcolor" val="tx"/>
                    </a:ext>
                  </a:extLst>
                </a:hlinkClick>
              </a:rPr>
              <a:t>idealist.org</a:t>
            </a:r>
            <a:r>
              <a:rPr lang="en-US" dirty="0">
                <a:solidFill>
                  <a:srgbClr val="222222"/>
                </a:solidFill>
                <a:latin typeface="Arial" panose="020B0604020202020204" pitchFamily="34" charset="0"/>
              </a:rPr>
              <a:t> or </a:t>
            </a:r>
            <a:r>
              <a:rPr lang="en-US" b="1" u="sng" dirty="0">
                <a:solidFill>
                  <a:srgbClr val="1154CC"/>
                </a:solidFill>
                <a:latin typeface="Arial" panose="020B0604020202020204" pitchFamily="34" charset="0"/>
              </a:rPr>
              <a:t>volunteermatch.org</a:t>
            </a:r>
          </a:p>
          <a:p>
            <a:pPr marL="517525" indent="0">
              <a:lnSpc>
                <a:spcPct val="100000"/>
              </a:lnSpc>
              <a:spcBef>
                <a:spcPts val="0"/>
              </a:spcBef>
              <a:buNone/>
            </a:pPr>
            <a:r>
              <a:rPr lang="en-US" dirty="0">
                <a:solidFill>
                  <a:srgbClr val="222222"/>
                </a:solidFill>
                <a:latin typeface="Arial" panose="020B0604020202020204" pitchFamily="34" charset="0"/>
              </a:rPr>
              <a:t>Check out </a:t>
            </a:r>
            <a:r>
              <a:rPr lang="en-US" dirty="0">
                <a:solidFill>
                  <a:srgbClr val="222222"/>
                </a:solidFill>
                <a:latin typeface="Arial" panose="020B0604020202020204" pitchFamily="34" charset="0"/>
                <a:hlinkClick r:id="rId3">
                  <a:extLst>
                    <a:ext uri="{A12FA001-AC4F-418D-AE19-62706E023703}">
                      <ahyp:hlinkClr xmlns:ahyp="http://schemas.microsoft.com/office/drawing/2018/hyperlinkcolor" val="tx"/>
                    </a:ext>
                  </a:extLst>
                </a:hlinkClick>
              </a:rPr>
              <a:t>“</a:t>
            </a:r>
            <a:r>
              <a:rPr lang="en-US" b="1" dirty="0">
                <a:solidFill>
                  <a:srgbClr val="1154CC"/>
                </a:solidFill>
                <a:latin typeface="Arial" panose="020B0604020202020204" pitchFamily="34" charset="0"/>
                <a:hlinkClick r:id="rId3">
                  <a:extLst>
                    <a:ext uri="{A12FA001-AC4F-418D-AE19-62706E023703}">
                      <ahyp:hlinkClr xmlns:ahyp="http://schemas.microsoft.com/office/drawing/2018/hyperlinkcolor" val="tx"/>
                    </a:ext>
                  </a:extLst>
                </a:hlinkClick>
              </a:rPr>
              <a:t>Nine ways to help others during the coronavirus</a:t>
            </a:r>
            <a:r>
              <a:rPr lang="en-US" b="1" spc="-55" dirty="0">
                <a:solidFill>
                  <a:srgbClr val="1154CC"/>
                </a:solidFill>
                <a:latin typeface="Arial" panose="020B0604020202020204" pitchFamily="34" charset="0"/>
                <a:hlinkClick r:id="rId3">
                  <a:extLst>
                    <a:ext uri="{A12FA001-AC4F-418D-AE19-62706E023703}">
                      <ahyp:hlinkClr xmlns:ahyp="http://schemas.microsoft.com/office/drawing/2018/hyperlinkcolor" val="tx"/>
                    </a:ext>
                  </a:extLst>
                </a:hlinkClick>
              </a:rPr>
              <a:t> </a:t>
            </a:r>
            <a:r>
              <a:rPr lang="en-US" b="1" dirty="0">
                <a:solidFill>
                  <a:srgbClr val="1154CC"/>
                </a:solidFill>
                <a:latin typeface="Arial" panose="020B0604020202020204" pitchFamily="34" charset="0"/>
                <a:hlinkClick r:id="rId3">
                  <a:extLst>
                    <a:ext uri="{A12FA001-AC4F-418D-AE19-62706E023703}">
                      <ahyp:hlinkClr xmlns:ahyp="http://schemas.microsoft.com/office/drawing/2018/hyperlinkcolor" val="tx"/>
                    </a:ext>
                  </a:extLst>
                </a:hlinkClick>
              </a:rPr>
              <a:t>pandemic</a:t>
            </a:r>
            <a:r>
              <a:rPr lang="en-US" b="1" dirty="0">
                <a:solidFill>
                  <a:srgbClr val="1154CC"/>
                </a:solidFill>
                <a:latin typeface="Arial" panose="020B0604020202020204" pitchFamily="34" charset="0"/>
              </a:rPr>
              <a:t>”</a:t>
            </a:r>
            <a:endParaRPr lang="en-US" dirty="0">
              <a:solidFill>
                <a:srgbClr val="222222"/>
              </a:solidFill>
              <a:latin typeface="Arial" panose="020B0604020202020204" pitchFamily="34" charset="0"/>
            </a:endParaRPr>
          </a:p>
          <a:p>
            <a:pPr marL="0" indent="0">
              <a:lnSpc>
                <a:spcPct val="100000"/>
              </a:lnSpc>
              <a:spcBef>
                <a:spcPts val="0"/>
              </a:spcBef>
              <a:buNone/>
            </a:pPr>
            <a:endParaRPr lang="en-US" b="1" dirty="0">
              <a:solidFill>
                <a:srgbClr val="222222"/>
              </a:solidFill>
              <a:latin typeface="Arial" panose="020B0604020202020204" pitchFamily="34" charset="0"/>
            </a:endParaRPr>
          </a:p>
          <a:p>
            <a:pPr marL="0" indent="0">
              <a:lnSpc>
                <a:spcPct val="100000"/>
              </a:lnSpc>
              <a:spcBef>
                <a:spcPts val="0"/>
              </a:spcBef>
              <a:buNone/>
            </a:pPr>
            <a:r>
              <a:rPr lang="en-US" b="1" dirty="0">
                <a:solidFill>
                  <a:srgbClr val="222222"/>
                </a:solidFill>
                <a:latin typeface="Arial" panose="020B0604020202020204" pitchFamily="34" charset="0"/>
              </a:rPr>
              <a:t>Volunteer Virtually</a:t>
            </a:r>
            <a:r>
              <a:rPr lang="en-US" sz="800" spc="-860" dirty="0">
                <a:solidFill>
                  <a:srgbClr val="666666"/>
                </a:solidFill>
                <a:latin typeface="Times New Roman" panose="02020603050405020304" pitchFamily="18" charset="0"/>
              </a:rPr>
              <a:t>  </a:t>
            </a:r>
          </a:p>
          <a:p>
            <a:pPr marL="517525" indent="0">
              <a:lnSpc>
                <a:spcPct val="100000"/>
              </a:lnSpc>
              <a:spcBef>
                <a:spcPts val="0"/>
              </a:spcBef>
              <a:buNone/>
            </a:pPr>
            <a:r>
              <a:rPr lang="en-US" b="1" dirty="0">
                <a:solidFill>
                  <a:srgbClr val="1154CC"/>
                </a:solidFill>
                <a:latin typeface="Arial" panose="020B0604020202020204" pitchFamily="34" charset="0"/>
                <a:hlinkClick r:id="rId4">
                  <a:extLst>
                    <a:ext uri="{A12FA001-AC4F-418D-AE19-62706E023703}">
                      <ahyp:hlinkClr xmlns:ahyp="http://schemas.microsoft.com/office/drawing/2018/hyperlinkcolor" val="tx"/>
                    </a:ext>
                  </a:extLst>
                </a:hlinkClick>
              </a:rPr>
              <a:t>Operation Warm</a:t>
            </a:r>
            <a:r>
              <a:rPr lang="en-US" dirty="0">
                <a:solidFill>
                  <a:srgbClr val="1154CC"/>
                </a:solidFill>
                <a:latin typeface="Arial" panose="020B0604020202020204" pitchFamily="34" charset="0"/>
                <a:hlinkClick r:id="rId4">
                  <a:extLst>
                    <a:ext uri="{A12FA001-AC4F-418D-AE19-62706E023703}">
                      <ahyp:hlinkClr xmlns:ahyp="http://schemas.microsoft.com/office/drawing/2018/hyperlinkcolor" val="tx"/>
                    </a:ext>
                  </a:extLst>
                </a:hlinkClick>
              </a:rPr>
              <a:t> </a:t>
            </a:r>
            <a:r>
              <a:rPr lang="en-US" dirty="0">
                <a:solidFill>
                  <a:schemeClr val="tx1"/>
                </a:solidFill>
                <a:latin typeface="Arial" panose="020B0604020202020204" pitchFamily="34" charset="0"/>
              </a:rPr>
              <a:t>has a list of 25 ways to volunteer</a:t>
            </a:r>
            <a:r>
              <a:rPr lang="en-US" spc="-85" dirty="0">
                <a:solidFill>
                  <a:schemeClr val="tx1"/>
                </a:solidFill>
                <a:latin typeface="Arial" panose="020B0604020202020204" pitchFamily="34" charset="0"/>
              </a:rPr>
              <a:t> </a:t>
            </a:r>
            <a:r>
              <a:rPr lang="en-US" dirty="0">
                <a:solidFill>
                  <a:schemeClr val="tx1"/>
                </a:solidFill>
                <a:latin typeface="Arial" panose="020B0604020202020204" pitchFamily="34" charset="0"/>
              </a:rPr>
              <a:t>virtually</a:t>
            </a:r>
          </a:p>
          <a:p>
            <a:pPr marL="517525" indent="0">
              <a:lnSpc>
                <a:spcPct val="100000"/>
              </a:lnSpc>
              <a:spcBef>
                <a:spcPts val="0"/>
              </a:spcBef>
              <a:buNone/>
            </a:pPr>
            <a:r>
              <a:rPr lang="en-US" b="1" dirty="0">
                <a:solidFill>
                  <a:srgbClr val="1154CC"/>
                </a:solidFill>
                <a:latin typeface="Arial" panose="020B0604020202020204" pitchFamily="34" charset="0"/>
                <a:hlinkClick r:id="rId5">
                  <a:extLst>
                    <a:ext uri="{A12FA001-AC4F-418D-AE19-62706E023703}">
                      <ahyp:hlinkClr xmlns:ahyp="http://schemas.microsoft.com/office/drawing/2018/hyperlinkcolor" val="tx"/>
                    </a:ext>
                  </a:extLst>
                </a:hlinkClick>
              </a:rPr>
              <a:t>Paper-airplanes.org</a:t>
            </a:r>
            <a:r>
              <a:rPr lang="en-US" dirty="0">
                <a:solidFill>
                  <a:srgbClr val="1154CC"/>
                </a:solidFill>
                <a:latin typeface="Arial" panose="020B0604020202020204" pitchFamily="34" charset="0"/>
                <a:hlinkClick r:id="rId5">
                  <a:extLst>
                    <a:ext uri="{A12FA001-AC4F-418D-AE19-62706E023703}">
                      <ahyp:hlinkClr xmlns:ahyp="http://schemas.microsoft.com/office/drawing/2018/hyperlinkcolor" val="tx"/>
                    </a:ext>
                  </a:extLst>
                </a:hlinkClick>
              </a:rPr>
              <a:t> </a:t>
            </a:r>
            <a:r>
              <a:rPr lang="en-US" dirty="0">
                <a:solidFill>
                  <a:srgbClr val="000000"/>
                </a:solidFill>
                <a:latin typeface="Arial" panose="020B0604020202020204" pitchFamily="34" charset="0"/>
              </a:rPr>
              <a:t>provides online tutoring to support skill training for conflict-affected</a:t>
            </a:r>
            <a:r>
              <a:rPr lang="en-US" spc="-110" dirty="0">
                <a:solidFill>
                  <a:srgbClr val="000000"/>
                </a:solidFill>
                <a:latin typeface="Arial" panose="020B0604020202020204" pitchFamily="34" charset="0"/>
              </a:rPr>
              <a:t> </a:t>
            </a:r>
            <a:r>
              <a:rPr lang="en-US" dirty="0">
                <a:solidFill>
                  <a:srgbClr val="000000"/>
                </a:solidFill>
                <a:latin typeface="Arial" panose="020B0604020202020204" pitchFamily="34" charset="0"/>
              </a:rPr>
              <a:t>individuals</a:t>
            </a:r>
          </a:p>
          <a:p>
            <a:pPr marL="517525" indent="0">
              <a:lnSpc>
                <a:spcPct val="100000"/>
              </a:lnSpc>
              <a:spcBef>
                <a:spcPts val="0"/>
              </a:spcBef>
              <a:buNone/>
            </a:pPr>
            <a:r>
              <a:rPr lang="en-US" b="1" dirty="0">
                <a:solidFill>
                  <a:srgbClr val="1154CC"/>
                </a:solidFill>
                <a:latin typeface="Arial" panose="020B0604020202020204" pitchFamily="34" charset="0"/>
                <a:hlinkClick r:id="rId6">
                  <a:extLst>
                    <a:ext uri="{A12FA001-AC4F-418D-AE19-62706E023703}">
                      <ahyp:hlinkClr xmlns:ahyp="http://schemas.microsoft.com/office/drawing/2018/hyperlinkcolor" val="tx"/>
                    </a:ext>
                  </a:extLst>
                </a:hlinkClick>
              </a:rPr>
              <a:t>Dosomething.org</a:t>
            </a:r>
            <a:r>
              <a:rPr lang="en-US" b="1" dirty="0">
                <a:solidFill>
                  <a:srgbClr val="000000"/>
                </a:solidFill>
                <a:latin typeface="Arial" panose="020B0604020202020204" pitchFamily="34" charset="0"/>
              </a:rPr>
              <a:t> </a:t>
            </a:r>
            <a:r>
              <a:rPr lang="en-US" dirty="0">
                <a:solidFill>
                  <a:srgbClr val="000000"/>
                </a:solidFill>
                <a:latin typeface="Arial" panose="020B0604020202020204" pitchFamily="34" charset="0"/>
              </a:rPr>
              <a:t>volunteer online 9 ways for real impact</a:t>
            </a:r>
            <a:endParaRPr lang="en-US" dirty="0">
              <a:solidFill>
                <a:srgbClr val="222222"/>
              </a:solidFill>
              <a:latin typeface="Arial" panose="020B0604020202020204" pitchFamily="34" charset="0"/>
            </a:endParaRPr>
          </a:p>
          <a:p>
            <a:endParaRPr lang="en-US" dirty="0"/>
          </a:p>
        </p:txBody>
      </p:sp>
    </p:spTree>
    <p:extLst>
      <p:ext uri="{BB962C8B-B14F-4D97-AF65-F5344CB8AC3E}">
        <p14:creationId xmlns:p14="http://schemas.microsoft.com/office/powerpoint/2010/main" val="232040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9533"/>
            <a:ext cx="8001000" cy="567267"/>
          </a:xfrm>
        </p:spPr>
        <p:txBody>
          <a:bodyPr/>
          <a:lstStyle/>
          <a:p>
            <a:r>
              <a:rPr lang="en-US" sz="2800" dirty="0">
                <a:solidFill>
                  <a:srgbClr val="7030A0"/>
                </a:solidFill>
              </a:rPr>
              <a:t>Useful Resources – explore our web site!</a:t>
            </a:r>
            <a:endParaRPr lang="en-US" dirty="0">
              <a:solidFill>
                <a:srgbClr val="7030A0"/>
              </a:solidFill>
            </a:endParaRPr>
          </a:p>
        </p:txBody>
      </p:sp>
      <p:sp>
        <p:nvSpPr>
          <p:cNvPr id="3" name="Rectangle 2"/>
          <p:cNvSpPr/>
          <p:nvPr/>
        </p:nvSpPr>
        <p:spPr>
          <a:xfrm>
            <a:off x="604058" y="990600"/>
            <a:ext cx="6974681" cy="5693866"/>
          </a:xfrm>
          <a:prstGeom prst="rect">
            <a:avLst/>
          </a:prstGeom>
        </p:spPr>
        <p:txBody>
          <a:bodyPr wrap="square">
            <a:spAutoFit/>
          </a:bodyPr>
          <a:lstStyle/>
          <a:p>
            <a:r>
              <a:rPr lang="en-US" sz="1400" dirty="0">
                <a:latin typeface="Times New Roman" panose="02020603050405020304" pitchFamily="18" charset="0"/>
                <a:ea typeface="Calibri" panose="020F0502020204030204" pitchFamily="34" charset="0"/>
                <a:cs typeface="Times New Roman" panose="02020603050405020304" pitchFamily="18" charset="0"/>
              </a:rPr>
              <a:t>Pre-med:</a:t>
            </a: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2"/>
              </a:rPr>
              <a:t>Aspiring Docs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(the AAMC’s Aspiring Docs website provides resources and inspiration to help pre-med students get started on their path to medicine)</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the </a:t>
            </a:r>
            <a:r>
              <a:rPr lang="en-US"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Premed Navigator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 monthly email that includes relevant information, resources, tools, tips, and important dates for pre-med students at every stage of their journey to medical school) </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Aspiring Docs Diaries</a:t>
            </a:r>
            <a:r>
              <a:rPr lang="en-US" sz="1400" dirty="0">
                <a:latin typeface="Times New Roman" panose="02020603050405020304" pitchFamily="18" charset="0"/>
                <a:ea typeface="Calibri" panose="020F0502020204030204" pitchFamily="34" charset="0"/>
                <a:cs typeface="Times New Roman" panose="02020603050405020304" pitchFamily="18" charset="0"/>
              </a:rPr>
              <a:t> blog</a:t>
            </a:r>
          </a:p>
          <a:p>
            <a:r>
              <a:rPr lang="en-US" sz="1400" dirty="0">
                <a:latin typeface="Times New Roman" panose="02020603050405020304" pitchFamily="18" charset="0"/>
                <a:ea typeface="Calibri" panose="020F0502020204030204" pitchFamily="34" charset="0"/>
                <a:cs typeface="Times New Roman" panose="02020603050405020304" pitchFamily="18" charset="0"/>
              </a:rPr>
              <a:t> </a:t>
            </a:r>
          </a:p>
          <a:p>
            <a:r>
              <a:rPr lang="en-US" sz="1400" dirty="0">
                <a:latin typeface="Times New Roman" panose="02020603050405020304" pitchFamily="18" charset="0"/>
                <a:ea typeface="Calibri" panose="020F0502020204030204" pitchFamily="34" charset="0"/>
                <a:cs typeface="Times New Roman" panose="02020603050405020304" pitchFamily="18" charset="0"/>
              </a:rPr>
              <a:t>Pre-dental:</a:t>
            </a: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ADEA </a:t>
            </a:r>
            <a:r>
              <a:rPr lang="en-US" sz="1400"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GoDental</a:t>
            </a:r>
            <a:r>
              <a:rPr lang="en-US" sz="1400" dirty="0">
                <a:latin typeface="Times New Roman" panose="02020603050405020304" pitchFamily="18" charset="0"/>
                <a:ea typeface="Calibri" panose="020F0502020204030204" pitchFamily="34" charset="0"/>
                <a:cs typeface="Times New Roman" panose="02020603050405020304" pitchFamily="18" charset="0"/>
              </a:rPr>
              <a:t> (The ADEA </a:t>
            </a:r>
            <a:r>
              <a:rPr lang="en-US" sz="1400" dirty="0" err="1">
                <a:latin typeface="Times New Roman" panose="02020603050405020304" pitchFamily="18" charset="0"/>
                <a:ea typeface="Calibri" panose="020F0502020204030204" pitchFamily="34" charset="0"/>
                <a:cs typeface="Times New Roman" panose="02020603050405020304" pitchFamily="18" charset="0"/>
              </a:rPr>
              <a:t>GoDental</a:t>
            </a:r>
            <a:r>
              <a:rPr lang="en-US" sz="1400" dirty="0">
                <a:latin typeface="Times New Roman" panose="02020603050405020304" pitchFamily="18" charset="0"/>
                <a:ea typeface="Calibri" panose="020F0502020204030204" pitchFamily="34" charset="0"/>
                <a:cs typeface="Times New Roman" panose="02020603050405020304" pitchFamily="18" charset="0"/>
              </a:rPr>
              <a:t> website provides comprehensive resources to help prospective dental students get started on their path to dentistry)  </a:t>
            </a: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ADEA </a:t>
            </a:r>
            <a:r>
              <a:rPr lang="en-US" sz="1400" u="sng"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GoDental</a:t>
            </a: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 Newsletter</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4"/>
              </a:rPr>
              <a:t>ADEA Dental Blogs</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p>
          <a:p>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cs typeface="Times New Roman" panose="02020603050405020304" pitchFamily="18" charset="0"/>
              </a:rPr>
              <a:t>Pre-vet:</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a:rPr>
              <a:t>The AAVMC’s portal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(provides information, resources and tools to help pre-vet students get started on path to medicine    </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6"/>
              </a:rPr>
              <a:t>The Pathways Newsletter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(the AAVMC’s </a:t>
            </a:r>
            <a:r>
              <a:rPr lang="en-US" sz="1400" dirty="0">
                <a:latin typeface="Times New Roman" panose="02020603050405020304" pitchFamily="18" charset="0"/>
                <a:ea typeface="Calibri" panose="020F0502020204030204" pitchFamily="34" charset="0"/>
                <a:cs typeface="Times New Roman" panose="02020603050405020304" pitchFamily="18" charset="0"/>
              </a:rPr>
              <a:t>monthly newsletter designed specifically for pre-vet students)</a:t>
            </a:r>
          </a:p>
          <a:p>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Times New Roman" panose="02020603050405020304" pitchFamily="18" charset="0"/>
                <a:cs typeface="Times New Roman" panose="02020603050405020304" pitchFamily="18" charset="0"/>
              </a:rPr>
              <a:t>Pre-optometry:</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The ASCO website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(provides information and resources to help students get started on exploring a career in optometry)</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latin typeface="Times New Roman" panose="02020603050405020304" pitchFamily="18" charset="0"/>
                <a:ea typeface="Calibri" panose="020F0502020204030204" pitchFamily="34" charset="0"/>
                <a:cs typeface="Times New Roman" panose="02020603050405020304" pitchFamily="18" charset="0"/>
              </a:rPr>
              <a:t>ASCO’s </a:t>
            </a:r>
            <a:r>
              <a:rPr lang="en-US" sz="14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7"/>
              </a:rPr>
              <a:t>Eye on Optometry</a:t>
            </a:r>
            <a:r>
              <a:rPr lang="en-US" sz="1400" dirty="0">
                <a:latin typeface="Times New Roman" panose="02020603050405020304" pitchFamily="18" charset="0"/>
                <a:ea typeface="Calibri" panose="020F0502020204030204" pitchFamily="34" charset="0"/>
                <a:cs typeface="Times New Roman" panose="02020603050405020304" pitchFamily="18" charset="0"/>
              </a:rPr>
              <a:t> blog (provides timely and useful information to anyone who is interested in applying to optometry school)</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8868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653323-0E35-41F0-BD7B-DA8864A4E569}"/>
              </a:ext>
            </a:extLst>
          </p:cNvPr>
          <p:cNvPicPr>
            <a:picLocks noChangeAspect="1"/>
          </p:cNvPicPr>
          <p:nvPr/>
        </p:nvPicPr>
        <p:blipFill>
          <a:blip r:embed="rId2"/>
          <a:stretch>
            <a:fillRect/>
          </a:stretch>
        </p:blipFill>
        <p:spPr>
          <a:xfrm>
            <a:off x="685800" y="259990"/>
            <a:ext cx="7987199" cy="6338020"/>
          </a:xfrm>
          <a:prstGeom prst="rect">
            <a:avLst/>
          </a:prstGeom>
        </p:spPr>
      </p:pic>
    </p:spTree>
    <p:extLst>
      <p:ext uri="{BB962C8B-B14F-4D97-AF65-F5344CB8AC3E}">
        <p14:creationId xmlns:p14="http://schemas.microsoft.com/office/powerpoint/2010/main" val="336428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1" y="-4354"/>
            <a:ext cx="8382000" cy="6862354"/>
          </a:xfrm>
        </p:spPr>
        <p:txBody>
          <a:bodyPr anchor="t">
            <a:normAutofit/>
          </a:bodyPr>
          <a:lstStyle/>
          <a:p>
            <a:r>
              <a:rPr lang="en-US" altLang="en-US" sz="4000" b="1" dirty="0">
                <a:solidFill>
                  <a:srgbClr val="7030A0"/>
                </a:solidFill>
                <a:cs typeface="Times New Roman" panose="02020603050405020304" pitchFamily="18" charset="0"/>
              </a:rPr>
              <a:t>Before we forget…</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-Meet with your Academic Advisor</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-Spend time on the College Web Page</a:t>
            </a:r>
            <a:br>
              <a:rPr lang="en-US" altLang="en-US" sz="3600" b="1" dirty="0">
                <a:solidFill>
                  <a:srgbClr val="50B4C8"/>
                </a:solidFill>
                <a:cs typeface="Times New Roman" panose="02020603050405020304" pitchFamily="18" charset="0"/>
              </a:rPr>
            </a:br>
            <a:br>
              <a:rPr lang="en-US" altLang="en-US" sz="3600" b="1" dirty="0">
                <a:solidFill>
                  <a:srgbClr val="50B4C8"/>
                </a:solidFill>
                <a:cs typeface="Times New Roman" panose="02020603050405020304" pitchFamily="18" charset="0"/>
              </a:rPr>
            </a:br>
            <a:r>
              <a:rPr lang="en-US" altLang="en-US" sz="3600" b="1" dirty="0">
                <a:solidFill>
                  <a:srgbClr val="7030A0"/>
                </a:solidFill>
                <a:cs typeface="Times New Roman" panose="02020603050405020304" pitchFamily="18" charset="0"/>
              </a:rPr>
              <a:t>-Sign onto </a:t>
            </a:r>
            <a:r>
              <a:rPr lang="en-US" altLang="en-US" sz="3600" b="1" dirty="0">
                <a:solidFill>
                  <a:srgbClr val="50B4C8"/>
                </a:solidFill>
                <a:cs typeface="Times New Roman" panose="02020603050405020304" pitchFamily="18" charset="0"/>
                <a:hlinkClick r:id="rId2"/>
              </a:rPr>
              <a:t>healthprofessions@lafayette.edu</a:t>
            </a:r>
            <a:br>
              <a:rPr lang="en-US" altLang="en-US" sz="3600" b="1" dirty="0">
                <a:solidFill>
                  <a:srgbClr val="50B4C8"/>
                </a:solidFill>
                <a:cs typeface="Times New Roman" panose="02020603050405020304" pitchFamily="18" charset="0"/>
              </a:rPr>
            </a:br>
            <a:r>
              <a:rPr lang="en-US" altLang="en-US" sz="3600" b="1" dirty="0">
                <a:solidFill>
                  <a:srgbClr val="7030A0"/>
                </a:solidFill>
                <a:cs typeface="Times New Roman" panose="02020603050405020304" pitchFamily="18" charset="0"/>
              </a:rPr>
              <a:t>-Offer an idea at the Suggestions box </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-Follow  us on Twitter </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a:t>
            </a:r>
            <a:r>
              <a:rPr lang="en-US" altLang="en-US" sz="3600" b="1" dirty="0" err="1">
                <a:solidFill>
                  <a:srgbClr val="7030A0"/>
                </a:solidFill>
                <a:cs typeface="Times New Roman" panose="02020603050405020304" pitchFamily="18" charset="0"/>
              </a:rPr>
              <a:t>HPLafCol</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-Check out </a:t>
            </a:r>
            <a:r>
              <a:rPr lang="en-US" altLang="en-US" sz="3600" b="1" dirty="0" err="1">
                <a:solidFill>
                  <a:srgbClr val="7030A0"/>
                </a:solidFill>
                <a:cs typeface="Times New Roman" panose="02020603050405020304" pitchFamily="18" charset="0"/>
              </a:rPr>
              <a:t>GatewayCC</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-Log onto </a:t>
            </a:r>
            <a:r>
              <a:rPr lang="en-US" altLang="en-US" sz="3600" b="1" dirty="0" err="1">
                <a:solidFill>
                  <a:srgbClr val="7030A0"/>
                </a:solidFill>
                <a:cs typeface="Times New Roman" panose="02020603050405020304" pitchFamily="18" charset="0"/>
              </a:rPr>
              <a:t>CareerSpot</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-Reply to GCC invite!</a:t>
            </a:r>
            <a:endParaRPr lang="en-US" b="1" dirty="0">
              <a:solidFill>
                <a:srgbClr val="7030A0"/>
              </a:solidFill>
              <a:cs typeface="Times New Roman" panose="02020603050405020304" pitchFamily="18" charset="0"/>
            </a:endParaRPr>
          </a:p>
        </p:txBody>
      </p:sp>
      <p:pic>
        <p:nvPicPr>
          <p:cNvPr id="5" name="Picture 4">
            <a:extLst>
              <a:ext uri="{FF2B5EF4-FFF2-40B4-BE49-F238E27FC236}">
                <a16:creationId xmlns:a16="http://schemas.microsoft.com/office/drawing/2014/main" id="{ED80F6FD-303F-41C1-B96A-5460F27A69E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512" r="11449"/>
          <a:stretch/>
        </p:blipFill>
        <p:spPr>
          <a:xfrm>
            <a:off x="4602480" y="3834181"/>
            <a:ext cx="4343400" cy="2749499"/>
          </a:xfrm>
          <a:prstGeom prst="rect">
            <a:avLst/>
          </a:prstGeom>
          <a:ln w="25400">
            <a:solidFill>
              <a:schemeClr val="tx1"/>
            </a:solidFill>
          </a:ln>
        </p:spPr>
      </p:pic>
    </p:spTree>
    <p:extLst>
      <p:ext uri="{BB962C8B-B14F-4D97-AF65-F5344CB8AC3E}">
        <p14:creationId xmlns:p14="http://schemas.microsoft.com/office/powerpoint/2010/main" val="2433605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ECD9C7C5-FC3A-4555-802F-496796B2A899}"/>
              </a:ext>
            </a:extLst>
          </p:cNvPr>
          <p:cNvSpPr/>
          <p:nvPr/>
        </p:nvSpPr>
        <p:spPr>
          <a:xfrm>
            <a:off x="3352800" y="2895600"/>
            <a:ext cx="2895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Oval 7">
            <a:extLst>
              <a:ext uri="{FF2B5EF4-FFF2-40B4-BE49-F238E27FC236}">
                <a16:creationId xmlns:a16="http://schemas.microsoft.com/office/drawing/2014/main" id="{E28060A4-E2EE-46F4-AE69-35A026505A62}"/>
              </a:ext>
            </a:extLst>
          </p:cNvPr>
          <p:cNvSpPr/>
          <p:nvPr/>
        </p:nvSpPr>
        <p:spPr>
          <a:xfrm>
            <a:off x="4480302" y="1876586"/>
            <a:ext cx="2895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Oval 9">
            <a:extLst>
              <a:ext uri="{FF2B5EF4-FFF2-40B4-BE49-F238E27FC236}">
                <a16:creationId xmlns:a16="http://schemas.microsoft.com/office/drawing/2014/main" id="{2539C492-5181-4728-9E9C-FD3FD6EBE135}"/>
              </a:ext>
            </a:extLst>
          </p:cNvPr>
          <p:cNvSpPr/>
          <p:nvPr/>
        </p:nvSpPr>
        <p:spPr>
          <a:xfrm>
            <a:off x="3429000" y="762000"/>
            <a:ext cx="2895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Oval 10">
            <a:extLst>
              <a:ext uri="{FF2B5EF4-FFF2-40B4-BE49-F238E27FC236}">
                <a16:creationId xmlns:a16="http://schemas.microsoft.com/office/drawing/2014/main" id="{F2BBB9DD-5B76-41EA-8A76-A88662B4B01D}"/>
              </a:ext>
            </a:extLst>
          </p:cNvPr>
          <p:cNvSpPr/>
          <p:nvPr/>
        </p:nvSpPr>
        <p:spPr>
          <a:xfrm>
            <a:off x="1981200" y="1828800"/>
            <a:ext cx="28956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a:extLst>
              <a:ext uri="{FF2B5EF4-FFF2-40B4-BE49-F238E27FC236}">
                <a16:creationId xmlns:a16="http://schemas.microsoft.com/office/drawing/2014/main" id="{7CF70AF5-06AE-4167-B9B8-E99D70F37722}"/>
              </a:ext>
            </a:extLst>
          </p:cNvPr>
          <p:cNvSpPr txBox="1"/>
          <p:nvPr/>
        </p:nvSpPr>
        <p:spPr>
          <a:xfrm>
            <a:off x="3939975" y="1353366"/>
            <a:ext cx="1828800" cy="523220"/>
          </a:xfrm>
          <a:prstGeom prst="rect">
            <a:avLst/>
          </a:prstGeom>
          <a:noFill/>
        </p:spPr>
        <p:txBody>
          <a:bodyPr wrap="square" rtlCol="0">
            <a:spAutoFit/>
          </a:bodyPr>
          <a:lstStyle/>
          <a:p>
            <a:r>
              <a:rPr lang="en-US" sz="2800" b="1" dirty="0">
                <a:solidFill>
                  <a:srgbClr val="7030A0"/>
                </a:solidFill>
              </a:rPr>
              <a:t>You Love it</a:t>
            </a:r>
          </a:p>
        </p:txBody>
      </p:sp>
      <p:sp>
        <p:nvSpPr>
          <p:cNvPr id="13" name="TextBox 12">
            <a:extLst>
              <a:ext uri="{FF2B5EF4-FFF2-40B4-BE49-F238E27FC236}">
                <a16:creationId xmlns:a16="http://schemas.microsoft.com/office/drawing/2014/main" id="{6150FDF6-DF67-49BF-966D-0A42C8CE89D5}"/>
              </a:ext>
            </a:extLst>
          </p:cNvPr>
          <p:cNvSpPr txBox="1"/>
          <p:nvPr/>
        </p:nvSpPr>
        <p:spPr>
          <a:xfrm>
            <a:off x="6247746" y="2211506"/>
            <a:ext cx="1176974" cy="1815882"/>
          </a:xfrm>
          <a:prstGeom prst="rect">
            <a:avLst/>
          </a:prstGeom>
          <a:noFill/>
        </p:spPr>
        <p:txBody>
          <a:bodyPr wrap="square" rtlCol="0">
            <a:spAutoFit/>
          </a:bodyPr>
          <a:lstStyle/>
          <a:p>
            <a:r>
              <a:rPr lang="en-US" sz="2800" b="1" dirty="0">
                <a:solidFill>
                  <a:srgbClr val="7030A0"/>
                </a:solidFill>
              </a:rPr>
              <a:t>The</a:t>
            </a:r>
            <a:r>
              <a:rPr lang="en-US" sz="2800" b="1" dirty="0">
                <a:solidFill>
                  <a:schemeClr val="bg1"/>
                </a:solidFill>
              </a:rPr>
              <a:t> </a:t>
            </a:r>
            <a:r>
              <a:rPr lang="en-US" sz="2800" b="1" dirty="0">
                <a:solidFill>
                  <a:srgbClr val="7030A0"/>
                </a:solidFill>
              </a:rPr>
              <a:t>World</a:t>
            </a:r>
            <a:r>
              <a:rPr lang="en-US" sz="2800" b="1" dirty="0">
                <a:solidFill>
                  <a:schemeClr val="bg1"/>
                </a:solidFill>
              </a:rPr>
              <a:t> </a:t>
            </a:r>
            <a:r>
              <a:rPr lang="en-US" sz="2800" b="1" dirty="0">
                <a:solidFill>
                  <a:srgbClr val="7030A0"/>
                </a:solidFill>
              </a:rPr>
              <a:t>Needs</a:t>
            </a:r>
            <a:r>
              <a:rPr lang="en-US" sz="2800" b="1" dirty="0">
                <a:solidFill>
                  <a:schemeClr val="bg1"/>
                </a:solidFill>
              </a:rPr>
              <a:t> </a:t>
            </a:r>
            <a:r>
              <a:rPr lang="en-US" sz="2800" b="1" dirty="0">
                <a:solidFill>
                  <a:srgbClr val="7030A0"/>
                </a:solidFill>
              </a:rPr>
              <a:t>it</a:t>
            </a:r>
          </a:p>
        </p:txBody>
      </p:sp>
      <p:sp>
        <p:nvSpPr>
          <p:cNvPr id="14" name="TextBox 13">
            <a:extLst>
              <a:ext uri="{FF2B5EF4-FFF2-40B4-BE49-F238E27FC236}">
                <a16:creationId xmlns:a16="http://schemas.microsoft.com/office/drawing/2014/main" id="{95FBB4BD-324E-400F-B375-3FB09E3B48A2}"/>
              </a:ext>
            </a:extLst>
          </p:cNvPr>
          <p:cNvSpPr txBox="1"/>
          <p:nvPr/>
        </p:nvSpPr>
        <p:spPr>
          <a:xfrm>
            <a:off x="2136830" y="2265908"/>
            <a:ext cx="1775847" cy="1384995"/>
          </a:xfrm>
          <a:prstGeom prst="rect">
            <a:avLst/>
          </a:prstGeom>
          <a:noFill/>
        </p:spPr>
        <p:txBody>
          <a:bodyPr wrap="square" rtlCol="0">
            <a:spAutoFit/>
          </a:bodyPr>
          <a:lstStyle/>
          <a:p>
            <a:r>
              <a:rPr lang="en-US" sz="2800" b="1" dirty="0">
                <a:solidFill>
                  <a:srgbClr val="7030A0"/>
                </a:solidFill>
              </a:rPr>
              <a:t>You Are Great At  Doing It</a:t>
            </a:r>
          </a:p>
        </p:txBody>
      </p:sp>
      <p:sp>
        <p:nvSpPr>
          <p:cNvPr id="15" name="TextBox 14">
            <a:extLst>
              <a:ext uri="{FF2B5EF4-FFF2-40B4-BE49-F238E27FC236}">
                <a16:creationId xmlns:a16="http://schemas.microsoft.com/office/drawing/2014/main" id="{E5B68E26-B9C0-4CEA-B92F-F9E85B9B7CBF}"/>
              </a:ext>
            </a:extLst>
          </p:cNvPr>
          <p:cNvSpPr txBox="1"/>
          <p:nvPr/>
        </p:nvSpPr>
        <p:spPr>
          <a:xfrm>
            <a:off x="3773553" y="4271058"/>
            <a:ext cx="2025732" cy="954107"/>
          </a:xfrm>
          <a:prstGeom prst="rect">
            <a:avLst/>
          </a:prstGeom>
          <a:noFill/>
        </p:spPr>
        <p:txBody>
          <a:bodyPr wrap="square" rtlCol="0">
            <a:spAutoFit/>
          </a:bodyPr>
          <a:lstStyle/>
          <a:p>
            <a:r>
              <a:rPr lang="en-US" sz="2800" b="1" dirty="0">
                <a:solidFill>
                  <a:srgbClr val="7030A0"/>
                </a:solidFill>
              </a:rPr>
              <a:t>You Can Earn a Living At It</a:t>
            </a:r>
          </a:p>
        </p:txBody>
      </p:sp>
      <p:sp>
        <p:nvSpPr>
          <p:cNvPr id="16" name="TextBox 15">
            <a:extLst>
              <a:ext uri="{FF2B5EF4-FFF2-40B4-BE49-F238E27FC236}">
                <a16:creationId xmlns:a16="http://schemas.microsoft.com/office/drawing/2014/main" id="{98CA7E84-B397-4EEC-8C8C-BB140BAFCB3D}"/>
              </a:ext>
            </a:extLst>
          </p:cNvPr>
          <p:cNvSpPr txBox="1"/>
          <p:nvPr/>
        </p:nvSpPr>
        <p:spPr>
          <a:xfrm>
            <a:off x="5032167" y="2226186"/>
            <a:ext cx="1143000" cy="461665"/>
          </a:xfrm>
          <a:prstGeom prst="rect">
            <a:avLst/>
          </a:prstGeom>
          <a:noFill/>
        </p:spPr>
        <p:txBody>
          <a:bodyPr wrap="square" rtlCol="0">
            <a:spAutoFit/>
          </a:bodyPr>
          <a:lstStyle/>
          <a:p>
            <a:r>
              <a:rPr lang="en-US" sz="2400" b="1" dirty="0">
                <a:solidFill>
                  <a:srgbClr val="7030A0"/>
                </a:solidFill>
              </a:rPr>
              <a:t>Mission</a:t>
            </a:r>
          </a:p>
        </p:txBody>
      </p:sp>
      <p:sp>
        <p:nvSpPr>
          <p:cNvPr id="17" name="TextBox 16">
            <a:extLst>
              <a:ext uri="{FF2B5EF4-FFF2-40B4-BE49-F238E27FC236}">
                <a16:creationId xmlns:a16="http://schemas.microsoft.com/office/drawing/2014/main" id="{B39242C2-9C87-4745-9528-110560AC3376}"/>
              </a:ext>
            </a:extLst>
          </p:cNvPr>
          <p:cNvSpPr txBox="1"/>
          <p:nvPr/>
        </p:nvSpPr>
        <p:spPr>
          <a:xfrm>
            <a:off x="3520697" y="2154251"/>
            <a:ext cx="1203704" cy="461665"/>
          </a:xfrm>
          <a:prstGeom prst="rect">
            <a:avLst/>
          </a:prstGeom>
          <a:noFill/>
        </p:spPr>
        <p:txBody>
          <a:bodyPr wrap="square" rtlCol="0">
            <a:spAutoFit/>
          </a:bodyPr>
          <a:lstStyle/>
          <a:p>
            <a:r>
              <a:rPr lang="en-US" sz="2400" b="1" dirty="0">
                <a:solidFill>
                  <a:srgbClr val="7030A0"/>
                </a:solidFill>
              </a:rPr>
              <a:t>Passion</a:t>
            </a:r>
          </a:p>
        </p:txBody>
      </p:sp>
      <p:sp>
        <p:nvSpPr>
          <p:cNvPr id="18" name="TextBox 17">
            <a:extLst>
              <a:ext uri="{FF2B5EF4-FFF2-40B4-BE49-F238E27FC236}">
                <a16:creationId xmlns:a16="http://schemas.microsoft.com/office/drawing/2014/main" id="{AD326126-B8E6-4556-9BB7-91675E9B2209}"/>
              </a:ext>
            </a:extLst>
          </p:cNvPr>
          <p:cNvSpPr txBox="1"/>
          <p:nvPr/>
        </p:nvSpPr>
        <p:spPr>
          <a:xfrm>
            <a:off x="3185546" y="3590758"/>
            <a:ext cx="1432302" cy="461665"/>
          </a:xfrm>
          <a:prstGeom prst="rect">
            <a:avLst/>
          </a:prstGeom>
          <a:noFill/>
        </p:spPr>
        <p:txBody>
          <a:bodyPr wrap="square" rtlCol="0">
            <a:spAutoFit/>
          </a:bodyPr>
          <a:lstStyle/>
          <a:p>
            <a:r>
              <a:rPr lang="en-US" sz="2400" b="1" dirty="0">
                <a:solidFill>
                  <a:srgbClr val="7030A0"/>
                </a:solidFill>
              </a:rPr>
              <a:t>Profession</a:t>
            </a:r>
          </a:p>
        </p:txBody>
      </p:sp>
      <p:sp>
        <p:nvSpPr>
          <p:cNvPr id="19" name="TextBox 18">
            <a:extLst>
              <a:ext uri="{FF2B5EF4-FFF2-40B4-BE49-F238E27FC236}">
                <a16:creationId xmlns:a16="http://schemas.microsoft.com/office/drawing/2014/main" id="{27103BCA-BE3F-43F5-9350-391EFE894152}"/>
              </a:ext>
            </a:extLst>
          </p:cNvPr>
          <p:cNvSpPr txBox="1"/>
          <p:nvPr/>
        </p:nvSpPr>
        <p:spPr>
          <a:xfrm>
            <a:off x="4895199" y="3607274"/>
            <a:ext cx="1243102" cy="461665"/>
          </a:xfrm>
          <a:prstGeom prst="rect">
            <a:avLst/>
          </a:prstGeom>
          <a:noFill/>
        </p:spPr>
        <p:txBody>
          <a:bodyPr wrap="square" rtlCol="0">
            <a:spAutoFit/>
          </a:bodyPr>
          <a:lstStyle/>
          <a:p>
            <a:r>
              <a:rPr lang="en-US" sz="2400" b="1" dirty="0">
                <a:solidFill>
                  <a:srgbClr val="7030A0"/>
                </a:solidFill>
              </a:rPr>
              <a:t>Vocation</a:t>
            </a:r>
          </a:p>
        </p:txBody>
      </p:sp>
      <p:sp>
        <p:nvSpPr>
          <p:cNvPr id="20" name="TextBox 19">
            <a:extLst>
              <a:ext uri="{FF2B5EF4-FFF2-40B4-BE49-F238E27FC236}">
                <a16:creationId xmlns:a16="http://schemas.microsoft.com/office/drawing/2014/main" id="{5D8DF99C-83BA-4E0B-BAA5-4F5425AA28E1}"/>
              </a:ext>
            </a:extLst>
          </p:cNvPr>
          <p:cNvSpPr txBox="1"/>
          <p:nvPr/>
        </p:nvSpPr>
        <p:spPr>
          <a:xfrm>
            <a:off x="424300" y="4419600"/>
            <a:ext cx="2701804" cy="1754326"/>
          </a:xfrm>
          <a:prstGeom prst="rect">
            <a:avLst/>
          </a:prstGeom>
          <a:noFill/>
        </p:spPr>
        <p:txBody>
          <a:bodyPr wrap="square" rtlCol="0">
            <a:spAutoFit/>
          </a:bodyPr>
          <a:lstStyle/>
          <a:p>
            <a:r>
              <a:rPr lang="en-US" sz="3600" b="1" dirty="0">
                <a:solidFill>
                  <a:srgbClr val="7030A0"/>
                </a:solidFill>
              </a:rPr>
              <a:t>You Have Found Your Purpose!!!!</a:t>
            </a:r>
          </a:p>
        </p:txBody>
      </p:sp>
      <p:sp>
        <p:nvSpPr>
          <p:cNvPr id="21" name="5-Point Star 16">
            <a:extLst>
              <a:ext uri="{FF2B5EF4-FFF2-40B4-BE49-F238E27FC236}">
                <a16:creationId xmlns:a16="http://schemas.microsoft.com/office/drawing/2014/main" id="{D173417F-5095-4EAD-AA2E-C46E7E2E8503}"/>
              </a:ext>
            </a:extLst>
          </p:cNvPr>
          <p:cNvSpPr/>
          <p:nvPr/>
        </p:nvSpPr>
        <p:spPr>
          <a:xfrm>
            <a:off x="4280438" y="2646468"/>
            <a:ext cx="887925" cy="842058"/>
          </a:xfrm>
          <a:prstGeom prst="star5">
            <a:avLst/>
          </a:prstGeom>
          <a:solidFill>
            <a:schemeClr val="tx2">
              <a:lumMod val="75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0">
            <a:extLst>
              <a:ext uri="{FF2B5EF4-FFF2-40B4-BE49-F238E27FC236}">
                <a16:creationId xmlns:a16="http://schemas.microsoft.com/office/drawing/2014/main" id="{98E8CD09-AE99-4427-AFDF-6D4084B326D5}"/>
              </a:ext>
            </a:extLst>
          </p:cNvPr>
          <p:cNvSpPr/>
          <p:nvPr/>
        </p:nvSpPr>
        <p:spPr>
          <a:xfrm>
            <a:off x="533399" y="3124200"/>
            <a:ext cx="1035805" cy="990600"/>
          </a:xfrm>
          <a:prstGeom prst="star5">
            <a:avLst/>
          </a:prstGeom>
          <a:solidFill>
            <a:schemeClr val="tx2">
              <a:lumMod val="75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850110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10" y="280669"/>
            <a:ext cx="8373990" cy="6424931"/>
          </a:xfrm>
        </p:spPr>
        <p:txBody>
          <a:bodyPr anchor="t">
            <a:normAutofit fontScale="90000"/>
          </a:bodyPr>
          <a:lstStyle/>
          <a:p>
            <a:r>
              <a:rPr lang="en-US" altLang="en-US" sz="3800" b="1" dirty="0">
                <a:solidFill>
                  <a:srgbClr val="7030A0"/>
                </a:solidFill>
                <a:cs typeface="Times New Roman" panose="02020603050405020304" pitchFamily="18" charset="0"/>
              </a:rPr>
              <a:t>Today we will…</a:t>
            </a:r>
            <a:br>
              <a:rPr lang="en-US" altLang="en-US" sz="3800" b="1" dirty="0">
                <a:solidFill>
                  <a:srgbClr val="7030A0"/>
                </a:solidFill>
                <a:cs typeface="Times New Roman" panose="02020603050405020304" pitchFamily="18" charset="0"/>
              </a:rPr>
            </a:br>
            <a:br>
              <a:rPr lang="en-US" altLang="en-US" sz="3800" b="1" dirty="0">
                <a:solidFill>
                  <a:srgbClr val="7030A0"/>
                </a:solidFill>
                <a:cs typeface="Times New Roman" panose="02020603050405020304" pitchFamily="18" charset="0"/>
              </a:rPr>
            </a:br>
            <a:r>
              <a:rPr lang="en-US" altLang="en-US" sz="3800" b="1" dirty="0">
                <a:solidFill>
                  <a:srgbClr val="7030A0"/>
                </a:solidFill>
                <a:cs typeface="Times New Roman" panose="02020603050405020304" pitchFamily="18" charset="0"/>
              </a:rPr>
              <a:t>-remind you about how advising works in the context of Lafayette College</a:t>
            </a:r>
            <a:br>
              <a:rPr lang="en-US" altLang="en-US" sz="3800" b="1" dirty="0">
                <a:solidFill>
                  <a:srgbClr val="7030A0"/>
                </a:solidFill>
                <a:cs typeface="Times New Roman" panose="02020603050405020304" pitchFamily="18" charset="0"/>
              </a:rPr>
            </a:br>
            <a:br>
              <a:rPr lang="en-US" altLang="en-US" sz="3800" b="1" dirty="0">
                <a:solidFill>
                  <a:srgbClr val="7030A0"/>
                </a:solidFill>
                <a:cs typeface="Times New Roman" panose="02020603050405020304" pitchFamily="18" charset="0"/>
              </a:rPr>
            </a:br>
            <a:r>
              <a:rPr lang="en-US" altLang="en-US" sz="3800" b="1" dirty="0">
                <a:solidFill>
                  <a:srgbClr val="7030A0"/>
                </a:solidFill>
                <a:cs typeface="Times New Roman" panose="02020603050405020304" pitchFamily="18" charset="0"/>
              </a:rPr>
              <a:t>-review the steps you need to take to achieve your goal of a career in the health professions</a:t>
            </a:r>
            <a:br>
              <a:rPr lang="en-US" altLang="en-US" sz="3800" b="1" dirty="0">
                <a:solidFill>
                  <a:srgbClr val="7030A0"/>
                </a:solidFill>
                <a:cs typeface="Times New Roman" panose="02020603050405020304" pitchFamily="18" charset="0"/>
              </a:rPr>
            </a:br>
            <a:br>
              <a:rPr lang="en-US" altLang="en-US" sz="3800" b="1" dirty="0">
                <a:solidFill>
                  <a:srgbClr val="7030A0"/>
                </a:solidFill>
                <a:cs typeface="Times New Roman" panose="02020603050405020304" pitchFamily="18" charset="0"/>
              </a:rPr>
            </a:br>
            <a:r>
              <a:rPr lang="en-US" altLang="en-US" sz="3800" b="1" dirty="0">
                <a:solidFill>
                  <a:srgbClr val="7030A0"/>
                </a:solidFill>
                <a:cs typeface="Times New Roman" panose="02020603050405020304" pitchFamily="18" charset="0"/>
              </a:rPr>
              <a:t>-direct your attention to upcoming events and resources that will help you!</a:t>
            </a:r>
            <a:br>
              <a:rPr lang="en-US" altLang="en-US" sz="3800" b="1" dirty="0">
                <a:solidFill>
                  <a:srgbClr val="7030A0"/>
                </a:solidFill>
                <a:cs typeface="Times New Roman" panose="02020603050405020304" pitchFamily="18" charset="0"/>
              </a:rPr>
            </a:br>
            <a:br>
              <a:rPr lang="en-US" altLang="en-US" sz="3800" b="1" dirty="0">
                <a:solidFill>
                  <a:srgbClr val="7030A0"/>
                </a:solidFill>
                <a:cs typeface="Times New Roman" panose="02020603050405020304" pitchFamily="18" charset="0"/>
              </a:rPr>
            </a:br>
            <a:r>
              <a:rPr lang="en-US" altLang="en-US" sz="3800" b="1" dirty="0">
                <a:solidFill>
                  <a:srgbClr val="7030A0"/>
                </a:solidFill>
                <a:cs typeface="Times New Roman" panose="02020603050405020304" pitchFamily="18" charset="0"/>
              </a:rPr>
              <a:t>		</a:t>
            </a:r>
            <a:r>
              <a:rPr lang="en-US" altLang="en-US" sz="3800" b="1" i="1" dirty="0">
                <a:solidFill>
                  <a:srgbClr val="7030A0"/>
                </a:solidFill>
                <a:cs typeface="Times New Roman" panose="02020603050405020304" pitchFamily="18" charset="0"/>
              </a:rPr>
              <a:t>…and comment a bit about COVID19</a:t>
            </a:r>
            <a:br>
              <a:rPr lang="en-US" altLang="en-US" sz="3600" b="1" dirty="0">
                <a:solidFill>
                  <a:srgbClr val="7030A0"/>
                </a:solidFill>
                <a:cs typeface="Times New Roman" panose="02020603050405020304" pitchFamily="18" charset="0"/>
              </a:rPr>
            </a:br>
            <a:endParaRPr lang="en-US" b="1" dirty="0">
              <a:solidFill>
                <a:srgbClr val="7030A0"/>
              </a:solidFill>
              <a:cs typeface="Times New Roman" panose="02020603050405020304" pitchFamily="18" charset="0"/>
            </a:endParaRPr>
          </a:p>
        </p:txBody>
      </p:sp>
    </p:spTree>
    <p:extLst>
      <p:ext uri="{BB962C8B-B14F-4D97-AF65-F5344CB8AC3E}">
        <p14:creationId xmlns:p14="http://schemas.microsoft.com/office/powerpoint/2010/main" val="305058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210" y="280669"/>
            <a:ext cx="7916790" cy="6296662"/>
          </a:xfrm>
        </p:spPr>
        <p:txBody>
          <a:bodyPr anchor="t">
            <a:normAutofit fontScale="90000"/>
          </a:bodyPr>
          <a:lstStyle/>
          <a:p>
            <a:r>
              <a:rPr lang="en-US" altLang="en-US" sz="3600" b="1" dirty="0">
                <a:solidFill>
                  <a:srgbClr val="7030A0"/>
                </a:solidFill>
                <a:cs typeface="Times New Roman" panose="02020603050405020304" pitchFamily="18" charset="0"/>
              </a:rPr>
              <a:t>Overarching Lafayette College Advising Principles…</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-Cultivate in you, our students, how to</a:t>
            </a:r>
            <a:r>
              <a:rPr lang="en-US" altLang="en-US" sz="3600" b="1" dirty="0">
                <a:solidFill>
                  <a:srgbClr val="FF0000"/>
                </a:solidFill>
                <a:cs typeface="Times New Roman" panose="02020603050405020304" pitchFamily="18" charset="0"/>
              </a:rPr>
              <a:t> </a:t>
            </a:r>
            <a:r>
              <a:rPr lang="en-US" altLang="en-US" sz="3600" b="1" i="1" dirty="0">
                <a:solidFill>
                  <a:srgbClr val="C00000"/>
                </a:solidFill>
                <a:cs typeface="Times New Roman" panose="02020603050405020304" pitchFamily="18" charset="0"/>
              </a:rPr>
              <a:t>research</a:t>
            </a:r>
            <a:r>
              <a:rPr lang="en-US" altLang="en-US" sz="3600" b="1" dirty="0">
                <a:solidFill>
                  <a:srgbClr val="FF0000"/>
                </a:solidFill>
                <a:cs typeface="Times New Roman" panose="02020603050405020304" pitchFamily="18" charset="0"/>
              </a:rPr>
              <a:t> </a:t>
            </a:r>
            <a:r>
              <a:rPr lang="en-US" altLang="en-US" sz="3600" b="1" dirty="0">
                <a:solidFill>
                  <a:srgbClr val="7030A0"/>
                </a:solidFill>
                <a:cs typeface="Times New Roman" panose="02020603050405020304" pitchFamily="18" charset="0"/>
              </a:rPr>
              <a:t>and </a:t>
            </a:r>
            <a:r>
              <a:rPr lang="en-US" altLang="en-US" sz="3600" b="1" i="1" dirty="0">
                <a:solidFill>
                  <a:srgbClr val="C00000"/>
                </a:solidFill>
                <a:cs typeface="Times New Roman" panose="02020603050405020304" pitchFamily="18" charset="0"/>
              </a:rPr>
              <a:t>use</a:t>
            </a:r>
            <a:r>
              <a:rPr lang="en-US" altLang="en-US" sz="3600" b="1" i="1" dirty="0">
                <a:solidFill>
                  <a:srgbClr val="7030A0"/>
                </a:solidFill>
                <a:cs typeface="Times New Roman" panose="02020603050405020304" pitchFamily="18" charset="0"/>
              </a:rPr>
              <a:t> </a:t>
            </a:r>
            <a:r>
              <a:rPr lang="en-US" altLang="en-US" sz="3600" b="1" dirty="0">
                <a:solidFill>
                  <a:srgbClr val="7030A0"/>
                </a:solidFill>
                <a:cs typeface="Times New Roman" panose="02020603050405020304" pitchFamily="18" charset="0"/>
              </a:rPr>
              <a:t>available resources with independence to enable </a:t>
            </a:r>
            <a:r>
              <a:rPr lang="en-US" altLang="en-US" sz="3600" b="1" i="1" dirty="0">
                <a:solidFill>
                  <a:srgbClr val="C00000"/>
                </a:solidFill>
                <a:cs typeface="Times New Roman" panose="02020603050405020304" pitchFamily="18" charset="0"/>
              </a:rPr>
              <a:t>you</a:t>
            </a:r>
            <a:r>
              <a:rPr lang="en-US" altLang="en-US" sz="3600" b="1" i="1" dirty="0">
                <a:solidFill>
                  <a:srgbClr val="7030A0"/>
                </a:solidFill>
                <a:cs typeface="Times New Roman" panose="02020603050405020304" pitchFamily="18" charset="0"/>
              </a:rPr>
              <a:t> </a:t>
            </a:r>
            <a:r>
              <a:rPr lang="en-US" altLang="en-US" sz="3600" b="1" dirty="0">
                <a:solidFill>
                  <a:srgbClr val="7030A0"/>
                </a:solidFill>
                <a:cs typeface="Times New Roman" panose="02020603050405020304" pitchFamily="18" charset="0"/>
              </a:rPr>
              <a:t>to define </a:t>
            </a:r>
            <a:r>
              <a:rPr lang="en-US" altLang="en-US" sz="3600" b="1" i="1" dirty="0">
                <a:solidFill>
                  <a:srgbClr val="C00000"/>
                </a:solidFill>
                <a:cs typeface="Times New Roman" panose="02020603050405020304" pitchFamily="18" charset="0"/>
              </a:rPr>
              <a:t>your</a:t>
            </a:r>
            <a:r>
              <a:rPr lang="en-US" altLang="en-US" sz="3600" b="1" dirty="0">
                <a:solidFill>
                  <a:srgbClr val="C00000"/>
                </a:solidFill>
                <a:cs typeface="Times New Roman" panose="02020603050405020304" pitchFamily="18" charset="0"/>
              </a:rPr>
              <a:t> </a:t>
            </a:r>
            <a:r>
              <a:rPr lang="en-US" altLang="en-US" sz="3600" b="1" dirty="0">
                <a:solidFill>
                  <a:srgbClr val="7030A0"/>
                </a:solidFill>
                <a:cs typeface="Times New Roman" panose="02020603050405020304" pitchFamily="18" charset="0"/>
              </a:rPr>
              <a:t>academic and personal goals.</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-Reinforce in our Lafayette students the value of our academic community:</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3600" b="1" dirty="0">
                <a:solidFill>
                  <a:srgbClr val="C00000"/>
                </a:solidFill>
                <a:cs typeface="Times New Roman" panose="02020603050405020304" pitchFamily="18" charset="0"/>
              </a:rPr>
              <a:t>&gt;</a:t>
            </a:r>
            <a:r>
              <a:rPr lang="en-US" altLang="en-US" sz="3600" b="1" dirty="0">
                <a:solidFill>
                  <a:srgbClr val="7030A0"/>
                </a:solidFill>
                <a:cs typeface="Times New Roman" panose="02020603050405020304" pitchFamily="18" charset="0"/>
              </a:rPr>
              <a:t>intense curiosity</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3600" b="1" dirty="0">
                <a:solidFill>
                  <a:srgbClr val="C00000"/>
                </a:solidFill>
                <a:cs typeface="Times New Roman" panose="02020603050405020304" pitchFamily="18" charset="0"/>
              </a:rPr>
              <a:t>&gt;</a:t>
            </a:r>
            <a:r>
              <a:rPr lang="en-US" altLang="en-US" sz="3600" b="1" dirty="0">
                <a:solidFill>
                  <a:srgbClr val="7030A0"/>
                </a:solidFill>
                <a:cs typeface="Times New Roman" panose="02020603050405020304" pitchFamily="18" charset="0"/>
              </a:rPr>
              <a:t>willingness to be challenged</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3600" b="1" dirty="0">
                <a:solidFill>
                  <a:srgbClr val="C00000"/>
                </a:solidFill>
                <a:cs typeface="Times New Roman" panose="02020603050405020304" pitchFamily="18" charset="0"/>
              </a:rPr>
              <a:t>&gt;</a:t>
            </a:r>
            <a:r>
              <a:rPr lang="en-US" altLang="en-US" sz="3600" b="1" dirty="0">
                <a:solidFill>
                  <a:srgbClr val="7030A0"/>
                </a:solidFill>
                <a:cs typeface="Times New Roman" panose="02020603050405020304" pitchFamily="18" charset="0"/>
              </a:rPr>
              <a:t>assume responsibility for outcomes</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3600" b="1" dirty="0">
                <a:solidFill>
                  <a:srgbClr val="C00000"/>
                </a:solidFill>
                <a:cs typeface="Times New Roman" panose="02020603050405020304" pitchFamily="18" charset="0"/>
              </a:rPr>
              <a:t>&gt;</a:t>
            </a:r>
            <a:r>
              <a:rPr lang="en-US" altLang="en-US" sz="3600" b="1" dirty="0">
                <a:solidFill>
                  <a:srgbClr val="7030A0"/>
                </a:solidFill>
                <a:cs typeface="Times New Roman" panose="02020603050405020304" pitchFamily="18" charset="0"/>
              </a:rPr>
              <a:t>openness to learning from others</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3600" b="1" dirty="0">
                <a:solidFill>
                  <a:srgbClr val="C00000"/>
                </a:solidFill>
                <a:cs typeface="Times New Roman" panose="02020603050405020304" pitchFamily="18" charset="0"/>
              </a:rPr>
              <a:t>&gt;</a:t>
            </a:r>
            <a:r>
              <a:rPr lang="en-US" altLang="en-US" sz="3600" b="1" dirty="0">
                <a:solidFill>
                  <a:srgbClr val="7030A0"/>
                </a:solidFill>
                <a:cs typeface="Times New Roman" panose="02020603050405020304" pitchFamily="18" charset="0"/>
              </a:rPr>
              <a:t>commitment to academic integrity</a:t>
            </a:r>
            <a:endParaRPr lang="en-US" b="1" dirty="0">
              <a:solidFill>
                <a:srgbClr val="7030A0"/>
              </a:solidFill>
              <a:cs typeface="Times New Roman" panose="02020603050405020304" pitchFamily="18" charset="0"/>
            </a:endParaRPr>
          </a:p>
        </p:txBody>
      </p:sp>
    </p:spTree>
    <p:extLst>
      <p:ext uri="{BB962C8B-B14F-4D97-AF65-F5344CB8AC3E}">
        <p14:creationId xmlns:p14="http://schemas.microsoft.com/office/powerpoint/2010/main" val="172004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05" y="76200"/>
            <a:ext cx="7916790" cy="6477000"/>
          </a:xfrm>
        </p:spPr>
        <p:txBody>
          <a:bodyPr anchor="t">
            <a:normAutofit fontScale="90000"/>
          </a:bodyPr>
          <a:lstStyle/>
          <a:p>
            <a:r>
              <a:rPr lang="en-US" altLang="en-US" sz="3600" b="1" dirty="0">
                <a:solidFill>
                  <a:srgbClr val="7030A0"/>
                </a:solidFill>
                <a:cs typeface="Times New Roman" panose="02020603050405020304" pitchFamily="18" charset="0"/>
              </a:rPr>
              <a:t>Our purpose today…</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To provide guidance on steps critical to pursuit of a career in health professions…</a:t>
            </a:r>
            <a:r>
              <a:rPr lang="en-US" altLang="en-US" sz="3600" b="1" dirty="0">
                <a:solidFill>
                  <a:srgbClr val="C00000"/>
                </a:solidFill>
                <a:cs typeface="Times New Roman" panose="02020603050405020304" pitchFamily="18" charset="0"/>
              </a:rPr>
              <a:t>which are??</a:t>
            </a: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2800" b="1" dirty="0" err="1">
                <a:solidFill>
                  <a:srgbClr val="7030A0"/>
                </a:solidFill>
                <a:cs typeface="Times New Roman" panose="02020603050405020304" pitchFamily="18" charset="0"/>
              </a:rPr>
              <a:t>Medicinae</a:t>
            </a:r>
            <a:r>
              <a:rPr lang="en-US" altLang="en-US" sz="2800" b="1" dirty="0">
                <a:solidFill>
                  <a:srgbClr val="7030A0"/>
                </a:solidFill>
                <a:cs typeface="Times New Roman" panose="02020603050405020304" pitchFamily="18" charset="0"/>
              </a:rPr>
              <a:t> Doctor (Allopathic MD)</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Osteopathic Medicine (DO)</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Dental Medicine &amp; Surgery (DMD &amp;DDS)</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Podiatric Medicine (DPM)</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Veterinary Medicines (DVM &amp; VMD)</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Optometry (OD)		</a:t>
            </a:r>
            <a:r>
              <a:rPr lang="en-US" altLang="en-US" sz="2800" b="1" dirty="0">
                <a:solidFill>
                  <a:srgbClr val="C00000"/>
                </a:solidFill>
                <a:cs typeface="Times New Roman" panose="02020603050405020304" pitchFamily="18" charset="0"/>
              </a:rPr>
              <a:t>…our HP Program and HPAC focus</a:t>
            </a:r>
            <a:br>
              <a:rPr lang="en-US" altLang="en-US" sz="2800" b="1" dirty="0">
                <a:solidFill>
                  <a:srgbClr val="7030A0"/>
                </a:solidFill>
                <a:cs typeface="Times New Roman" panose="02020603050405020304" pitchFamily="18" charset="0"/>
              </a:rPr>
            </a:b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Nursing (RN, BSN, MSN)</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Nurse Practitioner (NP)</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Physician Assistant (PA, MPA)</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Physical/Occupational Therapist (PT, OT)</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Public Health Practitioners (MPH)</a:t>
            </a:r>
            <a:br>
              <a:rPr lang="en-US" altLang="en-US" sz="2800" b="1" dirty="0">
                <a:solidFill>
                  <a:srgbClr val="7030A0"/>
                </a:solidFill>
                <a:cs typeface="Times New Roman" panose="02020603050405020304" pitchFamily="18" charset="0"/>
              </a:rPr>
            </a:br>
            <a:r>
              <a:rPr lang="en-US" altLang="en-US" sz="2800" b="1" dirty="0">
                <a:solidFill>
                  <a:srgbClr val="7030A0"/>
                </a:solidFill>
                <a:cs typeface="Times New Roman" panose="02020603050405020304" pitchFamily="18" charset="0"/>
              </a:rPr>
              <a:t>	Doctor of Pharmacy (PharmD) 	</a:t>
            </a:r>
            <a:r>
              <a:rPr lang="en-US" altLang="en-US" sz="2800" b="1" dirty="0">
                <a:solidFill>
                  <a:srgbClr val="C00000"/>
                </a:solidFill>
                <a:cs typeface="Times New Roman" panose="02020603050405020304" pitchFamily="18" charset="0"/>
              </a:rPr>
              <a:t>…with our Gateway Partners</a:t>
            </a:r>
            <a:br>
              <a:rPr lang="en-US" altLang="en-US" sz="3600" b="1" dirty="0">
                <a:solidFill>
                  <a:srgbClr val="7030A0"/>
                </a:solidFill>
                <a:cs typeface="Times New Roman" panose="02020603050405020304" pitchFamily="18" charset="0"/>
              </a:rPr>
            </a:br>
            <a:endParaRPr lang="en-US" b="1" dirty="0">
              <a:solidFill>
                <a:srgbClr val="7030A0"/>
              </a:solidFill>
              <a:cs typeface="Times New Roman" panose="02020603050405020304" pitchFamily="18" charset="0"/>
            </a:endParaRPr>
          </a:p>
        </p:txBody>
      </p:sp>
    </p:spTree>
    <p:extLst>
      <p:ext uri="{BB962C8B-B14F-4D97-AF65-F5344CB8AC3E}">
        <p14:creationId xmlns:p14="http://schemas.microsoft.com/office/powerpoint/2010/main" val="174386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600" cy="6553200"/>
          </a:xfrm>
        </p:spPr>
        <p:txBody>
          <a:bodyPr anchor="t">
            <a:normAutofit fontScale="90000"/>
          </a:bodyPr>
          <a:lstStyle/>
          <a:p>
            <a:r>
              <a:rPr lang="en-US" altLang="en-US" sz="3800" b="1" dirty="0">
                <a:solidFill>
                  <a:srgbClr val="7030A0"/>
                </a:solidFill>
                <a:cs typeface="Times New Roman" panose="02020603050405020304" pitchFamily="18" charset="0"/>
              </a:rPr>
              <a:t>HPAC??  Health Professions Advisory Committee</a:t>
            </a:r>
            <a:br>
              <a:rPr lang="en-US" altLang="en-US" sz="3600" b="1" dirty="0">
                <a:solidFill>
                  <a:srgbClr val="7030A0"/>
                </a:solidFill>
                <a:cs typeface="Times New Roman" panose="02020603050405020304" pitchFamily="18" charset="0"/>
              </a:rPr>
            </a:br>
            <a:r>
              <a:rPr lang="en-US" altLang="en-US" sz="2700" b="1" dirty="0">
                <a:solidFill>
                  <a:srgbClr val="7030A0"/>
                </a:solidFill>
                <a:latin typeface="+mn-lt"/>
                <a:cs typeface="Times New Roman" panose="02020603050405020304" pitchFamily="18" charset="0"/>
              </a:rPr>
              <a:t>faculty and staff appointed by the Provost to review student applications to medical, dental, optometry  and veterinary schools</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HPAC:  Chaired by Professor Waters, Biology, RISC 218</a:t>
            </a:r>
            <a:br>
              <a:rPr lang="en-US" altLang="en-US" sz="3600" b="1" dirty="0">
                <a:solidFill>
                  <a:srgbClr val="7030A0"/>
                </a:solidFill>
                <a:cs typeface="Times New Roman" panose="02020603050405020304" pitchFamily="18" charset="0"/>
              </a:rPr>
            </a:br>
            <a:r>
              <a:rPr lang="en-US" altLang="en-US" sz="2700" b="1" dirty="0">
                <a:solidFill>
                  <a:srgbClr val="7030A0"/>
                </a:solidFill>
                <a:cs typeface="Times New Roman" panose="02020603050405020304" pitchFamily="18" charset="0"/>
              </a:rPr>
              <a:t>with 5 faculty from across campus to review and interview applicants</a:t>
            </a:r>
            <a:br>
              <a:rPr lang="en-US" altLang="en-US" sz="2700" b="1" dirty="0">
                <a:solidFill>
                  <a:srgbClr val="7030A0"/>
                </a:solidFill>
                <a:cs typeface="Times New Roman" panose="02020603050405020304" pitchFamily="18" charset="0"/>
              </a:rPr>
            </a:br>
            <a:br>
              <a:rPr lang="en-US" altLang="en-US" sz="2700" b="1" dirty="0">
                <a:solidFill>
                  <a:srgbClr val="7030A0"/>
                </a:solidFill>
                <a:cs typeface="Times New Roman" panose="02020603050405020304" pitchFamily="18" charset="0"/>
              </a:rPr>
            </a:br>
            <a:r>
              <a:rPr lang="en-US" altLang="en-US" sz="3600" b="1" dirty="0" err="1">
                <a:solidFill>
                  <a:srgbClr val="C00000"/>
                </a:solidFill>
                <a:cs typeface="Times New Roman" panose="02020603050405020304" pitchFamily="18" charset="0"/>
              </a:rPr>
              <a:t>Mrs</a:t>
            </a:r>
            <a:r>
              <a:rPr lang="en-US" altLang="en-US" sz="3600" b="1" dirty="0">
                <a:solidFill>
                  <a:srgbClr val="C00000"/>
                </a:solidFill>
                <a:cs typeface="Times New Roman" panose="02020603050405020304" pitchFamily="18" charset="0"/>
              </a:rPr>
              <a:t> Glaus, </a:t>
            </a:r>
            <a:r>
              <a:rPr lang="en-US" altLang="en-US" sz="3600" b="1" dirty="0">
                <a:solidFill>
                  <a:srgbClr val="7030A0"/>
                </a:solidFill>
                <a:cs typeface="Times New Roman" panose="02020603050405020304" pitchFamily="18" charset="0"/>
              </a:rPr>
              <a:t>Coordinator of HP Programs, Scott Hall 101</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C00000"/>
                </a:solidFill>
                <a:cs typeface="Times New Roman" panose="02020603050405020304" pitchFamily="18" charset="0"/>
              </a:rPr>
              <a:t>Ms Schultz,</a:t>
            </a:r>
            <a:r>
              <a:rPr lang="en-US" altLang="en-US" sz="3600" b="1" dirty="0">
                <a:solidFill>
                  <a:srgbClr val="7030A0"/>
                </a:solidFill>
                <a:cs typeface="Times New Roman" panose="02020603050405020304" pitchFamily="18" charset="0"/>
              </a:rPr>
              <a:t> Senior Associate Director, Gateway, Hogg 201</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err="1">
                <a:solidFill>
                  <a:srgbClr val="C00000"/>
                </a:solidFill>
                <a:cs typeface="Times New Roman" panose="02020603050405020304" pitchFamily="18" charset="0"/>
              </a:rPr>
              <a:t>Mrs</a:t>
            </a:r>
            <a:r>
              <a:rPr lang="en-US" altLang="en-US" sz="3600" b="1" dirty="0">
                <a:solidFill>
                  <a:srgbClr val="C00000"/>
                </a:solidFill>
                <a:cs typeface="Times New Roman" panose="02020603050405020304" pitchFamily="18" charset="0"/>
              </a:rPr>
              <a:t> Emrick, </a:t>
            </a:r>
            <a:r>
              <a:rPr lang="en-US" altLang="en-US" sz="3600" b="1" dirty="0">
                <a:solidFill>
                  <a:srgbClr val="7030A0"/>
                </a:solidFill>
                <a:cs typeface="Times New Roman" panose="02020603050405020304" pitchFamily="18" charset="0"/>
              </a:rPr>
              <a:t>Administrative Coordinator, Scott Hall 101</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	</a:t>
            </a:r>
            <a:r>
              <a:rPr lang="en-US" altLang="en-US" sz="2900" b="1" i="1" dirty="0">
                <a:solidFill>
                  <a:srgbClr val="7030A0"/>
                </a:solidFill>
                <a:cs typeface="Times New Roman" panose="02020603050405020304" pitchFamily="18" charset="0"/>
              </a:rPr>
              <a:t>…all  provide and coordinate programming for advising, career exploration, internships, externships, off-campus resources and more!</a:t>
            </a:r>
            <a:br>
              <a:rPr lang="en-US" altLang="en-US" sz="3600" b="1" dirty="0">
                <a:solidFill>
                  <a:srgbClr val="50B4C8"/>
                </a:solidFill>
                <a:cs typeface="Times New Roman" panose="02020603050405020304" pitchFamily="18" charset="0"/>
              </a:rPr>
            </a:br>
            <a:endParaRPr lang="en-US" b="1" dirty="0">
              <a:cs typeface="Times New Roman" panose="02020603050405020304" pitchFamily="18" charset="0"/>
            </a:endParaRPr>
          </a:p>
        </p:txBody>
      </p:sp>
    </p:spTree>
    <p:extLst>
      <p:ext uri="{BB962C8B-B14F-4D97-AF65-F5344CB8AC3E}">
        <p14:creationId xmlns:p14="http://schemas.microsoft.com/office/powerpoint/2010/main" val="1713213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8191500" cy="6096000"/>
          </a:xfrm>
        </p:spPr>
        <p:txBody>
          <a:bodyPr anchor="t">
            <a:normAutofit fontScale="90000"/>
          </a:bodyPr>
          <a:lstStyle/>
          <a:p>
            <a:br>
              <a:rPr lang="en-US" altLang="en-US" sz="3600" b="1" dirty="0">
                <a:solidFill>
                  <a:srgbClr val="FF0000"/>
                </a:solidFill>
                <a:cs typeface="Times New Roman" panose="02020603050405020304" pitchFamily="18" charset="0"/>
              </a:rPr>
            </a:br>
            <a:r>
              <a:rPr lang="en-US" altLang="en-US" sz="4400" b="1" dirty="0">
                <a:solidFill>
                  <a:srgbClr val="C00000"/>
                </a:solidFill>
                <a:cs typeface="Times New Roman" panose="02020603050405020304" pitchFamily="18" charset="0"/>
              </a:rPr>
              <a:t>Health Professions Clubs </a:t>
            </a:r>
            <a:br>
              <a:rPr lang="en-US" altLang="en-US" sz="4400" b="1" dirty="0">
                <a:solidFill>
                  <a:srgbClr val="C00000"/>
                </a:solidFill>
                <a:cs typeface="Times New Roman" panose="02020603050405020304" pitchFamily="18" charset="0"/>
              </a:rPr>
            </a:br>
            <a:r>
              <a:rPr lang="en-US" altLang="en-US" sz="3600" b="1" dirty="0">
                <a:solidFill>
                  <a:srgbClr val="7030A0"/>
                </a:solidFill>
                <a:cs typeface="Times New Roman" panose="02020603050405020304" pitchFamily="18" charset="0"/>
              </a:rPr>
              <a:t>(see </a:t>
            </a:r>
            <a:r>
              <a:rPr lang="en-US" altLang="en-US" sz="3600" b="1" dirty="0" err="1">
                <a:solidFill>
                  <a:srgbClr val="7030A0"/>
                </a:solidFill>
                <a:cs typeface="Times New Roman" panose="02020603050405020304" pitchFamily="18" charset="0"/>
              </a:rPr>
              <a:t>OurCampus</a:t>
            </a:r>
            <a:r>
              <a:rPr lang="en-US" altLang="en-US" sz="3600" b="1" dirty="0">
                <a:solidFill>
                  <a:srgbClr val="7030A0"/>
                </a:solidFill>
                <a:cs typeface="Times New Roman" panose="02020603050405020304" pitchFamily="18" charset="0"/>
              </a:rPr>
              <a:t> Portal) </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sz="4400" b="1" dirty="0">
                <a:solidFill>
                  <a:srgbClr val="7030A0"/>
                </a:solidFill>
              </a:rPr>
              <a:t>Lafayette College Against Cancer</a:t>
            </a:r>
            <a:br>
              <a:rPr lang="en-US" sz="4400" b="1" dirty="0">
                <a:solidFill>
                  <a:srgbClr val="7030A0"/>
                </a:solidFill>
              </a:rPr>
            </a:br>
            <a:r>
              <a:rPr lang="en-US" sz="4400" b="1" dirty="0">
                <a:solidFill>
                  <a:srgbClr val="7030A0"/>
                </a:solidFill>
              </a:rPr>
              <a:t>Lafayette Emergency Medical Services</a:t>
            </a:r>
            <a:br>
              <a:rPr lang="en-US" sz="4400" b="1" dirty="0">
                <a:solidFill>
                  <a:srgbClr val="7030A0"/>
                </a:solidFill>
              </a:rPr>
            </a:br>
            <a:r>
              <a:rPr lang="en-US" sz="4400" b="1" dirty="0">
                <a:solidFill>
                  <a:srgbClr val="7030A0"/>
                </a:solidFill>
              </a:rPr>
              <a:t>Pre-Dental Society</a:t>
            </a:r>
            <a:br>
              <a:rPr lang="en-US" sz="4400" b="1" dirty="0">
                <a:solidFill>
                  <a:srgbClr val="7030A0"/>
                </a:solidFill>
              </a:rPr>
            </a:br>
            <a:r>
              <a:rPr lang="en-US" sz="4400" b="1" dirty="0">
                <a:solidFill>
                  <a:srgbClr val="7030A0"/>
                </a:solidFill>
              </a:rPr>
              <a:t>Pre-Med Club</a:t>
            </a:r>
            <a:br>
              <a:rPr lang="en-US" altLang="en-US" sz="3600" b="1" dirty="0">
                <a:solidFill>
                  <a:srgbClr val="7030A0"/>
                </a:solidFill>
                <a:cs typeface="Times New Roman" panose="02020603050405020304" pitchFamily="18" charset="0"/>
              </a:rPr>
            </a:br>
            <a:br>
              <a:rPr lang="en-US" altLang="en-US" sz="3600" b="1" dirty="0">
                <a:solidFill>
                  <a:srgbClr val="7030A0"/>
                </a:solidFill>
                <a:cs typeface="Times New Roman" panose="02020603050405020304" pitchFamily="18" charset="0"/>
              </a:rPr>
            </a:br>
            <a:r>
              <a:rPr lang="en-US" altLang="en-US" sz="3600" b="1" dirty="0">
                <a:solidFill>
                  <a:srgbClr val="7030A0"/>
                </a:solidFill>
                <a:cs typeface="Times New Roman" panose="02020603050405020304" pitchFamily="18" charset="0"/>
              </a:rPr>
              <a:t>…</a:t>
            </a:r>
            <a:r>
              <a:rPr lang="en-US" altLang="en-US" sz="3600" b="1" dirty="0">
                <a:solidFill>
                  <a:srgbClr val="C00000"/>
                </a:solidFill>
                <a:cs typeface="Times New Roman" panose="02020603050405020304" pitchFamily="18" charset="0"/>
              </a:rPr>
              <a:t>consider reactivating an existing club or contribute to leadership on a new student organization!</a:t>
            </a:r>
            <a:endParaRPr lang="en-US" b="1" dirty="0">
              <a:solidFill>
                <a:srgbClr val="C00000"/>
              </a:solidFill>
              <a:cs typeface="Times New Roman" panose="02020603050405020304" pitchFamily="18" charset="0"/>
            </a:endParaRPr>
          </a:p>
        </p:txBody>
      </p:sp>
    </p:spTree>
    <p:extLst>
      <p:ext uri="{BB962C8B-B14F-4D97-AF65-F5344CB8AC3E}">
        <p14:creationId xmlns:p14="http://schemas.microsoft.com/office/powerpoint/2010/main" val="69534842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1349</TotalTime>
  <Words>3363</Words>
  <Application>Microsoft Office PowerPoint</Application>
  <PresentationFormat>On-screen Show (4:3)</PresentationFormat>
  <Paragraphs>197</Paragraphs>
  <Slides>26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Symbol</vt:lpstr>
      <vt:lpstr>Times New Roman</vt:lpstr>
      <vt:lpstr>Custom Design</vt:lpstr>
      <vt:lpstr>Metropolitan</vt:lpstr>
      <vt:lpstr>PowerPoint Presentation</vt:lpstr>
      <vt:lpstr>DDS or DMD? MD, DO, DPM? USMLE and MSTP? PT, OT, PA-C? COVID19?  Feeling confused?  You are not alone.      The rapidly changing health      professions landscape can make     all of us feel a little like Dorothy     and Toto…Or Captain America?             Advice is everywhere… but     good advice is hard to find...     here is where it starts…</vt:lpstr>
      <vt:lpstr>Before we forget…  -Meet with your Academic Advisor -Spend time on the College Web Page  -Sign onto healthprofessions@lafayette.edu -Offer an idea at the Suggestions box  -Follow  us on Twitter  @HPLafCol  -Check out GatewayCC -Log onto CareerSpot -Reply to GCC invite!</vt:lpstr>
      <vt:lpstr>PowerPoint Presentation</vt:lpstr>
      <vt:lpstr>Today we will…  -remind you about how advising works in the context of Lafayette College  -review the steps you need to take to achieve your goal of a career in the health professions  -direct your attention to upcoming events and resources that will help you!    …and comment a bit about COVID19 </vt:lpstr>
      <vt:lpstr>Overarching Lafayette College Advising Principles…  -Cultivate in you, our students, how to research and use available resources with independence to enable you to define your academic and personal goals.  -Reinforce in our Lafayette students the value of our academic community:  &gt;intense curiosity  &gt;willingness to be challenged  &gt;assume responsibility for outcomes  &gt;openness to learning from others  &gt;commitment to academic integrity</vt:lpstr>
      <vt:lpstr>Our purpose today…  To provide guidance on steps critical to pursuit of a career in health professions…which are??  Medicinae Doctor (Allopathic MD)  Osteopathic Medicine (DO)  Dental Medicine &amp; Surgery (DMD &amp;DDS)  Podiatric Medicine (DPM)  Veterinary Medicines (DVM &amp; VMD)  Optometry (OD)  …our HP Program and HPAC focus   Nursing (RN, BSN, MSN)  Nurse Practitioner (NP)  Physician Assistant (PA, MPA)  Physical/Occupational Therapist (PT, OT)  Public Health Practitioners (MPH)  Doctor of Pharmacy (PharmD)  …with our Gateway Partners </vt:lpstr>
      <vt:lpstr>HPAC??  Health Professions Advisory Committee faculty and staff appointed by the Provost to review student applications to medical, dental, optometry  and veterinary schools  HPAC:  Chaired by Professor Waters, Biology, RISC 218 with 5 faculty from across campus to review and interview applicants  Mrs Glaus, Coordinator of HP Programs, Scott Hall 101  Ms Schultz, Senior Associate Director, Gateway, Hogg 201  Mrs Emrick, Administrative Coordinator, Scott Hall 101   …all  provide and coordinate programming for advising, career exploration, internships, externships, off-campus resources and more! </vt:lpstr>
      <vt:lpstr> Health Professions Clubs  (see OurCampus Portal)   Lafayette College Against Cancer Lafayette Emergency Medical Services Pre-Dental Society Pre-Med Club  …consider reactivating an existing club or contribute to leadership on a new student organization!</vt:lpstr>
      <vt:lpstr>PowerPoint Presentation</vt:lpstr>
      <vt:lpstr>PowerPoint Presentation</vt:lpstr>
      <vt:lpstr>PowerPoint Presentation</vt:lpstr>
      <vt:lpstr>PowerPoint Presentation</vt:lpstr>
      <vt:lpstr>Evaluating the avalanche of applicants with..</vt:lpstr>
      <vt:lpstr>Pre-Professional Competencies from AAMC</vt:lpstr>
      <vt:lpstr>Thinking, Reasoning and Science Competencies</vt:lpstr>
      <vt:lpstr>PowerPoint Presentation</vt:lpstr>
      <vt:lpstr>…and another thing about conduct…</vt:lpstr>
      <vt:lpstr>Upcoming Events – watch website and email for details</vt:lpstr>
      <vt:lpstr>PowerPoint Presentation</vt:lpstr>
      <vt:lpstr>PowerPoint Presentation</vt:lpstr>
      <vt:lpstr>What does EVERY aspiring HP student need?</vt:lpstr>
      <vt:lpstr>PowerPoint Presentation</vt:lpstr>
      <vt:lpstr>Virtual volunteering/service engagement ideas:</vt:lpstr>
      <vt:lpstr>Useful Resources – explore our web site!</vt:lpstr>
      <vt:lpstr>PowerPoint Presentation</vt:lpstr>
    </vt:vector>
  </TitlesOfParts>
  <Company>Lafayette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Nancy Waters</cp:lastModifiedBy>
  <cp:revision>91</cp:revision>
  <dcterms:created xsi:type="dcterms:W3CDTF">2017-09-04T18:10:03Z</dcterms:created>
  <dcterms:modified xsi:type="dcterms:W3CDTF">2020-08-24T13:51:13Z</dcterms:modified>
</cp:coreProperties>
</file>