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4" r:id="rId3"/>
    <p:sldMasterId id="2147483724" r:id="rId4"/>
  </p:sldMasterIdLst>
  <p:notesMasterIdLst>
    <p:notesMasterId r:id="rId48"/>
  </p:notesMasterIdLst>
  <p:sldIdLst>
    <p:sldId id="411" r:id="rId5"/>
    <p:sldId id="437" r:id="rId6"/>
    <p:sldId id="402" r:id="rId7"/>
    <p:sldId id="410" r:id="rId8"/>
    <p:sldId id="436" r:id="rId9"/>
    <p:sldId id="440" r:id="rId10"/>
    <p:sldId id="370" r:id="rId11"/>
    <p:sldId id="434" r:id="rId12"/>
    <p:sldId id="425" r:id="rId13"/>
    <p:sldId id="404" r:id="rId14"/>
    <p:sldId id="375" r:id="rId15"/>
    <p:sldId id="263" r:id="rId16"/>
    <p:sldId id="441" r:id="rId17"/>
    <p:sldId id="443" r:id="rId18"/>
    <p:sldId id="444" r:id="rId19"/>
    <p:sldId id="445" r:id="rId20"/>
    <p:sldId id="419" r:id="rId21"/>
    <p:sldId id="453" r:id="rId22"/>
    <p:sldId id="454" r:id="rId23"/>
    <p:sldId id="455" r:id="rId24"/>
    <p:sldId id="406" r:id="rId25"/>
    <p:sldId id="432" r:id="rId26"/>
    <p:sldId id="433" r:id="rId27"/>
    <p:sldId id="388" r:id="rId28"/>
    <p:sldId id="382" r:id="rId29"/>
    <p:sldId id="448" r:id="rId30"/>
    <p:sldId id="449" r:id="rId31"/>
    <p:sldId id="450" r:id="rId32"/>
    <p:sldId id="416" r:id="rId33"/>
    <p:sldId id="415" r:id="rId34"/>
    <p:sldId id="451" r:id="rId35"/>
    <p:sldId id="439" r:id="rId36"/>
    <p:sldId id="384" r:id="rId37"/>
    <p:sldId id="271" r:id="rId38"/>
    <p:sldId id="452" r:id="rId39"/>
    <p:sldId id="435" r:id="rId40"/>
    <p:sldId id="420" r:id="rId41"/>
    <p:sldId id="438" r:id="rId42"/>
    <p:sldId id="405" r:id="rId43"/>
    <p:sldId id="275" r:id="rId44"/>
    <p:sldId id="279" r:id="rId45"/>
    <p:sldId id="417" r:id="rId46"/>
    <p:sldId id="44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133" autoAdjust="0"/>
    <p:restoredTop sz="83580" autoAdjust="0"/>
  </p:normalViewPr>
  <p:slideViewPr>
    <p:cSldViewPr>
      <p:cViewPr varScale="1">
        <p:scale>
          <a:sx n="41" d="100"/>
          <a:sy n="41" d="100"/>
        </p:scale>
        <p:origin x="356" y="40"/>
      </p:cViewPr>
      <p:guideLst>
        <p:guide orient="horz" pos="2160"/>
        <p:guide pos="2880"/>
      </p:guideLst>
    </p:cSldViewPr>
  </p:slideViewPr>
  <p:outlineViewPr>
    <p:cViewPr>
      <p:scale>
        <a:sx n="33" d="100"/>
        <a:sy n="33" d="100"/>
      </p:scale>
      <p:origin x="0" y="-39816"/>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dirty="0">
                <a:solidFill>
                  <a:srgbClr val="00B0F0"/>
                </a:solidFill>
              </a:rPr>
              <a:t>The Importance</a:t>
            </a:r>
            <a:r>
              <a:rPr lang="en-US" baseline="0" dirty="0">
                <a:solidFill>
                  <a:srgbClr val="00B0F0"/>
                </a:solidFill>
              </a:rPr>
              <a:t> of Grades</a:t>
            </a:r>
            <a:r>
              <a:rPr lang="en-US" baseline="0" dirty="0">
                <a:solidFill>
                  <a:srgbClr val="FF0000"/>
                </a:solidFill>
              </a:rPr>
              <a:t>: </a:t>
            </a:r>
            <a:r>
              <a:rPr lang="en-US" dirty="0">
                <a:solidFill>
                  <a:srgbClr val="FF0000"/>
                </a:solidFill>
              </a:rPr>
              <a:t>MCAT vs GPA 2013-2018 Matric Year - Jr app year (39 total)</a:t>
            </a:r>
          </a:p>
        </c:rich>
      </c:tx>
      <c:layout>
        <c:manualLayout>
          <c:xMode val="edge"/>
          <c:yMode val="edge"/>
          <c:x val="8.4735305445766504E-2"/>
          <c:y val="4.61873787515691E-2"/>
        </c:manualLayout>
      </c:layout>
      <c:overlay val="0"/>
      <c:spPr>
        <a:noFill/>
        <a:ln w="25400">
          <a:noFill/>
        </a:ln>
      </c:spPr>
    </c:title>
    <c:autoTitleDeleted val="0"/>
    <c:plotArea>
      <c:layout>
        <c:manualLayout>
          <c:layoutTarget val="inner"/>
          <c:xMode val="edge"/>
          <c:yMode val="edge"/>
          <c:x val="0.10269218451480382"/>
          <c:y val="0.14954185899176395"/>
          <c:w val="0.72466614030897647"/>
          <c:h val="0.54148377606645326"/>
        </c:manualLayout>
      </c:layout>
      <c:scatterChart>
        <c:scatterStyle val="lineMarker"/>
        <c:varyColors val="0"/>
        <c:ser>
          <c:idx val="0"/>
          <c:order val="0"/>
          <c:tx>
            <c:v>DO Jr Accept (4)</c:v>
          </c:tx>
          <c:spPr>
            <a:ln w="28575">
              <a:noFill/>
            </a:ln>
          </c:spPr>
          <c:marker>
            <c:symbol val="circle"/>
            <c:size val="5"/>
            <c:spPr>
              <a:solidFill>
                <a:srgbClr val="FF0000"/>
              </a:solidFill>
              <a:ln>
                <a:solidFill>
                  <a:srgbClr val="FF0000"/>
                </a:solidFill>
                <a:prstDash val="solid"/>
              </a:ln>
            </c:spPr>
          </c:marker>
          <c:xVal>
            <c:numRef>
              <c:f>Sheet1!$H$90:$H$93</c:f>
              <c:numCache>
                <c:formatCode>General</c:formatCode>
                <c:ptCount val="4"/>
                <c:pt idx="0">
                  <c:v>67</c:v>
                </c:pt>
                <c:pt idx="1">
                  <c:v>67</c:v>
                </c:pt>
                <c:pt idx="2">
                  <c:v>56</c:v>
                </c:pt>
                <c:pt idx="3">
                  <c:v>39</c:v>
                </c:pt>
              </c:numCache>
            </c:numRef>
          </c:xVal>
          <c:yVal>
            <c:numRef>
              <c:f>Sheet1!$I$90:$I$93</c:f>
              <c:numCache>
                <c:formatCode>General</c:formatCode>
                <c:ptCount val="4"/>
                <c:pt idx="0">
                  <c:v>3.61</c:v>
                </c:pt>
                <c:pt idx="1">
                  <c:v>3.55</c:v>
                </c:pt>
                <c:pt idx="2">
                  <c:v>3.47</c:v>
                </c:pt>
                <c:pt idx="3">
                  <c:v>3.27</c:v>
                </c:pt>
              </c:numCache>
            </c:numRef>
          </c:yVal>
          <c:smooth val="0"/>
          <c:extLst>
            <c:ext xmlns:c16="http://schemas.microsoft.com/office/drawing/2014/chart" uri="{C3380CC4-5D6E-409C-BE32-E72D297353CC}">
              <c16:uniqueId val="{00000000-B8FF-4A3E-AE66-8CE54A61DCBC}"/>
            </c:ext>
          </c:extLst>
        </c:ser>
        <c:ser>
          <c:idx val="1"/>
          <c:order val="1"/>
          <c:tx>
            <c:v>MD Jr Accept(20)</c:v>
          </c:tx>
          <c:spPr>
            <a:ln w="28575">
              <a:noFill/>
            </a:ln>
          </c:spPr>
          <c:marker>
            <c:symbol val="diamond"/>
            <c:size val="6"/>
            <c:spPr>
              <a:solidFill>
                <a:srgbClr val="00B0F0"/>
              </a:solidFill>
              <a:ln w="9525">
                <a:solidFill>
                  <a:srgbClr val="00B0F0"/>
                </a:solidFill>
              </a:ln>
              <a:effectLst/>
            </c:spPr>
          </c:marker>
          <c:dPt>
            <c:idx val="47"/>
            <c:marker>
              <c:spPr>
                <a:solidFill>
                  <a:srgbClr val="00B0F0"/>
                </a:solidFill>
                <a:ln w="9525" cap="rnd">
                  <a:solidFill>
                    <a:srgbClr val="00B0F0"/>
                  </a:solidFill>
                </a:ln>
                <a:effectLst/>
              </c:spPr>
            </c:marker>
            <c:bubble3D val="0"/>
            <c:extLst>
              <c:ext xmlns:c16="http://schemas.microsoft.com/office/drawing/2014/chart" uri="{C3380CC4-5D6E-409C-BE32-E72D297353CC}">
                <c16:uniqueId val="{00000001-B8FF-4A3E-AE66-8CE54A61DCBC}"/>
              </c:ext>
            </c:extLst>
          </c:dPt>
          <c:xVal>
            <c:numRef>
              <c:f>Sheet1!$H$33:$H$52</c:f>
              <c:numCache>
                <c:formatCode>General</c:formatCode>
                <c:ptCount val="20"/>
                <c:pt idx="0">
                  <c:v>83</c:v>
                </c:pt>
                <c:pt idx="1">
                  <c:v>95</c:v>
                </c:pt>
                <c:pt idx="2">
                  <c:v>73</c:v>
                </c:pt>
                <c:pt idx="3">
                  <c:v>94</c:v>
                </c:pt>
                <c:pt idx="4">
                  <c:v>73</c:v>
                </c:pt>
                <c:pt idx="5">
                  <c:v>87</c:v>
                </c:pt>
                <c:pt idx="6">
                  <c:v>93</c:v>
                </c:pt>
                <c:pt idx="7">
                  <c:v>88</c:v>
                </c:pt>
                <c:pt idx="8">
                  <c:v>79</c:v>
                </c:pt>
                <c:pt idx="9">
                  <c:v>88</c:v>
                </c:pt>
                <c:pt idx="10">
                  <c:v>83</c:v>
                </c:pt>
                <c:pt idx="11">
                  <c:v>79</c:v>
                </c:pt>
                <c:pt idx="12">
                  <c:v>78</c:v>
                </c:pt>
                <c:pt idx="13">
                  <c:v>93</c:v>
                </c:pt>
                <c:pt idx="14">
                  <c:v>88</c:v>
                </c:pt>
                <c:pt idx="15">
                  <c:v>83</c:v>
                </c:pt>
                <c:pt idx="16">
                  <c:v>79</c:v>
                </c:pt>
                <c:pt idx="17">
                  <c:v>79</c:v>
                </c:pt>
                <c:pt idx="18">
                  <c:v>95</c:v>
                </c:pt>
                <c:pt idx="19">
                  <c:v>49</c:v>
                </c:pt>
              </c:numCache>
            </c:numRef>
          </c:xVal>
          <c:yVal>
            <c:numRef>
              <c:f>Sheet1!$I$33:$I$52</c:f>
              <c:numCache>
                <c:formatCode>General</c:formatCode>
                <c:ptCount val="20"/>
                <c:pt idx="0">
                  <c:v>3.97</c:v>
                </c:pt>
                <c:pt idx="1">
                  <c:v>3.95</c:v>
                </c:pt>
                <c:pt idx="2">
                  <c:v>3.95</c:v>
                </c:pt>
                <c:pt idx="3">
                  <c:v>3.94</c:v>
                </c:pt>
                <c:pt idx="4">
                  <c:v>3.88</c:v>
                </c:pt>
                <c:pt idx="5">
                  <c:v>3.88</c:v>
                </c:pt>
                <c:pt idx="6">
                  <c:v>3.84</c:v>
                </c:pt>
                <c:pt idx="7">
                  <c:v>3.82</c:v>
                </c:pt>
                <c:pt idx="8">
                  <c:v>3.82</c:v>
                </c:pt>
                <c:pt idx="9">
                  <c:v>3.81</c:v>
                </c:pt>
                <c:pt idx="10">
                  <c:v>3.78</c:v>
                </c:pt>
                <c:pt idx="11">
                  <c:v>3.78</c:v>
                </c:pt>
                <c:pt idx="12">
                  <c:v>3.75</c:v>
                </c:pt>
                <c:pt idx="13">
                  <c:v>3.68</c:v>
                </c:pt>
                <c:pt idx="14">
                  <c:v>3.68</c:v>
                </c:pt>
                <c:pt idx="15">
                  <c:v>3.64</c:v>
                </c:pt>
                <c:pt idx="16">
                  <c:v>3.62</c:v>
                </c:pt>
                <c:pt idx="17">
                  <c:v>3.56</c:v>
                </c:pt>
                <c:pt idx="18">
                  <c:v>3.47</c:v>
                </c:pt>
                <c:pt idx="19">
                  <c:v>3.3</c:v>
                </c:pt>
              </c:numCache>
            </c:numRef>
          </c:yVal>
          <c:smooth val="0"/>
          <c:extLst>
            <c:ext xmlns:c16="http://schemas.microsoft.com/office/drawing/2014/chart" uri="{C3380CC4-5D6E-409C-BE32-E72D297353CC}">
              <c16:uniqueId val="{00000002-B8FF-4A3E-AE66-8CE54A61DCBC}"/>
            </c:ext>
          </c:extLst>
        </c:ser>
        <c:ser>
          <c:idx val="3"/>
          <c:order val="2"/>
          <c:tx>
            <c:v>Jr Rejections (15)</c:v>
          </c:tx>
          <c:spPr>
            <a:ln w="28575">
              <a:noFill/>
            </a:ln>
          </c:spPr>
          <c:xVal>
            <c:numRef>
              <c:f>Sheet1!$H$120:$H$134</c:f>
              <c:numCache>
                <c:formatCode>General</c:formatCode>
                <c:ptCount val="15"/>
                <c:pt idx="0">
                  <c:v>87</c:v>
                </c:pt>
                <c:pt idx="1">
                  <c:v>56</c:v>
                </c:pt>
                <c:pt idx="2">
                  <c:v>74</c:v>
                </c:pt>
                <c:pt idx="3">
                  <c:v>43</c:v>
                </c:pt>
                <c:pt idx="4">
                  <c:v>61</c:v>
                </c:pt>
                <c:pt idx="5">
                  <c:v>49</c:v>
                </c:pt>
                <c:pt idx="6">
                  <c:v>61</c:v>
                </c:pt>
                <c:pt idx="7">
                  <c:v>73</c:v>
                </c:pt>
                <c:pt idx="8">
                  <c:v>67</c:v>
                </c:pt>
                <c:pt idx="9">
                  <c:v>27</c:v>
                </c:pt>
                <c:pt idx="10">
                  <c:v>23</c:v>
                </c:pt>
                <c:pt idx="11">
                  <c:v>37</c:v>
                </c:pt>
                <c:pt idx="12">
                  <c:v>67</c:v>
                </c:pt>
                <c:pt idx="13">
                  <c:v>15</c:v>
                </c:pt>
                <c:pt idx="14">
                  <c:v>55</c:v>
                </c:pt>
              </c:numCache>
            </c:numRef>
          </c:xVal>
          <c:yVal>
            <c:numRef>
              <c:f>Sheet1!$I$120:$I$134</c:f>
              <c:numCache>
                <c:formatCode>General</c:formatCode>
                <c:ptCount val="15"/>
                <c:pt idx="0">
                  <c:v>3.9</c:v>
                </c:pt>
                <c:pt idx="1">
                  <c:v>3.8</c:v>
                </c:pt>
                <c:pt idx="2">
                  <c:v>3.8</c:v>
                </c:pt>
                <c:pt idx="3">
                  <c:v>3.6</c:v>
                </c:pt>
                <c:pt idx="4">
                  <c:v>3.59</c:v>
                </c:pt>
                <c:pt idx="5">
                  <c:v>3.54</c:v>
                </c:pt>
                <c:pt idx="6">
                  <c:v>3.52</c:v>
                </c:pt>
                <c:pt idx="7">
                  <c:v>3.49</c:v>
                </c:pt>
                <c:pt idx="8">
                  <c:v>3.45</c:v>
                </c:pt>
                <c:pt idx="9">
                  <c:v>3.42</c:v>
                </c:pt>
                <c:pt idx="10">
                  <c:v>3.42</c:v>
                </c:pt>
                <c:pt idx="11">
                  <c:v>3.32</c:v>
                </c:pt>
                <c:pt idx="12">
                  <c:v>3.27</c:v>
                </c:pt>
                <c:pt idx="13">
                  <c:v>3.15</c:v>
                </c:pt>
                <c:pt idx="14">
                  <c:v>3.14</c:v>
                </c:pt>
              </c:numCache>
            </c:numRef>
          </c:yVal>
          <c:smooth val="0"/>
          <c:extLst>
            <c:ext xmlns:c16="http://schemas.microsoft.com/office/drawing/2014/chart" uri="{C3380CC4-5D6E-409C-BE32-E72D297353CC}">
              <c16:uniqueId val="{00000003-B8FF-4A3E-AE66-8CE54A61DCBC}"/>
            </c:ext>
          </c:extLst>
        </c:ser>
        <c:dLbls>
          <c:showLegendKey val="0"/>
          <c:showVal val="0"/>
          <c:showCatName val="0"/>
          <c:showSerName val="0"/>
          <c:showPercent val="0"/>
          <c:showBubbleSize val="0"/>
        </c:dLbls>
        <c:axId val="220133792"/>
        <c:axId val="1"/>
      </c:scatterChart>
      <c:valAx>
        <c:axId val="220133792"/>
        <c:scaling>
          <c:orientation val="minMax"/>
          <c:max val="100"/>
          <c:min val="20"/>
        </c:scaling>
        <c:delete val="0"/>
        <c:axPos val="b"/>
        <c:majorGridlines>
          <c:spPr>
            <a:ln w="9525" cap="flat" cmpd="sng" algn="ctr">
              <a:solidFill>
                <a:schemeClr val="tx1">
                  <a:lumMod val="15000"/>
                  <a:lumOff val="85000"/>
                </a:schemeClr>
              </a:solidFill>
              <a:round/>
            </a:ln>
            <a:effectLst/>
          </c:spPr>
        </c:majorGridlines>
        <c:title>
          <c:tx>
            <c:rich>
              <a:bodyPr/>
              <a:lstStyle/>
              <a:p>
                <a:pPr>
                  <a:defRPr sz="1200" b="0" i="0" u="none" strike="noStrike" baseline="0">
                    <a:solidFill>
                      <a:srgbClr val="000000"/>
                    </a:solidFill>
                    <a:latin typeface="Times New Roman"/>
                    <a:ea typeface="Times New Roman"/>
                    <a:cs typeface="Times New Roman"/>
                  </a:defRPr>
                </a:pPr>
                <a:r>
                  <a:rPr lang="en-US" sz="1000" b="0" i="0" u="sng" strike="noStrike" baseline="0">
                    <a:solidFill>
                      <a:srgbClr val="333333"/>
                    </a:solidFill>
                    <a:latin typeface="Calibri"/>
                    <a:cs typeface="Calibri"/>
                  </a:rPr>
                  <a:t>MCAT Percentile</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62% Overall Acceptance Rate (79% with Reapp) </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GPA &gt; 3.6 = 82% accept (86% with Reapp)</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3.2 &lt; GPA &lt; 3.6 = 40% accept (80% with Reapp)</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GPA &lt; 3.2 = 0% accept (0% with Reapp)</a:t>
                </a:r>
              </a:p>
              <a:p>
                <a:pPr>
                  <a:defRPr sz="1200" b="0" i="0" u="none" strike="noStrike" baseline="0">
                    <a:solidFill>
                      <a:srgbClr val="000000"/>
                    </a:solidFill>
                    <a:latin typeface="Times New Roman"/>
                    <a:ea typeface="Times New Roman"/>
                    <a:cs typeface="Times New Roman"/>
                  </a:defRPr>
                </a:pPr>
                <a:endParaRPr lang="en-US" sz="1000" b="0" i="0" u="none" strike="noStrike" baseline="0">
                  <a:solidFill>
                    <a:srgbClr val="333333"/>
                  </a:solidFill>
                  <a:latin typeface="Calibri"/>
                  <a:cs typeface="Calibri"/>
                </a:endParaRPr>
              </a:p>
            </c:rich>
          </c:tx>
          <c:layout>
            <c:manualLayout>
              <c:xMode val="edge"/>
              <c:yMode val="edge"/>
              <c:x val="0.29262670007158198"/>
              <c:y val="0.75693059826749121"/>
            </c:manualLayout>
          </c:layout>
          <c:overlay val="0"/>
          <c:spPr>
            <a:noFill/>
            <a:ln w="25400">
              <a:noFill/>
            </a:ln>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1"/>
        <c:crosses val="autoZero"/>
        <c:crossBetween val="midCat"/>
      </c:valAx>
      <c:valAx>
        <c:axId val="1"/>
        <c:scaling>
          <c:orientation val="minMax"/>
          <c:max val="4"/>
          <c:min val="2.8"/>
        </c:scaling>
        <c:delete val="0"/>
        <c:axPos val="l"/>
        <c:majorGridlines>
          <c:spPr>
            <a:ln w="9525" cap="flat" cmpd="sng" algn="ctr">
              <a:solidFill>
                <a:schemeClr val="tx1">
                  <a:lumMod val="15000"/>
                  <a:lumOff val="85000"/>
                </a:schemeClr>
              </a:solidFill>
              <a:round/>
            </a:ln>
            <a:effectLst/>
          </c:spPr>
        </c:majorGridlines>
        <c:title>
          <c:tx>
            <c:rich>
              <a:bodyPr/>
              <a:lstStyle/>
              <a:p>
                <a:pPr>
                  <a:defRPr sz="1000" b="1" i="0" u="sng" strike="noStrike" baseline="0">
                    <a:solidFill>
                      <a:srgbClr val="000000"/>
                    </a:solidFill>
                    <a:latin typeface="Calibri"/>
                    <a:ea typeface="Calibri"/>
                    <a:cs typeface="Calibri"/>
                  </a:defRPr>
                </a:pPr>
                <a:r>
                  <a:rPr lang="en-US"/>
                  <a:t>GPA</a:t>
                </a:r>
              </a:p>
            </c:rich>
          </c:tx>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220133792"/>
        <c:crosses val="autoZero"/>
        <c:crossBetween val="midCat"/>
      </c:valAx>
      <c:spPr>
        <a:noFill/>
        <a:ln w="25400">
          <a:noFill/>
        </a:ln>
      </c:spPr>
    </c:plotArea>
    <c:legend>
      <c:legendPos val="r"/>
      <c:layout>
        <c:manualLayout>
          <c:xMode val="edge"/>
          <c:yMode val="edge"/>
          <c:x val="0.84441935099021725"/>
          <c:y val="0.2977412050961441"/>
          <c:w val="0.15558064900978275"/>
          <c:h val="0.26598357608732381"/>
        </c:manualLayout>
      </c:layout>
      <c:overlay val="0"/>
      <c:txPr>
        <a:bodyPr/>
        <a:lstStyle/>
        <a:p>
          <a:pPr>
            <a:defRPr sz="82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sz="1400" b="0" i="0" u="none" strike="noStrike" baseline="0" dirty="0">
                <a:solidFill>
                  <a:srgbClr val="00B0F0"/>
                </a:solidFill>
                <a:effectLst/>
              </a:rPr>
              <a:t>The Importance of Grades: </a:t>
            </a:r>
            <a:r>
              <a:rPr lang="en-US" dirty="0">
                <a:solidFill>
                  <a:srgbClr val="FF0000"/>
                </a:solidFill>
              </a:rPr>
              <a:t>MCAT vs GPA 2013-2018 Matric Year - </a:t>
            </a:r>
            <a:r>
              <a:rPr lang="en-US" dirty="0" err="1">
                <a:solidFill>
                  <a:srgbClr val="FF0000"/>
                </a:solidFill>
              </a:rPr>
              <a:t>Sr</a:t>
            </a:r>
            <a:r>
              <a:rPr lang="en-US" dirty="0">
                <a:solidFill>
                  <a:srgbClr val="FF0000"/>
                </a:solidFill>
              </a:rPr>
              <a:t> app year (42 total)</a:t>
            </a:r>
          </a:p>
        </c:rich>
      </c:tx>
      <c:layout>
        <c:manualLayout>
          <c:xMode val="edge"/>
          <c:yMode val="edge"/>
          <c:x val="0.10325195645914007"/>
          <c:y val="6.8168270632837577E-2"/>
        </c:manualLayout>
      </c:layout>
      <c:overlay val="0"/>
      <c:spPr>
        <a:noFill/>
        <a:ln w="25400">
          <a:noFill/>
        </a:ln>
      </c:spPr>
    </c:title>
    <c:autoTitleDeleted val="0"/>
    <c:plotArea>
      <c:layout>
        <c:manualLayout>
          <c:layoutTarget val="inner"/>
          <c:xMode val="edge"/>
          <c:yMode val="edge"/>
          <c:x val="0.10269218451480382"/>
          <c:y val="0.14954185899176395"/>
          <c:w val="0.72466614030897647"/>
          <c:h val="0.54148377606645326"/>
        </c:manualLayout>
      </c:layout>
      <c:scatterChart>
        <c:scatterStyle val="lineMarker"/>
        <c:varyColors val="0"/>
        <c:ser>
          <c:idx val="0"/>
          <c:order val="0"/>
          <c:tx>
            <c:v>DO Sr Accept (6)</c:v>
          </c:tx>
          <c:spPr>
            <a:ln w="28575">
              <a:noFill/>
            </a:ln>
          </c:spPr>
          <c:marker>
            <c:symbol val="circle"/>
            <c:size val="5"/>
            <c:spPr>
              <a:solidFill>
                <a:srgbClr val="FF0000"/>
              </a:solidFill>
              <a:ln>
                <a:solidFill>
                  <a:srgbClr val="FF0000"/>
                </a:solidFill>
                <a:prstDash val="solid"/>
              </a:ln>
            </c:spPr>
          </c:marker>
          <c:xVal>
            <c:numRef>
              <c:f>Sheet1!$H$95:$H$100</c:f>
              <c:numCache>
                <c:formatCode>General</c:formatCode>
                <c:ptCount val="6"/>
                <c:pt idx="0">
                  <c:v>56</c:v>
                </c:pt>
                <c:pt idx="1">
                  <c:v>76</c:v>
                </c:pt>
                <c:pt idx="2">
                  <c:v>67</c:v>
                </c:pt>
                <c:pt idx="3">
                  <c:v>67</c:v>
                </c:pt>
                <c:pt idx="4">
                  <c:v>67</c:v>
                </c:pt>
                <c:pt idx="5">
                  <c:v>61</c:v>
                </c:pt>
              </c:numCache>
            </c:numRef>
          </c:xVal>
          <c:yVal>
            <c:numRef>
              <c:f>Sheet1!$I$95:$I$100</c:f>
              <c:numCache>
                <c:formatCode>General</c:formatCode>
                <c:ptCount val="6"/>
                <c:pt idx="0">
                  <c:v>3.64</c:v>
                </c:pt>
                <c:pt idx="1">
                  <c:v>3.4</c:v>
                </c:pt>
                <c:pt idx="2">
                  <c:v>3.91</c:v>
                </c:pt>
                <c:pt idx="3">
                  <c:v>3.45</c:v>
                </c:pt>
                <c:pt idx="4">
                  <c:v>3.49</c:v>
                </c:pt>
                <c:pt idx="5">
                  <c:v>3.47</c:v>
                </c:pt>
              </c:numCache>
            </c:numRef>
          </c:yVal>
          <c:smooth val="0"/>
          <c:extLst>
            <c:ext xmlns:c16="http://schemas.microsoft.com/office/drawing/2014/chart" uri="{C3380CC4-5D6E-409C-BE32-E72D297353CC}">
              <c16:uniqueId val="{00000000-3612-43C9-9041-75102D11636B}"/>
            </c:ext>
          </c:extLst>
        </c:ser>
        <c:ser>
          <c:idx val="1"/>
          <c:order val="1"/>
          <c:tx>
            <c:v>MD Sr Accept(22)</c:v>
          </c:tx>
          <c:spPr>
            <a:ln w="28575">
              <a:noFill/>
            </a:ln>
          </c:spPr>
          <c:marker>
            <c:symbol val="diamond"/>
            <c:size val="6"/>
            <c:spPr>
              <a:solidFill>
                <a:srgbClr val="00B0F0"/>
              </a:solidFill>
              <a:ln w="9525">
                <a:solidFill>
                  <a:srgbClr val="00B0F0"/>
                </a:solidFill>
              </a:ln>
              <a:effectLst/>
            </c:spPr>
          </c:marker>
          <c:dPt>
            <c:idx val="47"/>
            <c:marker>
              <c:spPr>
                <a:solidFill>
                  <a:srgbClr val="00B0F0"/>
                </a:solidFill>
                <a:ln w="9525" cap="rnd">
                  <a:solidFill>
                    <a:srgbClr val="00B0F0"/>
                  </a:solidFill>
                </a:ln>
                <a:effectLst/>
              </c:spPr>
            </c:marker>
            <c:bubble3D val="0"/>
            <c:extLst>
              <c:ext xmlns:c16="http://schemas.microsoft.com/office/drawing/2014/chart" uri="{C3380CC4-5D6E-409C-BE32-E72D297353CC}">
                <c16:uniqueId val="{00000001-3612-43C9-9041-75102D11636B}"/>
              </c:ext>
            </c:extLst>
          </c:dPt>
          <c:xVal>
            <c:numRef>
              <c:f>Sheet1!$H$54:$H$75</c:f>
              <c:numCache>
                <c:formatCode>General</c:formatCode>
                <c:ptCount val="22"/>
                <c:pt idx="0">
                  <c:v>96</c:v>
                </c:pt>
                <c:pt idx="1">
                  <c:v>95</c:v>
                </c:pt>
                <c:pt idx="2">
                  <c:v>88</c:v>
                </c:pt>
                <c:pt idx="3">
                  <c:v>67</c:v>
                </c:pt>
                <c:pt idx="4">
                  <c:v>80</c:v>
                </c:pt>
                <c:pt idx="5">
                  <c:v>85</c:v>
                </c:pt>
                <c:pt idx="6">
                  <c:v>79</c:v>
                </c:pt>
                <c:pt idx="7">
                  <c:v>79</c:v>
                </c:pt>
                <c:pt idx="8">
                  <c:v>79</c:v>
                </c:pt>
                <c:pt idx="9">
                  <c:v>60</c:v>
                </c:pt>
                <c:pt idx="10">
                  <c:v>85</c:v>
                </c:pt>
                <c:pt idx="11">
                  <c:v>94</c:v>
                </c:pt>
                <c:pt idx="12">
                  <c:v>79</c:v>
                </c:pt>
                <c:pt idx="13">
                  <c:v>91</c:v>
                </c:pt>
                <c:pt idx="14">
                  <c:v>79</c:v>
                </c:pt>
                <c:pt idx="15">
                  <c:v>94</c:v>
                </c:pt>
                <c:pt idx="16">
                  <c:v>94</c:v>
                </c:pt>
                <c:pt idx="17">
                  <c:v>100</c:v>
                </c:pt>
                <c:pt idx="18">
                  <c:v>91</c:v>
                </c:pt>
                <c:pt idx="19">
                  <c:v>91</c:v>
                </c:pt>
                <c:pt idx="20">
                  <c:v>61</c:v>
                </c:pt>
                <c:pt idx="21">
                  <c:v>73</c:v>
                </c:pt>
              </c:numCache>
            </c:numRef>
          </c:xVal>
          <c:yVal>
            <c:numRef>
              <c:f>Sheet1!$I$54:$I$75</c:f>
              <c:numCache>
                <c:formatCode>General</c:formatCode>
                <c:ptCount val="22"/>
                <c:pt idx="0">
                  <c:v>3.98</c:v>
                </c:pt>
                <c:pt idx="1">
                  <c:v>3.94</c:v>
                </c:pt>
                <c:pt idx="2">
                  <c:v>3.86</c:v>
                </c:pt>
                <c:pt idx="3">
                  <c:v>3.85</c:v>
                </c:pt>
                <c:pt idx="4">
                  <c:v>3.84</c:v>
                </c:pt>
                <c:pt idx="5">
                  <c:v>3.84</c:v>
                </c:pt>
                <c:pt idx="6">
                  <c:v>3.8</c:v>
                </c:pt>
                <c:pt idx="7">
                  <c:v>3.79</c:v>
                </c:pt>
                <c:pt idx="8">
                  <c:v>3.74</c:v>
                </c:pt>
                <c:pt idx="9">
                  <c:v>3.73</c:v>
                </c:pt>
                <c:pt idx="10">
                  <c:v>3.71</c:v>
                </c:pt>
                <c:pt idx="11">
                  <c:v>3.67</c:v>
                </c:pt>
                <c:pt idx="12">
                  <c:v>3.64</c:v>
                </c:pt>
                <c:pt idx="13">
                  <c:v>3.63</c:v>
                </c:pt>
                <c:pt idx="14">
                  <c:v>3.62</c:v>
                </c:pt>
                <c:pt idx="15">
                  <c:v>3.61</c:v>
                </c:pt>
                <c:pt idx="16">
                  <c:v>3.59</c:v>
                </c:pt>
                <c:pt idx="17">
                  <c:v>3.52</c:v>
                </c:pt>
                <c:pt idx="18">
                  <c:v>3.48</c:v>
                </c:pt>
                <c:pt idx="19">
                  <c:v>3.38</c:v>
                </c:pt>
                <c:pt idx="20">
                  <c:v>3.37</c:v>
                </c:pt>
                <c:pt idx="21">
                  <c:v>3.32</c:v>
                </c:pt>
              </c:numCache>
            </c:numRef>
          </c:yVal>
          <c:smooth val="0"/>
          <c:extLst>
            <c:ext xmlns:c16="http://schemas.microsoft.com/office/drawing/2014/chart" uri="{C3380CC4-5D6E-409C-BE32-E72D297353CC}">
              <c16:uniqueId val="{00000002-3612-43C9-9041-75102D11636B}"/>
            </c:ext>
          </c:extLst>
        </c:ser>
        <c:ser>
          <c:idx val="3"/>
          <c:order val="2"/>
          <c:tx>
            <c:v>Sr Rejections (12)</c:v>
          </c:tx>
          <c:spPr>
            <a:ln w="28575">
              <a:noFill/>
            </a:ln>
          </c:spPr>
          <c:xVal>
            <c:numRef>
              <c:f>Sheet1!$H$136:$H$147</c:f>
              <c:numCache>
                <c:formatCode>General</c:formatCode>
                <c:ptCount val="12"/>
                <c:pt idx="0">
                  <c:v>64</c:v>
                </c:pt>
                <c:pt idx="1">
                  <c:v>83</c:v>
                </c:pt>
                <c:pt idx="2">
                  <c:v>86</c:v>
                </c:pt>
                <c:pt idx="3">
                  <c:v>83</c:v>
                </c:pt>
                <c:pt idx="4">
                  <c:v>61</c:v>
                </c:pt>
                <c:pt idx="5">
                  <c:v>74</c:v>
                </c:pt>
                <c:pt idx="6">
                  <c:v>73</c:v>
                </c:pt>
                <c:pt idx="7">
                  <c:v>61</c:v>
                </c:pt>
                <c:pt idx="8">
                  <c:v>49</c:v>
                </c:pt>
                <c:pt idx="9">
                  <c:v>56</c:v>
                </c:pt>
                <c:pt idx="10">
                  <c:v>73</c:v>
                </c:pt>
                <c:pt idx="11">
                  <c:v>61</c:v>
                </c:pt>
              </c:numCache>
            </c:numRef>
          </c:xVal>
          <c:yVal>
            <c:numRef>
              <c:f>Sheet1!$I$136:$I$147</c:f>
              <c:numCache>
                <c:formatCode>General</c:formatCode>
                <c:ptCount val="12"/>
                <c:pt idx="0">
                  <c:v>3.9</c:v>
                </c:pt>
                <c:pt idx="1">
                  <c:v>3.86</c:v>
                </c:pt>
                <c:pt idx="2">
                  <c:v>3.78</c:v>
                </c:pt>
                <c:pt idx="3">
                  <c:v>3.76</c:v>
                </c:pt>
                <c:pt idx="4">
                  <c:v>3.71</c:v>
                </c:pt>
                <c:pt idx="5">
                  <c:v>3.71</c:v>
                </c:pt>
                <c:pt idx="6">
                  <c:v>3.69</c:v>
                </c:pt>
                <c:pt idx="7">
                  <c:v>3.62</c:v>
                </c:pt>
                <c:pt idx="8">
                  <c:v>3.59</c:v>
                </c:pt>
                <c:pt idx="9">
                  <c:v>3.48</c:v>
                </c:pt>
                <c:pt idx="10">
                  <c:v>3.37</c:v>
                </c:pt>
                <c:pt idx="11">
                  <c:v>3</c:v>
                </c:pt>
              </c:numCache>
            </c:numRef>
          </c:yVal>
          <c:smooth val="0"/>
          <c:extLst>
            <c:ext xmlns:c16="http://schemas.microsoft.com/office/drawing/2014/chart" uri="{C3380CC4-5D6E-409C-BE32-E72D297353CC}">
              <c16:uniqueId val="{00000003-3612-43C9-9041-75102D11636B}"/>
            </c:ext>
          </c:extLst>
        </c:ser>
        <c:ser>
          <c:idx val="2"/>
          <c:order val="3"/>
          <c:tx>
            <c:v>Carib Accept (2)</c:v>
          </c:tx>
          <c:spPr>
            <a:ln w="28575">
              <a:noFill/>
            </a:ln>
          </c:spPr>
          <c:xVal>
            <c:numRef>
              <c:f>Sheet1!$H$79:$H$80</c:f>
              <c:numCache>
                <c:formatCode>General</c:formatCode>
                <c:ptCount val="2"/>
                <c:pt idx="0">
                  <c:v>43</c:v>
                </c:pt>
                <c:pt idx="1">
                  <c:v>23</c:v>
                </c:pt>
              </c:numCache>
            </c:numRef>
          </c:xVal>
          <c:yVal>
            <c:numRef>
              <c:f>Sheet1!$I$79:$I$80</c:f>
              <c:numCache>
                <c:formatCode>General</c:formatCode>
                <c:ptCount val="2"/>
                <c:pt idx="0">
                  <c:v>3.61</c:v>
                </c:pt>
                <c:pt idx="1">
                  <c:v>3.42</c:v>
                </c:pt>
              </c:numCache>
            </c:numRef>
          </c:yVal>
          <c:smooth val="0"/>
          <c:extLst>
            <c:ext xmlns:c16="http://schemas.microsoft.com/office/drawing/2014/chart" uri="{C3380CC4-5D6E-409C-BE32-E72D297353CC}">
              <c16:uniqueId val="{00000004-3612-43C9-9041-75102D11636B}"/>
            </c:ext>
          </c:extLst>
        </c:ser>
        <c:dLbls>
          <c:showLegendKey val="0"/>
          <c:showVal val="0"/>
          <c:showCatName val="0"/>
          <c:showSerName val="0"/>
          <c:showPercent val="0"/>
          <c:showBubbleSize val="0"/>
        </c:dLbls>
        <c:axId val="220135040"/>
        <c:axId val="1"/>
      </c:scatterChart>
      <c:valAx>
        <c:axId val="220135040"/>
        <c:scaling>
          <c:orientation val="minMax"/>
          <c:max val="100"/>
          <c:min val="20"/>
        </c:scaling>
        <c:delete val="0"/>
        <c:axPos val="b"/>
        <c:majorGridlines>
          <c:spPr>
            <a:ln w="9525" cap="flat" cmpd="sng" algn="ctr">
              <a:solidFill>
                <a:schemeClr val="tx1">
                  <a:lumMod val="15000"/>
                  <a:lumOff val="85000"/>
                </a:schemeClr>
              </a:solidFill>
              <a:round/>
            </a:ln>
            <a:effectLst/>
          </c:spPr>
        </c:majorGridlines>
        <c:title>
          <c:tx>
            <c:rich>
              <a:bodyPr/>
              <a:lstStyle/>
              <a:p>
                <a:pPr>
                  <a:defRPr sz="1200" b="0" i="0" u="none" strike="noStrike" baseline="0">
                    <a:solidFill>
                      <a:srgbClr val="000000"/>
                    </a:solidFill>
                    <a:latin typeface="Times New Roman"/>
                    <a:ea typeface="Times New Roman"/>
                    <a:cs typeface="Times New Roman"/>
                  </a:defRPr>
                </a:pPr>
                <a:r>
                  <a:rPr lang="en-US" sz="1000" b="0" i="0" u="sng" strike="noStrike" baseline="0">
                    <a:solidFill>
                      <a:srgbClr val="333333"/>
                    </a:solidFill>
                    <a:latin typeface="Calibri"/>
                    <a:cs typeface="Calibri"/>
                  </a:rPr>
                  <a:t>MCAT Percentile</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71% Overall Acceptance Rate  (81% with Reapp)</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GPA &gt; 3.6 = 70% accept (81% with Reapp)</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3.2 &lt; GPA &lt; 3.6 = 85% accept (92% with Reapp)</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GPA &lt; 3.2 = 0% accept</a:t>
                </a:r>
              </a:p>
              <a:p>
                <a:pPr>
                  <a:defRPr sz="1200" b="0" i="0" u="none" strike="noStrike" baseline="0">
                    <a:solidFill>
                      <a:srgbClr val="000000"/>
                    </a:solidFill>
                    <a:latin typeface="Times New Roman"/>
                    <a:ea typeface="Times New Roman"/>
                    <a:cs typeface="Times New Roman"/>
                  </a:defRPr>
                </a:pPr>
                <a:endParaRPr lang="en-US" sz="1000" b="0" i="0" u="none" strike="noStrike" baseline="0">
                  <a:solidFill>
                    <a:srgbClr val="333333"/>
                  </a:solidFill>
                  <a:latin typeface="Calibri"/>
                  <a:cs typeface="Calibri"/>
                </a:endParaRPr>
              </a:p>
            </c:rich>
          </c:tx>
          <c:layout>
            <c:manualLayout>
              <c:xMode val="edge"/>
              <c:yMode val="edge"/>
              <c:x val="0.32815731834362222"/>
              <c:y val="0.75388656756171868"/>
            </c:manualLayout>
          </c:layout>
          <c:overlay val="0"/>
          <c:spPr>
            <a:noFill/>
            <a:ln w="25400">
              <a:noFill/>
            </a:ln>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1"/>
        <c:crosses val="autoZero"/>
        <c:crossBetween val="midCat"/>
      </c:valAx>
      <c:valAx>
        <c:axId val="1"/>
        <c:scaling>
          <c:orientation val="minMax"/>
          <c:max val="4"/>
          <c:min val="2.8"/>
        </c:scaling>
        <c:delete val="0"/>
        <c:axPos val="l"/>
        <c:majorGridlines>
          <c:spPr>
            <a:ln w="9525" cap="flat" cmpd="sng" algn="ctr">
              <a:solidFill>
                <a:schemeClr val="tx1">
                  <a:lumMod val="15000"/>
                  <a:lumOff val="85000"/>
                </a:schemeClr>
              </a:solidFill>
              <a:round/>
            </a:ln>
            <a:effectLst/>
          </c:spPr>
        </c:majorGridlines>
        <c:title>
          <c:tx>
            <c:rich>
              <a:bodyPr/>
              <a:lstStyle/>
              <a:p>
                <a:pPr>
                  <a:defRPr sz="1000" b="1" i="0" u="sng" strike="noStrike" baseline="0">
                    <a:solidFill>
                      <a:srgbClr val="000000"/>
                    </a:solidFill>
                    <a:latin typeface="Calibri"/>
                    <a:ea typeface="Calibri"/>
                    <a:cs typeface="Calibri"/>
                  </a:defRPr>
                </a:pPr>
                <a:r>
                  <a:rPr lang="en-US"/>
                  <a:t>GPA</a:t>
                </a:r>
              </a:p>
            </c:rich>
          </c:tx>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220135040"/>
        <c:crosses val="autoZero"/>
        <c:crossBetween val="midCat"/>
      </c:valAx>
      <c:spPr>
        <a:noFill/>
        <a:ln w="25400">
          <a:noFill/>
        </a:ln>
      </c:spPr>
    </c:plotArea>
    <c:legend>
      <c:legendPos val="r"/>
      <c:layout>
        <c:manualLayout>
          <c:xMode val="edge"/>
          <c:yMode val="edge"/>
          <c:x val="0.84441931434587514"/>
          <c:y val="0.29774145039481059"/>
          <c:w val="0.14976503112426509"/>
          <c:h val="0.20548106962316814"/>
        </c:manualLayout>
      </c:layout>
      <c:overlay val="0"/>
      <c:txPr>
        <a:bodyPr/>
        <a:lstStyle/>
        <a:p>
          <a:pPr>
            <a:defRPr sz="82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B583FA-D1D0-4D9D-B1A1-BB05A7432DD3}" type="datetimeFigureOut">
              <a:rPr lang="en-US" smtClean="0"/>
              <a:t>11/6/2020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A59C3F-9E20-49C1-8304-C3CC4262F455}" type="slidenum">
              <a:rPr lang="en-US" smtClean="0"/>
              <a:t>‹#›</a:t>
            </a:fld>
            <a:endParaRPr lang="en-US" dirty="0"/>
          </a:p>
        </p:txBody>
      </p:sp>
    </p:spTree>
    <p:extLst>
      <p:ext uri="{BB962C8B-B14F-4D97-AF65-F5344CB8AC3E}">
        <p14:creationId xmlns:p14="http://schemas.microsoft.com/office/powerpoint/2010/main" val="419470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C5B83F8-0EE2-469C-91BD-80D79CC523AE}" type="slidenum">
              <a:rPr lang="en-US" smtClean="0">
                <a:latin typeface="Arial" pitchFamily="34" charset="0"/>
              </a:rPr>
              <a:pPr/>
              <a:t>7</a:t>
            </a:fld>
            <a:endParaRPr lang="en-US">
              <a:latin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As the commercial says, “This isn’t your father’s Oldsmobile…” or your mother’s allopathic degree or your uncle’s MD/PhD program or your brother’s internal medicine career.  The Health Professions Advising Office works with you to provide programming and feedback to enable you to maximize your chances for success in your chosen career as a health professional.   Want to get an overview of the process and discuss our approach?  You are in the right place</a:t>
            </a:r>
            <a:endParaRPr lang="en-US" dirty="0">
              <a:latin typeface="Arial" pitchFamily="34" charset="0"/>
            </a:endParaRPr>
          </a:p>
        </p:txBody>
      </p:sp>
    </p:spTree>
    <p:extLst>
      <p:ext uri="{BB962C8B-B14F-4D97-AF65-F5344CB8AC3E}">
        <p14:creationId xmlns:p14="http://schemas.microsoft.com/office/powerpoint/2010/main" val="1174118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07F0747-328A-48E1-8D0C-9AC8B6C18B5A}" type="slidenum">
              <a:rPr lang="en-US" smtClean="0"/>
              <a:pPr/>
              <a:t>26</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49250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C5B83F8-0EE2-469C-91BD-80D79CC523AE}" type="slidenum">
              <a:rPr lang="en-US" smtClean="0">
                <a:latin typeface="Arial" pitchFamily="34" charset="0"/>
              </a:rPr>
              <a:pPr/>
              <a:t>28</a:t>
            </a:fld>
            <a:endParaRPr lang="en-US">
              <a:latin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4083771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7651AAA-F928-4315-8093-FEFCDFD7BBFA}"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192799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A59C3F-9E20-49C1-8304-C3CC4262F455}" type="slidenum">
              <a:rPr lang="en-US" smtClean="0"/>
              <a:t>32</a:t>
            </a:fld>
            <a:endParaRPr lang="en-US" dirty="0"/>
          </a:p>
        </p:txBody>
      </p:sp>
    </p:spTree>
    <p:extLst>
      <p:ext uri="{BB962C8B-B14F-4D97-AF65-F5344CB8AC3E}">
        <p14:creationId xmlns:p14="http://schemas.microsoft.com/office/powerpoint/2010/main" val="39123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41935-12A7-4C7E-A29D-8CDDF9BC39E9}"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8675" name="Rectangle 1026"/>
          <p:cNvSpPr>
            <a:spLocks noGrp="1" noRot="1" noChangeAspect="1" noChangeArrowheads="1" noTextEdit="1"/>
          </p:cNvSpPr>
          <p:nvPr>
            <p:ph type="sldImg"/>
          </p:nvPr>
        </p:nvSpPr>
        <p:spPr>
          <a:ln/>
        </p:spPr>
      </p:sp>
      <p:sp>
        <p:nvSpPr>
          <p:cNvPr id="28676" name="Rectangle 1027"/>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80949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A59C3F-9E20-49C1-8304-C3CC4262F455}" type="slidenum">
              <a:rPr lang="en-US" smtClean="0"/>
              <a:t>43</a:t>
            </a:fld>
            <a:endParaRPr lang="en-US" dirty="0"/>
          </a:p>
        </p:txBody>
      </p:sp>
    </p:spTree>
    <p:extLst>
      <p:ext uri="{BB962C8B-B14F-4D97-AF65-F5344CB8AC3E}">
        <p14:creationId xmlns:p14="http://schemas.microsoft.com/office/powerpoint/2010/main" val="8035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C5B83F8-0EE2-469C-91BD-80D79CC523AE}" type="slidenum">
              <a:rPr lang="en-US" smtClean="0">
                <a:latin typeface="Arial" pitchFamily="34" charset="0"/>
              </a:rPr>
              <a:pPr/>
              <a:t>9</a:t>
            </a:fld>
            <a:endParaRPr lang="en-US">
              <a:latin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As the commercial says, “This isn’t your father’s Oldsmobile…” or your mother’s allopathic degree or your uncle’s MD/PhD program or your brother’s internal medicine career.  The Health Professions Advising Office works with you to provide programming and feedback to enable you to maximize your chances for success in your chosen career as a health professional.   Want to get an overview of the process and discuss our approach?  You are in the right place</a:t>
            </a:r>
            <a:endParaRPr lang="en-US" dirty="0">
              <a:latin typeface="Arial" pitchFamily="34" charset="0"/>
            </a:endParaRPr>
          </a:p>
        </p:txBody>
      </p:sp>
    </p:spTree>
    <p:extLst>
      <p:ext uri="{BB962C8B-B14F-4D97-AF65-F5344CB8AC3E}">
        <p14:creationId xmlns:p14="http://schemas.microsoft.com/office/powerpoint/2010/main" val="192578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A59C3F-9E20-49C1-8304-C3CC4262F455}" type="slidenum">
              <a:rPr lang="en-US" smtClean="0"/>
              <a:t>10</a:t>
            </a:fld>
            <a:endParaRPr lang="en-US" dirty="0"/>
          </a:p>
        </p:txBody>
      </p:sp>
    </p:spTree>
    <p:extLst>
      <p:ext uri="{BB962C8B-B14F-4D97-AF65-F5344CB8AC3E}">
        <p14:creationId xmlns:p14="http://schemas.microsoft.com/office/powerpoint/2010/main" val="2364667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C5B83F8-0EE2-469C-91BD-80D79CC523AE}" type="slidenum">
              <a:rPr lang="en-US" smtClean="0">
                <a:solidFill>
                  <a:srgbClr val="000000"/>
                </a:solidFill>
                <a:latin typeface="Arial" pitchFamily="34" charset="0"/>
              </a:rPr>
              <a:pPr/>
              <a:t>11</a:t>
            </a:fld>
            <a:endParaRPr lang="en-US">
              <a:solidFill>
                <a:srgbClr val="000000"/>
              </a:solidFill>
              <a:latin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1768202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C5B83F8-0EE2-469C-91BD-80D79CC523AE}"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599900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C5B83F8-0EE2-469C-91BD-80D79CC523AE}"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196079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C5B83F8-0EE2-469C-91BD-80D79CC523AE}"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1952157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C5B83F8-0EE2-469C-91BD-80D79CC523AE}"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1604701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A59C3F-9E20-49C1-8304-C3CC4262F455}" type="slidenum">
              <a:rPr lang="en-US" smtClean="0"/>
              <a:t>23</a:t>
            </a:fld>
            <a:endParaRPr lang="en-US" dirty="0"/>
          </a:p>
        </p:txBody>
      </p:sp>
    </p:spTree>
    <p:extLst>
      <p:ext uri="{BB962C8B-B14F-4D97-AF65-F5344CB8AC3E}">
        <p14:creationId xmlns:p14="http://schemas.microsoft.com/office/powerpoint/2010/main" val="312483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D53C406F-A7E7-47DA-9FE1-6771CEBB572B}" type="datetimeFigureOut">
              <a:rPr lang="en-US" smtClean="0"/>
              <a:t>11/6/2020</a:t>
            </a:fld>
            <a:endParaRPr lang="en-US" dirty="0"/>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02520836-45E1-4F17-AD31-F3A4029BBF53}" type="slidenum">
              <a:rPr lang="en-US" smtClean="0"/>
              <a:t>‹#›</a:t>
            </a:fld>
            <a:endParaRPr lang="en-US" dirty="0"/>
          </a:p>
        </p:txBody>
      </p:sp>
    </p:spTree>
    <p:extLst>
      <p:ext uri="{BB962C8B-B14F-4D97-AF65-F5344CB8AC3E}">
        <p14:creationId xmlns:p14="http://schemas.microsoft.com/office/powerpoint/2010/main" val="4222684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13469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1358133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70486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2742798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4205894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915958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2520836-45E1-4F17-AD31-F3A4029BBF53}" type="slidenum">
              <a:rPr lang="en-US" smtClean="0"/>
              <a:t>‹#›</a:t>
            </a:fld>
            <a:endParaRPr lang="en-US" dirty="0"/>
          </a:p>
        </p:txBody>
      </p:sp>
    </p:spTree>
    <p:extLst>
      <p:ext uri="{BB962C8B-B14F-4D97-AF65-F5344CB8AC3E}">
        <p14:creationId xmlns:p14="http://schemas.microsoft.com/office/powerpoint/2010/main" val="96344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D53C406F-A7E7-47DA-9FE1-6771CEBB572B}" type="datetimeFigureOut">
              <a:rPr lang="en-US" smtClean="0"/>
              <a:t>11/6/2020</a:t>
            </a:fld>
            <a:endParaRPr lang="en-US" dirty="0"/>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2520836-45E1-4F17-AD31-F3A4029BBF53}" type="slidenum">
              <a:rPr lang="en-US" smtClean="0"/>
              <a:t>‹#›</a:t>
            </a:fld>
            <a:endParaRPr lang="en-US" dirty="0"/>
          </a:p>
        </p:txBody>
      </p:sp>
    </p:spTree>
    <p:extLst>
      <p:ext uri="{BB962C8B-B14F-4D97-AF65-F5344CB8AC3E}">
        <p14:creationId xmlns:p14="http://schemas.microsoft.com/office/powerpoint/2010/main" val="289991807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1799743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585417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534987"/>
          </a:xfrm>
        </p:spPr>
        <p:txBody>
          <a:bodyPr/>
          <a:lstStyle/>
          <a:p>
            <a:r>
              <a:rPr lang="en-US"/>
              <a:t>Click to edit Master title style</a:t>
            </a:r>
          </a:p>
        </p:txBody>
      </p:sp>
      <p:sp>
        <p:nvSpPr>
          <p:cNvPr id="3" name="Text Placeholder 2"/>
          <p:cNvSpPr>
            <a:spLocks noGrp="1"/>
          </p:cNvSpPr>
          <p:nvPr>
            <p:ph type="body" sz="half" idx="1"/>
          </p:nvPr>
        </p:nvSpPr>
        <p:spPr>
          <a:xfrm>
            <a:off x="152400" y="762000"/>
            <a:ext cx="3733800" cy="609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38600" y="762000"/>
            <a:ext cx="3733800" cy="609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4696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solidFill>
                <a:srgbClr val="AD2E03">
                  <a:lumMod val="50000"/>
                </a:srgbClr>
              </a:solidFill>
            </a:endParaRPr>
          </a:p>
        </p:txBody>
      </p:sp>
      <p:sp>
        <p:nvSpPr>
          <p:cNvPr id="5" name="Footer Placeholder 4"/>
          <p:cNvSpPr>
            <a:spLocks noGrp="1"/>
          </p:cNvSpPr>
          <p:nvPr>
            <p:ph type="ftr" sz="quarter" idx="11"/>
          </p:nvPr>
        </p:nvSpPr>
        <p:spPr/>
        <p:txBody>
          <a:bodyPr/>
          <a:lstStyle/>
          <a:p>
            <a:pPr>
              <a:defRPr/>
            </a:pPr>
            <a:endParaRPr lang="en-US">
              <a:solidFill>
                <a:srgbClr val="AD2E03">
                  <a:lumMod val="50000"/>
                </a:srgbClr>
              </a:solidFill>
            </a:endParaRPr>
          </a:p>
        </p:txBody>
      </p:sp>
      <p:sp>
        <p:nvSpPr>
          <p:cNvPr id="6" name="Slide Number Placeholder 5"/>
          <p:cNvSpPr>
            <a:spLocks noGrp="1"/>
          </p:cNvSpPr>
          <p:nvPr>
            <p:ph type="sldNum" sz="quarter" idx="12"/>
          </p:nvPr>
        </p:nvSpPr>
        <p:spPr/>
        <p:txBody>
          <a:bodyPr/>
          <a:lstStyle/>
          <a:p>
            <a:pPr>
              <a:defRPr/>
            </a:pPr>
            <a:fld id="{2DB1BC10-14AE-4C49-936B-543F4BF5FFAF}" type="slidenum">
              <a:rPr lang="en-US" smtClean="0">
                <a:solidFill>
                  <a:srgbClr val="AD2E03">
                    <a:lumMod val="50000"/>
                  </a:srgbClr>
                </a:solidFill>
              </a:rPr>
              <a:pPr>
                <a:defRPr/>
              </a:pPr>
              <a:t>‹#›</a:t>
            </a:fld>
            <a:endParaRPr lang="en-US" dirty="0">
              <a:solidFill>
                <a:srgbClr val="AD2E03">
                  <a:lumMod val="50000"/>
                </a:srgbClr>
              </a:solidFill>
            </a:endParaRPr>
          </a:p>
        </p:txBody>
      </p:sp>
    </p:spTree>
    <p:extLst>
      <p:ext uri="{BB962C8B-B14F-4D97-AF65-F5344CB8AC3E}">
        <p14:creationId xmlns:p14="http://schemas.microsoft.com/office/powerpoint/2010/main" val="40355262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AD2E03">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42330591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AD2E03">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3872088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AD2E03">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30944006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8" name="Footer Placeholder 7"/>
          <p:cNvSpPr>
            <a:spLocks noGrp="1"/>
          </p:cNvSpPr>
          <p:nvPr>
            <p:ph type="ftr" sz="quarter" idx="11"/>
          </p:nvPr>
        </p:nvSpPr>
        <p:spPr/>
        <p:txBody>
          <a:bodyPr/>
          <a:lstStyle/>
          <a:p>
            <a:endParaRPr lang="en-US" dirty="0">
              <a:solidFill>
                <a:srgbClr val="AD2E03">
                  <a:lumMod val="50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38973769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AD2E03">
                  <a:lumMod val="50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427368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3" name="Footer Placeholder 2"/>
          <p:cNvSpPr>
            <a:spLocks noGrp="1"/>
          </p:cNvSpPr>
          <p:nvPr>
            <p:ph type="ftr" sz="quarter" idx="11"/>
          </p:nvPr>
        </p:nvSpPr>
        <p:spPr/>
        <p:txBody>
          <a:bodyPr/>
          <a:lstStyle/>
          <a:p>
            <a:endParaRPr lang="en-US" dirty="0">
              <a:solidFill>
                <a:srgbClr val="AD2E03">
                  <a:lumMod val="50000"/>
                </a:srgb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39519350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AD2E03">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13061316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lang="en-US" dirty="0">
              <a:solidFill>
                <a:srgbClr val="AD2E03">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39411261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AD2E03">
                  <a:lumMod val="50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31734530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AD2E03">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37066624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AD2E03">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r>
              <a:rPr lang="en-US" sz="8000" dirty="0">
                <a:solidFill>
                  <a:prstClr val="white"/>
                </a:solidFill>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algn="r"/>
            <a:r>
              <a:rPr lang="en-US" sz="8000" dirty="0">
                <a:solidFill>
                  <a:prstClr val="white"/>
                </a:solidFill>
              </a:rPr>
              <a:t>”</a:t>
            </a:r>
          </a:p>
        </p:txBody>
      </p:sp>
    </p:spTree>
    <p:extLst>
      <p:ext uri="{BB962C8B-B14F-4D97-AF65-F5344CB8AC3E}">
        <p14:creationId xmlns:p14="http://schemas.microsoft.com/office/powerpoint/2010/main" val="2526306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AD2E03">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697633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AD2E03">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r>
              <a:rPr lang="en-US" sz="8000" dirty="0">
                <a:solidFill>
                  <a:prstClr val="white"/>
                </a:solidFill>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algn="r"/>
            <a:r>
              <a:rPr lang="en-US" sz="8000" dirty="0">
                <a:solidFill>
                  <a:prstClr val="white"/>
                </a:solidFill>
              </a:rPr>
              <a:t>”</a:t>
            </a:r>
          </a:p>
        </p:txBody>
      </p:sp>
    </p:spTree>
    <p:extLst>
      <p:ext uri="{BB962C8B-B14F-4D97-AF65-F5344CB8AC3E}">
        <p14:creationId xmlns:p14="http://schemas.microsoft.com/office/powerpoint/2010/main" val="24019293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AD2E03">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4255937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AD2E03">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287671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AD2E03">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6577898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534987"/>
          </a:xfrm>
        </p:spPr>
        <p:txBody>
          <a:bodyPr/>
          <a:lstStyle/>
          <a:p>
            <a:r>
              <a:rPr lang="en-US"/>
              <a:t>Click to edit Master title style</a:t>
            </a:r>
          </a:p>
        </p:txBody>
      </p:sp>
      <p:sp>
        <p:nvSpPr>
          <p:cNvPr id="3" name="Text Placeholder 2"/>
          <p:cNvSpPr>
            <a:spLocks noGrp="1"/>
          </p:cNvSpPr>
          <p:nvPr>
            <p:ph type="body" sz="half" idx="1"/>
          </p:nvPr>
        </p:nvSpPr>
        <p:spPr>
          <a:xfrm>
            <a:off x="152400" y="762000"/>
            <a:ext cx="3733800" cy="609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038600" y="762000"/>
            <a:ext cx="3733800" cy="6096000"/>
          </a:xfrm>
        </p:spPr>
        <p:txBody>
          <a:bodyPr/>
          <a:lstStyle/>
          <a:p>
            <a:pPr lvl="0"/>
            <a:endParaRPr lang="en-US" noProof="0" dirty="0"/>
          </a:p>
        </p:txBody>
      </p:sp>
    </p:spTree>
    <p:extLst>
      <p:ext uri="{BB962C8B-B14F-4D97-AF65-F5344CB8AC3E}">
        <p14:creationId xmlns:p14="http://schemas.microsoft.com/office/powerpoint/2010/main" val="1050377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534987"/>
          </a:xfrm>
        </p:spPr>
        <p:txBody>
          <a:bodyPr/>
          <a:lstStyle/>
          <a:p>
            <a:r>
              <a:rPr lang="en-US"/>
              <a:t>Click to edit Master title style</a:t>
            </a:r>
          </a:p>
        </p:txBody>
      </p:sp>
      <p:sp>
        <p:nvSpPr>
          <p:cNvPr id="3" name="Text Placeholder 2"/>
          <p:cNvSpPr>
            <a:spLocks noGrp="1"/>
          </p:cNvSpPr>
          <p:nvPr>
            <p:ph type="body" sz="half" idx="1"/>
          </p:nvPr>
        </p:nvSpPr>
        <p:spPr>
          <a:xfrm>
            <a:off x="152400" y="762000"/>
            <a:ext cx="3733800" cy="609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38600" y="762000"/>
            <a:ext cx="3733800" cy="609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14985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D53C406F-A7E7-47DA-9FE1-6771CEBB572B}" type="datetimeFigureOut">
              <a:rPr lang="en-US" smtClean="0"/>
              <a:t>11/6/2020</a:t>
            </a:fld>
            <a:endParaRPr lang="en-US" dirty="0"/>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02520836-45E1-4F17-AD31-F3A4029BBF53}" type="slidenum">
              <a:rPr lang="en-US" smtClean="0"/>
              <a:t>‹#›</a:t>
            </a:fld>
            <a:endParaRPr lang="en-US" dirty="0"/>
          </a:p>
        </p:txBody>
      </p:sp>
    </p:spTree>
    <p:extLst>
      <p:ext uri="{BB962C8B-B14F-4D97-AF65-F5344CB8AC3E}">
        <p14:creationId xmlns:p14="http://schemas.microsoft.com/office/powerpoint/2010/main" val="35512105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6580758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28900603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8993940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658009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13341599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265208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2520836-45E1-4F17-AD31-F3A4029BBF53}" type="slidenum">
              <a:rPr lang="en-US" smtClean="0"/>
              <a:t>‹#›</a:t>
            </a:fld>
            <a:endParaRPr lang="en-US" dirty="0"/>
          </a:p>
        </p:txBody>
      </p:sp>
    </p:spTree>
    <p:extLst>
      <p:ext uri="{BB962C8B-B14F-4D97-AF65-F5344CB8AC3E}">
        <p14:creationId xmlns:p14="http://schemas.microsoft.com/office/powerpoint/2010/main" val="18136842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D53C406F-A7E7-47DA-9FE1-6771CEBB572B}" type="datetimeFigureOut">
              <a:rPr lang="en-US" smtClean="0"/>
              <a:t>11/6/2020</a:t>
            </a:fld>
            <a:endParaRPr lang="en-US" dirty="0"/>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2520836-45E1-4F17-AD31-F3A4029BBF53}" type="slidenum">
              <a:rPr lang="en-US" smtClean="0"/>
              <a:t>‹#›</a:t>
            </a:fld>
            <a:endParaRPr lang="en-US" dirty="0"/>
          </a:p>
        </p:txBody>
      </p:sp>
    </p:spTree>
    <p:extLst>
      <p:ext uri="{BB962C8B-B14F-4D97-AF65-F5344CB8AC3E}">
        <p14:creationId xmlns:p14="http://schemas.microsoft.com/office/powerpoint/2010/main" val="3864023372"/>
      </p:ext>
    </p:extLst>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21607281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C406F-A7E7-47DA-9FE1-6771CEBB572B}"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03060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08704B-88A3-4061-B4A3-57E438D2F1A5}"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theme" Target="../theme/theme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8704B-88A3-4061-B4A3-57E438D2F1A5}" type="datetimeFigureOut">
              <a:rPr lang="en-US" smtClean="0"/>
              <a:t>11/6/2020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0D17E-168C-40BF-9C7B-F76E7197514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D53C406F-A7E7-47DA-9FE1-6771CEBB572B}" type="datetimeFigureOut">
              <a:rPr lang="en-US" smtClean="0"/>
              <a:pPr/>
              <a:t>11/6/2020</a:t>
            </a:fld>
            <a:endParaRPr lang="en-US"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dirty="0"/>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02520836-45E1-4F17-AD31-F3A4029BBF53}" type="slidenum">
              <a:rPr lang="en-US" smtClean="0"/>
              <a:pPr/>
              <a:t>‹#›</a:t>
            </a:fld>
            <a:endParaRPr lang="en-US" dirty="0"/>
          </a:p>
        </p:txBody>
      </p:sp>
    </p:spTree>
    <p:extLst>
      <p:ext uri="{BB962C8B-B14F-4D97-AF65-F5344CB8AC3E}">
        <p14:creationId xmlns:p14="http://schemas.microsoft.com/office/powerpoint/2010/main" val="4544917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36" r:id="rId12"/>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solidFill>
                  <a:srgbClr val="AD2E03">
                    <a:lumMod val="50000"/>
                  </a:srgbClr>
                </a:solidFill>
              </a:rPr>
              <a:pPr/>
              <a:t>11/6/2020</a:t>
            </a:fld>
            <a:endParaRPr lang="en-US" dirty="0">
              <a:solidFill>
                <a:srgbClr val="AD2E03">
                  <a:lumMod val="50000"/>
                </a:srgbClr>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solidFill>
                <a:srgbClr val="AD2E03">
                  <a:lumMod val="50000"/>
                </a:srgbClr>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solidFill>
                  <a:srgbClr val="AD2E03">
                    <a:lumMod val="50000"/>
                  </a:srgbClr>
                </a:solidFill>
              </a:rPr>
              <a:pPr/>
              <a:t>‹#›</a:t>
            </a:fld>
            <a:endParaRPr lang="en-US" dirty="0">
              <a:solidFill>
                <a:srgbClr val="AD2E03">
                  <a:lumMod val="50000"/>
                </a:srgbClr>
              </a:solidFill>
            </a:endParaRPr>
          </a:p>
        </p:txBody>
      </p:sp>
    </p:spTree>
    <p:extLst>
      <p:ext uri="{BB962C8B-B14F-4D97-AF65-F5344CB8AC3E}">
        <p14:creationId xmlns:p14="http://schemas.microsoft.com/office/powerpoint/2010/main" val="3412521396"/>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D53C406F-A7E7-47DA-9FE1-6771CEBB572B}" type="datetimeFigureOut">
              <a:rPr lang="en-US" smtClean="0"/>
              <a:pPr/>
              <a:t>11/6/2020</a:t>
            </a:fld>
            <a:endParaRPr lang="en-US"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dirty="0"/>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02520836-45E1-4F17-AD31-F3A4029BBF53}" type="slidenum">
              <a:rPr lang="en-US" smtClean="0"/>
              <a:pPr/>
              <a:t>‹#›</a:t>
            </a:fld>
            <a:endParaRPr lang="en-US" dirty="0"/>
          </a:p>
        </p:txBody>
      </p:sp>
    </p:spTree>
    <p:extLst>
      <p:ext uri="{BB962C8B-B14F-4D97-AF65-F5344CB8AC3E}">
        <p14:creationId xmlns:p14="http://schemas.microsoft.com/office/powerpoint/2010/main" val="144982332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www.idealist.org/en/careers/help-others-coronavirus" TargetMode="External"/><Relationship Id="rId2" Type="http://schemas.openxmlformats.org/officeDocument/2006/relationships/hyperlink" Target="https://www.idealist.org/en/" TargetMode="External"/><Relationship Id="rId1" Type="http://schemas.openxmlformats.org/officeDocument/2006/relationships/slideLayout" Target="../slideLayouts/slideLayout13.xml"/><Relationship Id="rId6" Type="http://schemas.openxmlformats.org/officeDocument/2006/relationships/hyperlink" Target="https://www.dosomething.org/us/articles/9-places-to-volunteer-online-and-make-a-real-impact" TargetMode="External"/><Relationship Id="rId5" Type="http://schemas.openxmlformats.org/officeDocument/2006/relationships/hyperlink" Target="https://www.paper-airplanes.org/" TargetMode="External"/><Relationship Id="rId4" Type="http://schemas.openxmlformats.org/officeDocument/2006/relationships/hyperlink" Target="https://www.operationwarm.org/blog/25-volunteer-jobs-to-do-from-home/?utm_source=newsletter&amp;utm_medium=email&amp;utm_campaign=pre_health_sciences_newsletter&amp;utm_term=2020-03-18"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www.training.nih.gov/disclaimers"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training.nih.gov/sip_faqs_2019" TargetMode="External"/><Relationship Id="rId7" Type="http://schemas.openxmlformats.org/officeDocument/2006/relationships/hyperlink" Target="https://www.training.nih.gov/disclaimers" TargetMode="External"/><Relationship Id="rId2" Type="http://schemas.openxmlformats.org/officeDocument/2006/relationships/hyperlink" Target="https://www.training.nih.gov/programs/sip" TargetMode="External"/><Relationship Id="rId1" Type="http://schemas.openxmlformats.org/officeDocument/2006/relationships/slideLayout" Target="../slideLayouts/slideLayout13.xml"/><Relationship Id="rId6" Type="http://schemas.openxmlformats.org/officeDocument/2006/relationships/hyperlink" Target="https://www.training.nih.gov/writing_your_resume" TargetMode="External"/><Relationship Id="rId5" Type="http://schemas.openxmlformats.org/officeDocument/2006/relationships/hyperlink" Target="https://www.youtube.com/watch?v=criFfuK55OU" TargetMode="External"/><Relationship Id="rId4" Type="http://schemas.openxmlformats.org/officeDocument/2006/relationships/hyperlink" Target="https://www.training.nih.gov/assets/Writing_Successful_NIH_Applications.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8.xml"/><Relationship Id="rId5" Type="http://schemas.openxmlformats.org/officeDocument/2006/relationships/image" Target="../media/image4.jp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hyperlink" Target="http://healthprofessions.lafayette.edu/the-campus-application/" TargetMode="Externa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hyperlink" Target="http://healthprofessions.lafayette.edu/" TargetMode="Externa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hyperlink" Target="https://students-residents.aamc.org/navigator/" TargetMode="External"/><Relationship Id="rId7" Type="http://schemas.openxmlformats.org/officeDocument/2006/relationships/hyperlink" Target="https://optometriceducation.org/" TargetMode="External"/><Relationship Id="rId2" Type="http://schemas.openxmlformats.org/officeDocument/2006/relationships/hyperlink" Target="https://students-residents.aamc.org/choosing-medical-career/medical-careers/aspiring-docs/" TargetMode="External"/><Relationship Id="rId1" Type="http://schemas.openxmlformats.org/officeDocument/2006/relationships/slideLayout" Target="../slideLayouts/slideLayout17.xml"/><Relationship Id="rId6" Type="http://schemas.openxmlformats.org/officeDocument/2006/relationships/hyperlink" Target="http://aavmc.org/Students-Applicants-and-Advisors/VSES.aspx" TargetMode="External"/><Relationship Id="rId5" Type="http://schemas.openxmlformats.org/officeDocument/2006/relationships/hyperlink" Target="http://aavmc.org/Students-Applicants-and-Advisors.aspx" TargetMode="External"/><Relationship Id="rId4" Type="http://schemas.openxmlformats.org/officeDocument/2006/relationships/hyperlink" Target="http://www.adea.org/GoDental/Dental_Blogs.aspx#sthash.5mYHoyXy.dpb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6ED8AFC6-F2C2-45AB-A9B9-3432534D7215}"/>
              </a:ext>
            </a:extLst>
          </p:cNvPr>
          <p:cNvSpPr txBox="1">
            <a:spLocks noChangeArrowheads="1"/>
          </p:cNvSpPr>
          <p:nvPr/>
        </p:nvSpPr>
        <p:spPr>
          <a:xfrm>
            <a:off x="410558" y="2766456"/>
            <a:ext cx="8657242" cy="4267200"/>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r>
              <a:rPr kumimoji="0" lang="en-US" altLang="en-US" sz="3600" b="1" i="0" u="none" strike="noStrike" kern="1200" cap="none" spc="0" normalizeH="0" baseline="0" noProof="0" dirty="0">
                <a:ln>
                  <a:noFill/>
                </a:ln>
                <a:solidFill>
                  <a:srgbClr val="7030A0"/>
                </a:solidFill>
                <a:effectLst/>
                <a:uLnTx/>
                <a:uFillTx/>
                <a:latin typeface="Calibri Light" panose="020F0302020204030204"/>
                <a:ea typeface="+mn-ea"/>
                <a:cs typeface="+mn-cs"/>
              </a:rPr>
              <a:t>Professor Nancy McCreary Waters</a:t>
            </a:r>
          </a:p>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r>
              <a:rPr kumimoji="0" lang="en-US" altLang="en-US" sz="1800" b="1" i="0" u="none" strike="noStrike" kern="1200" cap="none" spc="0" normalizeH="0" baseline="0" noProof="0" dirty="0">
                <a:ln>
                  <a:noFill/>
                </a:ln>
                <a:solidFill>
                  <a:srgbClr val="7030A0"/>
                </a:solidFill>
                <a:effectLst/>
                <a:uLnTx/>
                <a:uFillTx/>
                <a:latin typeface="Calibri Light" panose="020F0302020204030204"/>
                <a:ea typeface="+mn-ea"/>
                <a:cs typeface="+mn-cs"/>
              </a:rPr>
              <a:t>Faculty Health Professions Advisor</a:t>
            </a:r>
          </a:p>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r>
              <a:rPr kumimoji="0" lang="en-US" altLang="en-US" sz="1800" b="1" i="0" u="none" strike="noStrike" kern="1200" cap="none" spc="0" normalizeH="0" baseline="0" noProof="0" dirty="0">
                <a:ln>
                  <a:noFill/>
                </a:ln>
                <a:solidFill>
                  <a:srgbClr val="7030A0"/>
                </a:solidFill>
                <a:effectLst/>
                <a:uLnTx/>
                <a:uFillTx/>
                <a:latin typeface="Calibri Light" panose="020F0302020204030204"/>
                <a:ea typeface="+mn-ea"/>
                <a:cs typeface="+mn-cs"/>
              </a:rPr>
              <a:t>Health Professions Advisory Committee (HPAC) Chair</a:t>
            </a:r>
          </a:p>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r>
              <a:rPr kumimoji="0" lang="en-US" altLang="en-US" sz="3600" b="1" i="0" u="none" strike="noStrike" kern="1200" cap="none" spc="0" normalizeH="0" baseline="0" noProof="0" dirty="0" err="1">
                <a:ln>
                  <a:noFill/>
                </a:ln>
                <a:solidFill>
                  <a:srgbClr val="7030A0"/>
                </a:solidFill>
                <a:effectLst/>
                <a:uLnTx/>
                <a:uFillTx/>
                <a:latin typeface="Calibri Light" panose="020F0302020204030204"/>
                <a:ea typeface="+mn-ea"/>
                <a:cs typeface="+mn-cs"/>
              </a:rPr>
              <a:t>Mrs</a:t>
            </a:r>
            <a:r>
              <a:rPr kumimoji="0" lang="en-US" altLang="en-US" sz="3600" b="1" i="0" u="none" strike="noStrike" kern="1200" cap="none" spc="0" normalizeH="0" baseline="0" noProof="0" dirty="0">
                <a:ln>
                  <a:noFill/>
                </a:ln>
                <a:solidFill>
                  <a:srgbClr val="7030A0"/>
                </a:solidFill>
                <a:effectLst/>
                <a:uLnTx/>
                <a:uFillTx/>
                <a:latin typeface="Calibri Light" panose="020F0302020204030204"/>
                <a:ea typeface="+mn-ea"/>
                <a:cs typeface="+mn-cs"/>
              </a:rPr>
              <a:t> Simona </a:t>
            </a:r>
            <a:r>
              <a:rPr kumimoji="0" lang="en-US" altLang="en-US" sz="3600" b="1" i="0" u="none" strike="noStrike" kern="1200" cap="none" spc="0" normalizeH="0" baseline="0" noProof="0" dirty="0" err="1">
                <a:ln>
                  <a:noFill/>
                </a:ln>
                <a:solidFill>
                  <a:srgbClr val="7030A0"/>
                </a:solidFill>
                <a:effectLst/>
                <a:uLnTx/>
                <a:uFillTx/>
                <a:latin typeface="Calibri Light" panose="020F0302020204030204"/>
                <a:ea typeface="+mn-ea"/>
                <a:cs typeface="+mn-cs"/>
              </a:rPr>
              <a:t>Glaus</a:t>
            </a:r>
            <a:r>
              <a:rPr kumimoji="0" lang="en-US" altLang="en-US" sz="3600" b="1" i="0" u="none" strike="noStrike" kern="1200" cap="none" spc="0" normalizeH="0" baseline="0" noProof="0" dirty="0">
                <a:ln>
                  <a:noFill/>
                </a:ln>
                <a:solidFill>
                  <a:srgbClr val="7030A0"/>
                </a:solidFill>
                <a:effectLst/>
                <a:uLnTx/>
                <a:uFillTx/>
                <a:latin typeface="Calibri Light" panose="020F0302020204030204"/>
                <a:ea typeface="+mn-ea"/>
                <a:cs typeface="+mn-cs"/>
              </a:rPr>
              <a:t>, Coordinator</a:t>
            </a:r>
          </a:p>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r>
              <a:rPr kumimoji="0" lang="en-US" altLang="en-US" sz="2000" b="1" i="0" u="none" strike="noStrike" kern="1200" cap="none" spc="0" normalizeH="0" baseline="0" noProof="0" dirty="0">
                <a:ln>
                  <a:noFill/>
                </a:ln>
                <a:solidFill>
                  <a:srgbClr val="7030A0"/>
                </a:solidFill>
                <a:effectLst/>
                <a:uLnTx/>
                <a:uFillTx/>
                <a:latin typeface="Calibri Light" panose="020F0302020204030204"/>
                <a:ea typeface="+mn-ea"/>
                <a:cs typeface="+mn-cs"/>
              </a:rPr>
              <a:t>Health Professions Program</a:t>
            </a:r>
          </a:p>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r>
              <a:rPr kumimoji="0" lang="en-US" altLang="en-US" sz="2800" b="1" i="0" u="none" strike="noStrike" kern="1200" cap="none" spc="0" normalizeH="0" baseline="0" noProof="0" dirty="0" err="1">
                <a:ln>
                  <a:noFill/>
                </a:ln>
                <a:solidFill>
                  <a:srgbClr val="7030A0"/>
                </a:solidFill>
                <a:effectLst/>
                <a:uLnTx/>
                <a:uFillTx/>
                <a:latin typeface="Calibri Light" panose="020F0302020204030204"/>
                <a:ea typeface="+mn-ea"/>
                <a:cs typeface="+mn-cs"/>
              </a:rPr>
              <a:t>Mrs</a:t>
            </a:r>
            <a:r>
              <a:rPr kumimoji="0" lang="en-US" altLang="en-US" sz="2800" b="1" i="0" u="none" strike="noStrike" kern="1200" cap="none" spc="0" normalizeH="0" baseline="0" noProof="0" dirty="0">
                <a:ln>
                  <a:noFill/>
                </a:ln>
                <a:solidFill>
                  <a:srgbClr val="7030A0"/>
                </a:solidFill>
                <a:effectLst/>
                <a:uLnTx/>
                <a:uFillTx/>
                <a:latin typeface="Calibri Light" panose="020F0302020204030204"/>
                <a:ea typeface="+mn-ea"/>
                <a:cs typeface="+mn-cs"/>
              </a:rPr>
              <a:t> Chelsea Emrick, Administrative Coordinator</a:t>
            </a:r>
          </a:p>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r>
              <a:rPr kumimoji="0" lang="en-US" altLang="en-US" sz="1800" b="1" i="0" u="none" strike="noStrike" kern="1200" cap="none" spc="0" normalizeH="0" baseline="0" noProof="0" dirty="0">
                <a:ln>
                  <a:noFill/>
                </a:ln>
                <a:solidFill>
                  <a:srgbClr val="7030A0"/>
                </a:solidFill>
                <a:effectLst/>
                <a:uLnTx/>
                <a:uFillTx/>
                <a:latin typeface="Calibri Light" panose="020F0302020204030204"/>
                <a:ea typeface="+mn-ea"/>
                <a:cs typeface="+mn-cs"/>
              </a:rPr>
              <a:t>CITLS/Health Professions Program/NCUR</a:t>
            </a:r>
          </a:p>
          <a:p>
            <a:pPr marL="0" marR="0" lvl="0" indent="0" algn="r" defTabSz="914400" rtl="0" eaLnBrk="1" fontAlgn="auto" latinLnBrk="0" hangingPunct="1">
              <a:lnSpc>
                <a:spcPct val="85000"/>
              </a:lnSpc>
              <a:spcBef>
                <a:spcPts val="1300"/>
              </a:spcBef>
              <a:spcAft>
                <a:spcPts val="0"/>
              </a:spcAft>
              <a:buClrTx/>
              <a:buSzTx/>
              <a:buFont typeface="Arial" pitchFamily="34" charset="0"/>
              <a:buNone/>
              <a:tabLst/>
              <a:defRPr/>
            </a:pPr>
            <a:r>
              <a:rPr lang="en-US" altLang="en-US" b="1" dirty="0">
                <a:solidFill>
                  <a:srgbClr val="7030A0"/>
                </a:solidFill>
                <a:latin typeface="Calibri Light" panose="020F0302020204030204"/>
              </a:rPr>
              <a:t>6 November</a:t>
            </a:r>
            <a:r>
              <a:rPr kumimoji="0" lang="en-US" altLang="en-US" sz="2800" b="1" i="0" u="none" strike="noStrike" kern="1200" cap="none" spc="0" normalizeH="0" baseline="0" noProof="0" dirty="0">
                <a:ln>
                  <a:noFill/>
                </a:ln>
                <a:solidFill>
                  <a:srgbClr val="7030A0"/>
                </a:solidFill>
                <a:effectLst/>
                <a:uLnTx/>
                <a:uFillTx/>
                <a:latin typeface="Calibri Light" panose="020F0302020204030204"/>
                <a:ea typeface="+mn-ea"/>
                <a:cs typeface="+mn-cs"/>
              </a:rPr>
              <a:t> 2020</a:t>
            </a:r>
          </a:p>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endParaRPr kumimoji="0" lang="en-US" altLang="en-US" sz="1800" b="0" i="0" u="none" strike="noStrike" kern="1200" cap="none" spc="0" normalizeH="0" baseline="0" noProof="0" dirty="0">
              <a:ln>
                <a:noFill/>
              </a:ln>
              <a:solidFill>
                <a:prstClr val="white"/>
              </a:solidFill>
              <a:effectLst/>
              <a:uLnTx/>
              <a:uFillTx/>
              <a:latin typeface="Calibri Light" panose="020F0302020204030204"/>
              <a:ea typeface="+mn-ea"/>
              <a:cs typeface="+mn-cs"/>
            </a:endParaRPr>
          </a:p>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endParaRPr kumimoji="0" lang="en-US" altLang="en-US" sz="2800" b="0" i="0" u="none" strike="noStrike" kern="1200" cap="none" spc="0" normalizeH="0" baseline="0" noProof="0" dirty="0">
              <a:ln>
                <a:noFill/>
              </a:ln>
              <a:solidFill>
                <a:prstClr val="white"/>
              </a:solidFill>
              <a:effectLst/>
              <a:uLnTx/>
              <a:uFillTx/>
              <a:latin typeface="Calibri Light" panose="020F0302020204030204"/>
              <a:ea typeface="+mn-ea"/>
              <a:cs typeface="+mn-cs"/>
            </a:endParaRPr>
          </a:p>
          <a:p>
            <a:pPr marL="0" marR="0" lvl="0" indent="0" algn="l" defTabSz="914400" rtl="0" eaLnBrk="1" fontAlgn="auto" latinLnBrk="0" hangingPunct="1">
              <a:lnSpc>
                <a:spcPct val="85000"/>
              </a:lnSpc>
              <a:spcBef>
                <a:spcPts val="1300"/>
              </a:spcBef>
              <a:spcAft>
                <a:spcPts val="0"/>
              </a:spcAft>
              <a:buClrTx/>
              <a:buSzTx/>
              <a:buFont typeface="Arial" pitchFamily="34" charset="0"/>
              <a:buNone/>
              <a:tabLst/>
              <a:defRPr/>
            </a:pPr>
            <a:endParaRPr kumimoji="0" lang="en-US" altLang="en-US" sz="28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9" name="Rectangle 8">
            <a:extLst>
              <a:ext uri="{FF2B5EF4-FFF2-40B4-BE49-F238E27FC236}">
                <a16:creationId xmlns:a16="http://schemas.microsoft.com/office/drawing/2014/main" id="{DC368214-5278-4BC7-9978-FF4BB3F7D1D0}"/>
              </a:ext>
            </a:extLst>
          </p:cNvPr>
          <p:cNvSpPr/>
          <p:nvPr/>
        </p:nvSpPr>
        <p:spPr>
          <a:xfrm>
            <a:off x="382484" y="181133"/>
            <a:ext cx="8379032" cy="23083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4800" b="1" i="0" u="none" strike="noStrike" kern="1200" cap="none" spc="-120" normalizeH="0" baseline="0" noProof="0" dirty="0">
                <a:ln>
                  <a:noFill/>
                </a:ln>
                <a:solidFill>
                  <a:srgbClr val="7030A0"/>
                </a:solidFill>
                <a:effectLst/>
                <a:uLnTx/>
                <a:uFillTx/>
                <a:latin typeface="Calibri Light" panose="020F0302020204030204"/>
                <a:ea typeface="+mn-ea"/>
                <a:cs typeface="+mn-cs"/>
              </a:rPr>
              <a:t>Lafayette College</a:t>
            </a:r>
            <a:br>
              <a:rPr kumimoji="0" lang="en-US" altLang="en-US" sz="4800" b="1" i="0" u="none" strike="noStrike" kern="1200" cap="none" spc="-120" normalizeH="0" baseline="0" noProof="0" dirty="0">
                <a:ln>
                  <a:noFill/>
                </a:ln>
                <a:solidFill>
                  <a:srgbClr val="7030A0"/>
                </a:solidFill>
                <a:effectLst/>
                <a:uLnTx/>
                <a:uFillTx/>
                <a:latin typeface="Calibri Light" panose="020F0302020204030204"/>
                <a:ea typeface="+mn-ea"/>
                <a:cs typeface="+mn-cs"/>
              </a:rPr>
            </a:br>
            <a:r>
              <a:rPr kumimoji="0" lang="en-US" altLang="en-US" sz="4800" b="1" i="0" u="none" strike="noStrike" kern="1200" cap="none" spc="-120" normalizeH="0" baseline="0" noProof="0" dirty="0">
                <a:ln>
                  <a:noFill/>
                </a:ln>
                <a:solidFill>
                  <a:srgbClr val="7030A0"/>
                </a:solidFill>
                <a:effectLst/>
                <a:uLnTx/>
                <a:uFillTx/>
                <a:latin typeface="Calibri Light" panose="020F0302020204030204"/>
                <a:ea typeface="+mn-ea"/>
                <a:cs typeface="+mn-cs"/>
              </a:rPr>
              <a:t>Health Professions Advising</a:t>
            </a:r>
            <a:br>
              <a:rPr kumimoji="0" lang="en-US" altLang="en-US" sz="4800" b="1" i="0" u="none" strike="noStrike" kern="1200" cap="none" spc="-120" normalizeH="0" baseline="0" noProof="0" dirty="0">
                <a:ln>
                  <a:noFill/>
                </a:ln>
                <a:solidFill>
                  <a:srgbClr val="7030A0"/>
                </a:solidFill>
                <a:effectLst/>
                <a:uLnTx/>
                <a:uFillTx/>
                <a:latin typeface="Calibri Light" panose="020F0302020204030204"/>
                <a:ea typeface="+mn-ea"/>
                <a:cs typeface="+mn-cs"/>
              </a:rPr>
            </a:br>
            <a:r>
              <a:rPr kumimoji="0" lang="en-US" altLang="en-US" sz="4800" b="1" i="0" u="none" strike="noStrike" kern="1200" cap="none" spc="-120" normalizeH="0" baseline="0" noProof="0" dirty="0">
                <a:ln>
                  <a:noFill/>
                </a:ln>
                <a:solidFill>
                  <a:srgbClr val="7030A0"/>
                </a:solidFill>
                <a:effectLst/>
                <a:uLnTx/>
                <a:uFillTx/>
                <a:latin typeface="Calibri Light" panose="020F0302020204030204"/>
                <a:ea typeface="+mn-ea"/>
                <a:cs typeface="+mn-cs"/>
              </a:rPr>
              <a:t>Application Information Session</a:t>
            </a:r>
            <a:endParaRPr kumimoji="0" lang="en-US" sz="4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3454593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18119" y="0"/>
            <a:ext cx="8931457" cy="62505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4"/>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5"/>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900" b="1" i="0"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To matriculate Fall 2022 as of </a:t>
            </a:r>
            <a:r>
              <a:rPr lang="en-US" sz="1900" b="1" kern="0" dirty="0">
                <a:solidFill>
                  <a:srgbClr val="C00000"/>
                </a:solidFill>
                <a:latin typeface="Calibri" panose="020F0502020204030204" pitchFamily="34" charset="0"/>
                <a:cs typeface="Calibri" panose="020F0502020204030204" pitchFamily="34" charset="0"/>
              </a:rPr>
              <a:t>TODAY</a:t>
            </a:r>
            <a:r>
              <a:rPr kumimoji="0" lang="en-US" sz="1900" b="1" i="0"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 you should have:</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a:t>
            </a:r>
            <a:r>
              <a:rPr lang="en-US" sz="1900" b="1" kern="0" dirty="0">
                <a:solidFill>
                  <a:srgbClr val="7030A0"/>
                </a:solidFill>
                <a:latin typeface="Calibri" panose="020F0502020204030204" pitchFamily="34" charset="0"/>
                <a:cs typeface="Calibri" panose="020F0502020204030204" pitchFamily="34" charset="0"/>
              </a:rPr>
              <a:t>completed, submitted and executed your </a:t>
            </a:r>
            <a:r>
              <a:rPr lang="en-US" sz="1900" b="1" kern="0" dirty="0" err="1">
                <a:solidFill>
                  <a:srgbClr val="7030A0"/>
                </a:solidFill>
                <a:latin typeface="Calibri" panose="020F0502020204030204" pitchFamily="34" charset="0"/>
                <a:cs typeface="Calibri" panose="020F0502020204030204" pitchFamily="34" charset="0"/>
              </a:rPr>
              <a:t>GreenSheet</a:t>
            </a:r>
            <a:r>
              <a:rPr lang="en-US" sz="1900" b="1" kern="0" dirty="0">
                <a:solidFill>
                  <a:srgbClr val="7030A0"/>
                </a:solidFill>
                <a:latin typeface="Calibri" panose="020F0502020204030204" pitchFamily="34" charset="0"/>
                <a:cs typeface="Calibri" panose="020F0502020204030204" pitchFamily="34" charset="0"/>
              </a:rPr>
              <a:t> 2020 Advising form and individual appointment. If not, you must do a </a:t>
            </a:r>
            <a:r>
              <a:rPr lang="en-US" sz="1900" b="1" kern="0" dirty="0" err="1">
                <a:solidFill>
                  <a:srgbClr val="7030A0"/>
                </a:solidFill>
                <a:latin typeface="Calibri" panose="020F0502020204030204" pitchFamily="34" charset="0"/>
                <a:cs typeface="Calibri" panose="020F0502020204030204" pitchFamily="34" charset="0"/>
              </a:rPr>
              <a:t>RedSheet</a:t>
            </a:r>
            <a:r>
              <a:rPr lang="en-US" sz="1900" b="1" kern="0" dirty="0">
                <a:solidFill>
                  <a:srgbClr val="7030A0"/>
                </a:solidFill>
                <a:latin typeface="Calibri" panose="020F0502020204030204" pitchFamily="34" charset="0"/>
                <a:cs typeface="Calibri" panose="020F0502020204030204" pitchFamily="34" charset="0"/>
              </a:rPr>
              <a:t> 2020 Advising form</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-nearly all </a:t>
            </a:r>
            <a:r>
              <a:rPr kumimoji="0" lang="en-US" sz="19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core coursework </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completed by end of this AY</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-competitive independent </a:t>
            </a:r>
            <a:r>
              <a:rPr kumimoji="0" lang="en-US" sz="19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experiences</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in HP settings</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rPr>
              <a:t>-identified 5 recommenders to write </a:t>
            </a:r>
            <a:r>
              <a:rPr lang="en-US" sz="1900" b="1" i="1" kern="0" dirty="0">
                <a:solidFill>
                  <a:srgbClr val="7030A0"/>
                </a:solidFill>
                <a:latin typeface="Calibri" panose="020F0502020204030204" pitchFamily="34" charset="0"/>
                <a:cs typeface="Calibri" panose="020F0502020204030204" pitchFamily="34" charset="0"/>
              </a:rPr>
              <a:t>strong </a:t>
            </a:r>
            <a:r>
              <a:rPr lang="en-US" sz="1900" b="1" i="1" kern="0" dirty="0">
                <a:solidFill>
                  <a:srgbClr val="C00000"/>
                </a:solidFill>
                <a:latin typeface="Calibri" panose="020F0502020204030204" pitchFamily="34" charset="0"/>
                <a:cs typeface="Calibri" panose="020F0502020204030204" pitchFamily="34" charset="0"/>
              </a:rPr>
              <a:t>letters</a:t>
            </a:r>
            <a:r>
              <a:rPr lang="en-US" sz="1900" b="1" i="1" kern="0" dirty="0">
                <a:solidFill>
                  <a:srgbClr val="7030A0"/>
                </a:solidFill>
                <a:latin typeface="Calibri" panose="020F0502020204030204" pitchFamily="34" charset="0"/>
                <a:cs typeface="Calibri" panose="020F0502020204030204" pitchFamily="34" charset="0"/>
              </a:rPr>
              <a:t> </a:t>
            </a:r>
            <a:r>
              <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rPr>
              <a:t>for you…these can be submitted with cover authorizations beginning 4 January 2021</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rPr>
              <a:t>-reviewed our HP Website so you can…</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1900" b="1" i="1" kern="0" dirty="0">
                <a:solidFill>
                  <a:srgbClr val="7030A0"/>
                </a:solidFill>
                <a:latin typeface="Calibri" panose="020F0502020204030204" pitchFamily="34" charset="0"/>
                <a:cs typeface="Calibri" panose="020F0502020204030204" pitchFamily="34" charset="0"/>
              </a:rPr>
              <a:t>	-begin drafting your reflective </a:t>
            </a:r>
            <a:r>
              <a:rPr lang="en-US" sz="1900" b="1" i="1" kern="0" dirty="0">
                <a:solidFill>
                  <a:srgbClr val="C00000"/>
                </a:solidFill>
                <a:latin typeface="Calibri" panose="020F0502020204030204" pitchFamily="34" charset="0"/>
                <a:cs typeface="Calibri" panose="020F0502020204030204" pitchFamily="34" charset="0"/>
              </a:rPr>
              <a:t>Personal Statement Essay</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rPr>
              <a:t>	-begin drafting your </a:t>
            </a:r>
            <a:r>
              <a:rPr kumimoji="0" lang="en-US" sz="1900" b="1" i="1" strike="noStrike" kern="0" cap="none" spc="0" noProof="0" dirty="0">
                <a:ln>
                  <a:noFill/>
                </a:ln>
                <a:solidFill>
                  <a:srgbClr val="C00000"/>
                </a:solidFill>
                <a:effectLst/>
                <a:uLnTx/>
                <a:uFillTx/>
                <a:latin typeface="Calibri" panose="020F0502020204030204" pitchFamily="34" charset="0"/>
                <a:cs typeface="Calibri" panose="020F0502020204030204" pitchFamily="34" charset="0"/>
              </a:rPr>
              <a:t>Personal Information Form (PIF) </a:t>
            </a:r>
            <a:r>
              <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rPr>
              <a:t>and </a:t>
            </a:r>
            <a:r>
              <a:rPr kumimoji="0" lang="en-US" sz="1900" b="1" i="1" strike="noStrike" kern="0" cap="none" spc="0" noProof="0" dirty="0">
                <a:ln>
                  <a:noFill/>
                </a:ln>
                <a:solidFill>
                  <a:srgbClr val="C00000"/>
                </a:solidFill>
                <a:effectLst/>
                <a:uLnTx/>
                <a:uFillTx/>
                <a:latin typeface="Calibri" panose="020F0502020204030204" pitchFamily="34" charset="0"/>
                <a:cs typeface="Calibri" panose="020F0502020204030204" pitchFamily="34" charset="0"/>
              </a:rPr>
              <a:t>HP CV</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1900" b="1" i="1" kern="0" dirty="0">
                <a:solidFill>
                  <a:srgbClr val="7030A0"/>
                </a:solidFill>
                <a:latin typeface="Calibri" panose="020F0502020204030204" pitchFamily="34" charset="0"/>
                <a:cs typeface="Calibri" panose="020F0502020204030204" pitchFamily="34" charset="0"/>
              </a:rPr>
              <a:t>	-log all w</a:t>
            </a:r>
            <a:r>
              <a:rPr kumimoji="0" lang="en-US" sz="1900" b="1" i="1" strike="noStrike" kern="0" cap="none" spc="0" noProof="0" dirty="0" err="1">
                <a:ln>
                  <a:noFill/>
                </a:ln>
                <a:solidFill>
                  <a:srgbClr val="7030A0"/>
                </a:solidFill>
                <a:effectLst/>
                <a:uLnTx/>
                <a:uFillTx/>
                <a:latin typeface="Calibri" panose="020F0502020204030204" pitchFamily="34" charset="0"/>
                <a:cs typeface="Calibri" panose="020F0502020204030204" pitchFamily="34" charset="0"/>
              </a:rPr>
              <a:t>aivers</a:t>
            </a:r>
            <a:r>
              <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rPr>
              <a:t> &amp;</a:t>
            </a:r>
            <a:r>
              <a:rPr lang="en-US" sz="1900" b="1" i="1" kern="0" dirty="0">
                <a:solidFill>
                  <a:srgbClr val="7030A0"/>
                </a:solidFill>
                <a:latin typeface="Calibri" panose="020F0502020204030204" pitchFamily="34" charset="0"/>
                <a:cs typeface="Calibri" panose="020F0502020204030204" pitchFamily="34" charset="0"/>
              </a:rPr>
              <a:t> </a:t>
            </a:r>
            <a:r>
              <a:rPr lang="en-US" sz="1900" b="1" i="1" kern="0" dirty="0">
                <a:solidFill>
                  <a:srgbClr val="C00000"/>
                </a:solidFill>
                <a:latin typeface="Calibri" panose="020F0502020204030204" pitchFamily="34" charset="0"/>
                <a:cs typeface="Calibri" panose="020F0502020204030204" pitchFamily="34" charset="0"/>
              </a:rPr>
              <a:t>Conduct D</a:t>
            </a:r>
            <a:r>
              <a:rPr kumimoji="0" lang="en-US" sz="1900" b="1" i="1" strike="noStrike" kern="0" cap="none" spc="0" noProof="0" dirty="0" err="1">
                <a:ln>
                  <a:noFill/>
                </a:ln>
                <a:solidFill>
                  <a:srgbClr val="C00000"/>
                </a:solidFill>
                <a:effectLst/>
                <a:uLnTx/>
                <a:uFillTx/>
                <a:latin typeface="Calibri" panose="020F0502020204030204" pitchFamily="34" charset="0"/>
                <a:cs typeface="Calibri" panose="020F0502020204030204" pitchFamily="34" charset="0"/>
              </a:rPr>
              <a:t>isclosure</a:t>
            </a:r>
            <a:r>
              <a:rPr kumimoji="0" lang="en-US" sz="1900" b="1" i="1" strike="noStrike" kern="0" cap="none" spc="0" noProof="0" dirty="0">
                <a:ln>
                  <a:noFill/>
                </a:ln>
                <a:solidFill>
                  <a:srgbClr val="C00000"/>
                </a:solidFill>
                <a:effectLst/>
                <a:uLnTx/>
                <a:uFillTx/>
                <a:latin typeface="Calibri" panose="020F0502020204030204" pitchFamily="34" charset="0"/>
                <a:cs typeface="Calibri" panose="020F0502020204030204" pitchFamily="34" charset="0"/>
              </a:rPr>
              <a:t> </a:t>
            </a:r>
            <a:r>
              <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rPr>
              <a:t>for submission by </a:t>
            </a:r>
            <a:r>
              <a:rPr kumimoji="0" lang="en-US" sz="1900" b="1" i="1" strike="noStrike" kern="0" cap="none" spc="0" noProof="0" dirty="0">
                <a:ln>
                  <a:noFill/>
                </a:ln>
                <a:solidFill>
                  <a:srgbClr val="C00000"/>
                </a:solidFill>
                <a:effectLst/>
                <a:uLnTx/>
                <a:uFillTx/>
                <a:latin typeface="Calibri" panose="020F0502020204030204" pitchFamily="34" charset="0"/>
                <a:cs typeface="Calibri" panose="020F0502020204030204" pitchFamily="34" charset="0"/>
              </a:rPr>
              <a:t>1 February 2021</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1900" b="1" i="1" kern="0" dirty="0">
                <a:solidFill>
                  <a:srgbClr val="7030A0"/>
                </a:solidFill>
                <a:latin typeface="Calibri" panose="020F0502020204030204" pitchFamily="34" charset="0"/>
                <a:cs typeface="Calibri" panose="020F0502020204030204" pitchFamily="34" charset="0"/>
              </a:rPr>
              <a:t>	-log all documents for submission by </a:t>
            </a:r>
            <a:r>
              <a:rPr lang="en-US" sz="1900" b="1" i="1" kern="0" dirty="0">
                <a:solidFill>
                  <a:srgbClr val="C00000"/>
                </a:solidFill>
                <a:latin typeface="Calibri" panose="020F0502020204030204" pitchFamily="34" charset="0"/>
                <a:cs typeface="Calibri" panose="020F0502020204030204" pitchFamily="34" charset="0"/>
              </a:rPr>
              <a:t>1 March 2021</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rPr>
              <a:t>-</a:t>
            </a:r>
            <a:r>
              <a:rPr lang="en-US" sz="1900" b="1" i="1" kern="0" dirty="0">
                <a:solidFill>
                  <a:srgbClr val="7030A0"/>
                </a:solidFill>
                <a:latin typeface="Calibri" panose="020F0502020204030204" pitchFamily="34" charset="0"/>
                <a:cs typeface="Calibri" panose="020F0502020204030204" pitchFamily="34" charset="0"/>
              </a:rPr>
              <a:t>-begin data-driven investigation for </a:t>
            </a:r>
            <a:r>
              <a:rPr lang="en-US" sz="1900" b="1" i="1" kern="0" dirty="0">
                <a:solidFill>
                  <a:srgbClr val="C00000"/>
                </a:solidFill>
                <a:latin typeface="Calibri" panose="020F0502020204030204" pitchFamily="34" charset="0"/>
                <a:cs typeface="Calibri" panose="020F0502020204030204" pitchFamily="34" charset="0"/>
              </a:rPr>
              <a:t>schools</a:t>
            </a:r>
            <a:r>
              <a:rPr lang="en-US" sz="1900" b="1" i="1" kern="0" dirty="0">
                <a:solidFill>
                  <a:srgbClr val="7030A0"/>
                </a:solidFill>
                <a:latin typeface="Calibri" panose="020F0502020204030204" pitchFamily="34" charset="0"/>
                <a:cs typeface="Calibri" panose="020F0502020204030204" pitchFamily="34" charset="0"/>
              </a:rPr>
              <a:t> of interest</a:t>
            </a:r>
            <a:endPar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endParaRP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1900" b="1" i="1" kern="0" dirty="0">
                <a:solidFill>
                  <a:srgbClr val="7030A0"/>
                </a:solidFill>
                <a:latin typeface="Calibri" panose="020F0502020204030204" pitchFamily="34" charset="0"/>
                <a:cs typeface="Calibri" panose="020F0502020204030204" pitchFamily="34" charset="0"/>
              </a:rPr>
              <a:t>-completed </a:t>
            </a:r>
            <a:r>
              <a:rPr lang="en-US" sz="1900" b="1" i="1" kern="0" dirty="0">
                <a:solidFill>
                  <a:srgbClr val="C00000"/>
                </a:solidFill>
                <a:latin typeface="Calibri" panose="020F0502020204030204" pitchFamily="34" charset="0"/>
                <a:cs typeface="Calibri" panose="020F0502020204030204" pitchFamily="34" charset="0"/>
              </a:rPr>
              <a:t>HP</a:t>
            </a:r>
            <a:r>
              <a:rPr kumimoji="0" lang="en-US" sz="1900" b="1" i="1" strike="noStrike" kern="0" cap="none" spc="0" noProof="0" dirty="0">
                <a:ln>
                  <a:noFill/>
                </a:ln>
                <a:solidFill>
                  <a:srgbClr val="C00000"/>
                </a:solidFill>
                <a:effectLst/>
                <a:uLnTx/>
                <a:uFillTx/>
                <a:latin typeface="Calibri" panose="020F0502020204030204" pitchFamily="34" charset="0"/>
                <a:cs typeface="Calibri" panose="020F0502020204030204" pitchFamily="34" charset="0"/>
              </a:rPr>
              <a:t>AC interview </a:t>
            </a:r>
            <a:r>
              <a:rPr kumimoji="0" lang="en-US" sz="1900" b="1" i="1" strike="noStrike" kern="0" cap="none" spc="0" noProof="0" dirty="0">
                <a:ln>
                  <a:noFill/>
                </a:ln>
                <a:solidFill>
                  <a:srgbClr val="7030A0"/>
                </a:solidFill>
                <a:effectLst/>
                <a:uLnTx/>
                <a:uFillTx/>
                <a:latin typeface="Calibri" panose="020F0502020204030204" pitchFamily="34" charset="0"/>
                <a:cs typeface="Calibri" panose="020F0502020204030204" pitchFamily="34" charset="0"/>
              </a:rPr>
              <a:t>in April</a:t>
            </a:r>
            <a:r>
              <a:rPr lang="en-US" sz="1900" b="1" i="1" kern="0" dirty="0">
                <a:solidFill>
                  <a:srgbClr val="7030A0"/>
                </a:solidFill>
                <a:latin typeface="Calibri" panose="020F0502020204030204" pitchFamily="34" charset="0"/>
                <a:cs typeface="Calibri" panose="020F0502020204030204" pitchFamily="34" charset="0"/>
              </a:rPr>
              <a:t> 2021</a:t>
            </a:r>
          </a:p>
          <a:p>
            <a:pPr lvl="1" eaLnBrk="1" hangingPunct="1">
              <a:buNone/>
              <a:defRPr/>
            </a:pPr>
            <a:r>
              <a:rPr lang="en-US" sz="1900" b="1" kern="0" dirty="0">
                <a:solidFill>
                  <a:srgbClr val="7030A0"/>
                </a:solidFill>
                <a:latin typeface="Calibri" panose="020F0502020204030204" pitchFamily="34" charset="0"/>
                <a:cs typeface="Calibri" panose="020F0502020204030204" pitchFamily="34" charset="0"/>
              </a:rPr>
              <a:t>-bookmarked </a:t>
            </a:r>
            <a:r>
              <a:rPr lang="en-US" sz="1900" b="1" kern="0" dirty="0">
                <a:solidFill>
                  <a:srgbClr val="C00000"/>
                </a:solidFill>
                <a:latin typeface="Calibri" panose="020F0502020204030204" pitchFamily="34" charset="0"/>
                <a:cs typeface="Calibri" panose="020F0502020204030204" pitchFamily="34" charset="0"/>
              </a:rPr>
              <a:t>CAS sites </a:t>
            </a:r>
            <a:r>
              <a:rPr lang="en-US" sz="1900" b="1" kern="0" dirty="0">
                <a:solidFill>
                  <a:srgbClr val="7030A0"/>
                </a:solidFill>
                <a:latin typeface="Calibri" panose="020F0502020204030204" pitchFamily="34" charset="0"/>
                <a:cs typeface="Calibri" panose="020F0502020204030204" pitchFamily="34" charset="0"/>
              </a:rPr>
              <a:t>for application ‘how-to’ directions and tips</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-sit for </a:t>
            </a:r>
            <a:r>
              <a:rPr kumimoji="0" lang="en-US" sz="19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entrance exams </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by May 2021 to have scores by 1 June 2021</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-comm</a:t>
            </a:r>
            <a:r>
              <a:rPr lang="en-US" sz="1900" b="1" kern="0" dirty="0">
                <a:solidFill>
                  <a:srgbClr val="7030A0"/>
                </a:solidFill>
                <a:latin typeface="Calibri" panose="020F0502020204030204" pitchFamily="34" charset="0"/>
                <a:cs typeface="Calibri" panose="020F0502020204030204" pitchFamily="34" charset="0"/>
              </a:rPr>
              <a:t>on </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application services </a:t>
            </a:r>
            <a:r>
              <a:rPr kumimoji="0" lang="en-US" sz="19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(CAS) open </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~1 May 2021 and allow</a:t>
            </a:r>
            <a:r>
              <a:rPr lang="en-US" sz="1900" b="1" kern="0" dirty="0">
                <a:solidFill>
                  <a:srgbClr val="7030A0"/>
                </a:solidFill>
                <a:latin typeface="Calibri" panose="020F0502020204030204" pitchFamily="34" charset="0"/>
                <a:cs typeface="Calibri" panose="020F0502020204030204" pitchFamily="34" charset="0"/>
              </a:rPr>
              <a:t> submission ~1</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June 2021; 2</a:t>
            </a:r>
            <a:r>
              <a:rPr kumimoji="0" lang="en-US" sz="1900" b="1" i="0" u="none" strike="noStrike" kern="0" cap="none" spc="0" normalizeH="0" baseline="30000" noProof="0" dirty="0">
                <a:ln>
                  <a:noFill/>
                </a:ln>
                <a:solidFill>
                  <a:srgbClr val="7030A0"/>
                </a:solidFill>
                <a:effectLst/>
                <a:uLnTx/>
                <a:uFillTx/>
                <a:latin typeface="Calibri" panose="020F0502020204030204" pitchFamily="34" charset="0"/>
                <a:cs typeface="Calibri" panose="020F0502020204030204" pitchFamily="34" charset="0"/>
              </a:rPr>
              <a:t>ndary</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requests </a:t>
            </a:r>
            <a:r>
              <a:rPr lang="en-US" sz="1900" b="1" kern="0" dirty="0">
                <a:solidFill>
                  <a:srgbClr val="7030A0"/>
                </a:solidFill>
                <a:latin typeface="Calibri" panose="020F0502020204030204" pitchFamily="34" charset="0"/>
                <a:cs typeface="Calibri" panose="020F0502020204030204" pitchFamily="34" charset="0"/>
              </a:rPr>
              <a:t>start</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July 2021; interviews offered August 2021 to April 2022; </a:t>
            </a:r>
            <a:r>
              <a:rPr lang="en-US" sz="1900" b="1" kern="0" dirty="0">
                <a:solidFill>
                  <a:srgbClr val="7030A0"/>
                </a:solidFill>
                <a:latin typeface="Calibri" panose="020F0502020204030204" pitchFamily="34" charset="0"/>
                <a:cs typeface="Calibri" panose="020F0502020204030204" pitchFamily="34" charset="0"/>
              </a:rPr>
              <a:t>acceptances </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3 weeks </a:t>
            </a:r>
            <a:r>
              <a:rPr lang="en-US" sz="1900" b="1" kern="0" dirty="0">
                <a:solidFill>
                  <a:srgbClr val="7030A0"/>
                </a:solidFill>
                <a:latin typeface="Calibri" panose="020F0502020204030204" pitchFamily="34" charset="0"/>
                <a:cs typeface="Calibri" panose="020F0502020204030204" pitchFamily="34" charset="0"/>
              </a:rPr>
              <a:t>to</a:t>
            </a:r>
            <a:r>
              <a:rPr kumimoji="0" lang="en-US" sz="19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6 months!</a:t>
            </a:r>
          </a:p>
          <a:p>
            <a:pPr marL="342900" marR="0" lvl="0" indent="-342900" algn="r" defTabSz="914400" rtl="0" eaLnBrk="1" fontAlgn="base" latinLnBrk="0" hangingPunct="1">
              <a:lnSpc>
                <a:spcPct val="100000"/>
              </a:lnSpc>
              <a:spcBef>
                <a:spcPct val="20000"/>
              </a:spcBef>
              <a:spcAft>
                <a:spcPct val="0"/>
              </a:spcAft>
              <a:buClrTx/>
              <a:buSzTx/>
              <a:buFontTx/>
              <a:buNone/>
              <a:tabLst/>
              <a:defRPr/>
            </a:pPr>
            <a:r>
              <a:rPr kumimoji="0" lang="en-US" sz="1900" b="1" i="1"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…is it any wonder w</a:t>
            </a:r>
            <a:r>
              <a:rPr lang="en-US" sz="1900" b="1" i="1" kern="0" dirty="0" err="1">
                <a:solidFill>
                  <a:srgbClr val="C00000"/>
                </a:solidFill>
                <a:latin typeface="Calibri" panose="020F0502020204030204" pitchFamily="34" charset="0"/>
                <a:cs typeface="Calibri" panose="020F0502020204030204" pitchFamily="34" charset="0"/>
              </a:rPr>
              <a:t>hy</a:t>
            </a:r>
            <a:r>
              <a:rPr lang="en-US" sz="1900" b="1" i="1" kern="0" dirty="0">
                <a:solidFill>
                  <a:srgbClr val="C00000"/>
                </a:solidFill>
                <a:latin typeface="Calibri" panose="020F0502020204030204" pitchFamily="34" charset="0"/>
                <a:cs typeface="Calibri" panose="020F0502020204030204" pitchFamily="34" charset="0"/>
              </a:rPr>
              <a:t> matriculant age is </a:t>
            </a:r>
            <a:r>
              <a:rPr kumimoji="0" lang="en-US" sz="1900" b="1" i="1"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nearly 25</a:t>
            </a:r>
            <a:r>
              <a:rPr kumimoji="0" lang="en-US" sz="1900" b="1" i="1" u="none" strike="noStrike" kern="0" cap="none" spc="0" normalizeH="0" baseline="0" noProof="0" dirty="0">
                <a:ln>
                  <a:noFill/>
                </a:ln>
                <a:solidFill>
                  <a:srgbClr val="C00000"/>
                </a:solidFill>
                <a:effectLst/>
                <a:uLnTx/>
                <a:uFillTx/>
                <a:latin typeface="Arial"/>
                <a:ea typeface="+mn-ea"/>
                <a:cs typeface="+mn-cs"/>
              </a:rPr>
              <a:t>!</a:t>
            </a:r>
          </a:p>
        </p:txBody>
      </p:sp>
    </p:spTree>
    <p:extLst>
      <p:ext uri="{BB962C8B-B14F-4D97-AF65-F5344CB8AC3E}">
        <p14:creationId xmlns:p14="http://schemas.microsoft.com/office/powerpoint/2010/main" val="1812742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381000" y="1271188"/>
            <a:ext cx="8263346" cy="5586812"/>
          </a:xfrm>
        </p:spPr>
        <p:txBody>
          <a:bodyPr anchor="t">
            <a:normAutofit/>
          </a:bodyPr>
          <a:lstStyle/>
          <a:p>
            <a:pPr marL="0" indent="0" eaLnBrk="1" hangingPunct="1">
              <a:lnSpc>
                <a:spcPct val="120000"/>
              </a:lnSpc>
              <a:spcBef>
                <a:spcPts val="0"/>
              </a:spcBef>
              <a:spcAft>
                <a:spcPts val="0"/>
              </a:spcAft>
              <a:buNone/>
            </a:pPr>
            <a:r>
              <a:rPr lang="en-US" sz="3600" b="1" dirty="0">
                <a:solidFill>
                  <a:srgbClr val="C00000"/>
                </a:solidFill>
              </a:rPr>
              <a:t>&gt;Am I set on the basic course requirements?</a:t>
            </a:r>
          </a:p>
          <a:p>
            <a:pPr marL="0" indent="0" eaLnBrk="1" hangingPunct="1">
              <a:lnSpc>
                <a:spcPct val="120000"/>
              </a:lnSpc>
              <a:spcBef>
                <a:spcPts val="0"/>
              </a:spcBef>
              <a:spcAft>
                <a:spcPts val="0"/>
              </a:spcAft>
              <a:buNone/>
            </a:pPr>
            <a:r>
              <a:rPr lang="en-US" sz="3600" b="1" dirty="0">
                <a:solidFill>
                  <a:srgbClr val="C00000"/>
                </a:solidFill>
              </a:rPr>
              <a:t>&gt;How do I use AP?</a:t>
            </a:r>
          </a:p>
          <a:p>
            <a:pPr marL="0" indent="0" eaLnBrk="1" hangingPunct="1">
              <a:lnSpc>
                <a:spcPct val="120000"/>
              </a:lnSpc>
              <a:spcBef>
                <a:spcPts val="0"/>
              </a:spcBef>
              <a:spcAft>
                <a:spcPts val="0"/>
              </a:spcAft>
              <a:buNone/>
            </a:pPr>
            <a:r>
              <a:rPr lang="en-US" sz="3600" b="1" dirty="0">
                <a:solidFill>
                  <a:srgbClr val="C00000"/>
                </a:solidFill>
              </a:rPr>
              <a:t>&gt;Can I take a summer class?</a:t>
            </a:r>
          </a:p>
          <a:p>
            <a:pPr marL="0" indent="0" eaLnBrk="1" hangingPunct="1">
              <a:lnSpc>
                <a:spcPct val="120000"/>
              </a:lnSpc>
              <a:spcBef>
                <a:spcPts val="0"/>
              </a:spcBef>
              <a:spcAft>
                <a:spcPts val="0"/>
              </a:spcAft>
              <a:buNone/>
            </a:pPr>
            <a:r>
              <a:rPr lang="en-US" sz="3600" b="1" dirty="0">
                <a:solidFill>
                  <a:srgbClr val="C00000"/>
                </a:solidFill>
              </a:rPr>
              <a:t>&gt;Can I take a class Pass/Fail? </a:t>
            </a:r>
          </a:p>
          <a:p>
            <a:pPr marL="0" indent="0" eaLnBrk="1" hangingPunct="1">
              <a:lnSpc>
                <a:spcPct val="120000"/>
              </a:lnSpc>
              <a:spcBef>
                <a:spcPts val="0"/>
              </a:spcBef>
              <a:spcAft>
                <a:spcPts val="0"/>
              </a:spcAft>
              <a:buNone/>
            </a:pPr>
            <a:r>
              <a:rPr lang="en-US" sz="3600" b="1" dirty="0">
                <a:solidFill>
                  <a:srgbClr val="C00000"/>
                </a:solidFill>
              </a:rPr>
              <a:t>&gt;Can I use MOOCs/online courses?</a:t>
            </a:r>
          </a:p>
          <a:p>
            <a:pPr marL="0" indent="0" eaLnBrk="1" hangingPunct="1">
              <a:lnSpc>
                <a:spcPct val="120000"/>
              </a:lnSpc>
              <a:spcBef>
                <a:spcPts val="0"/>
              </a:spcBef>
              <a:spcAft>
                <a:spcPts val="0"/>
              </a:spcAft>
              <a:buNone/>
            </a:pPr>
            <a:r>
              <a:rPr lang="en-US" sz="3600" b="1" dirty="0">
                <a:solidFill>
                  <a:srgbClr val="C00000"/>
                </a:solidFill>
              </a:rPr>
              <a:t>&gt;How much research do I need?</a:t>
            </a:r>
          </a:p>
          <a:p>
            <a:pPr marL="0" indent="0" eaLnBrk="1" hangingPunct="1">
              <a:lnSpc>
                <a:spcPct val="120000"/>
              </a:lnSpc>
              <a:spcBef>
                <a:spcPts val="0"/>
              </a:spcBef>
              <a:spcAft>
                <a:spcPts val="0"/>
              </a:spcAft>
              <a:buNone/>
            </a:pPr>
            <a:r>
              <a:rPr lang="en-US" sz="3600" b="1" dirty="0">
                <a:solidFill>
                  <a:srgbClr val="C00000"/>
                </a:solidFill>
              </a:rPr>
              <a:t>&gt;Can I still study abroad?</a:t>
            </a:r>
          </a:p>
          <a:p>
            <a:pPr marL="0" indent="0" eaLnBrk="1" hangingPunct="1">
              <a:lnSpc>
                <a:spcPct val="120000"/>
              </a:lnSpc>
              <a:spcBef>
                <a:spcPts val="0"/>
              </a:spcBef>
              <a:spcAft>
                <a:spcPts val="0"/>
              </a:spcAft>
              <a:buNone/>
            </a:pPr>
            <a:r>
              <a:rPr lang="en-US" sz="3600" b="1" dirty="0">
                <a:solidFill>
                  <a:srgbClr val="C00000"/>
                </a:solidFill>
              </a:rPr>
              <a:t>&gt;How do schools view my commitment?</a:t>
            </a:r>
          </a:p>
          <a:p>
            <a:pPr eaLnBrk="1" hangingPunct="1">
              <a:lnSpc>
                <a:spcPct val="90000"/>
              </a:lnSpc>
              <a:buFontTx/>
              <a:buNone/>
            </a:pPr>
            <a:endParaRPr lang="en-US" sz="3600" dirty="0"/>
          </a:p>
        </p:txBody>
      </p:sp>
      <p:sp>
        <p:nvSpPr>
          <p:cNvPr id="2" name="TextBox 1"/>
          <p:cNvSpPr txBox="1"/>
          <p:nvPr/>
        </p:nvSpPr>
        <p:spPr>
          <a:xfrm>
            <a:off x="219892" y="-52251"/>
            <a:ext cx="8924108" cy="1323439"/>
          </a:xfrm>
          <a:prstGeom prst="rect">
            <a:avLst/>
          </a:prstGeom>
          <a:noFill/>
        </p:spPr>
        <p:txBody>
          <a:bodyPr wrap="square" rtlCol="0">
            <a:spAutoFit/>
          </a:bodyPr>
          <a:lstStyle/>
          <a:p>
            <a:pPr algn="r"/>
            <a:r>
              <a:rPr lang="en-US" sz="4000" b="1" dirty="0">
                <a:solidFill>
                  <a:srgbClr val="7030A0"/>
                </a:solidFill>
                <a:latin typeface="+mn-lt"/>
              </a:rPr>
              <a:t>By now you should have answered those </a:t>
            </a:r>
            <a:r>
              <a:rPr lang="en-US" sz="4000" b="1" i="1" cap="small" dirty="0">
                <a:solidFill>
                  <a:srgbClr val="7030A0"/>
                </a:solidFill>
                <a:latin typeface="+mn-lt"/>
              </a:rPr>
              <a:t>Pressing Questions</a:t>
            </a:r>
            <a:r>
              <a:rPr lang="en-US" sz="4000" b="1" dirty="0">
                <a:solidFill>
                  <a:srgbClr val="7030A0"/>
                </a:solidFill>
                <a:latin typeface="+mn-lt"/>
              </a:rPr>
              <a:t>…</a:t>
            </a:r>
          </a:p>
        </p:txBody>
      </p:sp>
    </p:spTree>
    <p:extLst>
      <p:ext uri="{BB962C8B-B14F-4D97-AF65-F5344CB8AC3E}">
        <p14:creationId xmlns:p14="http://schemas.microsoft.com/office/powerpoint/2010/main" val="1538808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13521"/>
            <a:ext cx="861060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7030A0"/>
                </a:solidFill>
                <a:effectLst/>
                <a:uLnTx/>
                <a:uFillTx/>
                <a:latin typeface="+mj-lt"/>
                <a:ea typeface="+mj-ea"/>
                <a:cs typeface="+mj-cs"/>
              </a:rPr>
              <a:t>Undergraduate Preparation – Academic coursework</a:t>
            </a:r>
            <a:endParaRPr kumimoji="0" lang="en-US" sz="3200" b="1" i="0" u="none" strike="noStrike" kern="0" cap="none" spc="0" normalizeH="0" baseline="0" noProof="0" dirty="0">
              <a:ln>
                <a:noFill/>
              </a:ln>
              <a:solidFill>
                <a:srgbClr val="7030A0"/>
              </a:solidFill>
              <a:effectLst/>
              <a:uLnTx/>
              <a:uFillTx/>
              <a:latin typeface="+mj-lt"/>
            </a:endParaRPr>
          </a:p>
        </p:txBody>
      </p:sp>
      <p:sp>
        <p:nvSpPr>
          <p:cNvPr id="3" name="Rectangle 2"/>
          <p:cNvSpPr/>
          <p:nvPr/>
        </p:nvSpPr>
        <p:spPr>
          <a:xfrm>
            <a:off x="533400" y="898296"/>
            <a:ext cx="8077200" cy="5724644"/>
          </a:xfrm>
          <a:prstGeom prst="rect">
            <a:avLst/>
          </a:prstGeom>
        </p:spPr>
        <p:txBody>
          <a:bodyPr wrap="square">
            <a:spAutoFit/>
          </a:bodyPr>
          <a:lstStyle/>
          <a:p>
            <a:pPr lvl="0" fontAlgn="base">
              <a:lnSpc>
                <a:spcPct val="80000"/>
              </a:lnSpc>
              <a:spcBef>
                <a:spcPct val="20000"/>
              </a:spcBef>
              <a:spcAft>
                <a:spcPct val="0"/>
              </a:spcAft>
            </a:pPr>
            <a:r>
              <a:rPr lang="en-US" altLang="en-US" sz="2000" b="1" kern="0" dirty="0">
                <a:solidFill>
                  <a:srgbClr val="7030A0"/>
                </a:solidFill>
                <a:latin typeface="Arial"/>
              </a:rPr>
              <a:t>Required Undergraduate Coursework </a:t>
            </a:r>
            <a:r>
              <a:rPr lang="en-US" altLang="en-US" sz="2000" kern="0" dirty="0">
                <a:solidFill>
                  <a:srgbClr val="7030A0"/>
                </a:solidFill>
                <a:latin typeface="Arial"/>
              </a:rPr>
              <a:t> </a:t>
            </a:r>
          </a:p>
          <a:p>
            <a:pPr marL="342900" lvl="0" indent="-342900" fontAlgn="base">
              <a:lnSpc>
                <a:spcPct val="80000"/>
              </a:lnSpc>
              <a:spcBef>
                <a:spcPct val="20000"/>
              </a:spcBef>
              <a:spcAft>
                <a:spcPct val="0"/>
              </a:spcAft>
            </a:pPr>
            <a:r>
              <a:rPr lang="en-US" altLang="en-US" sz="2000" kern="0" dirty="0">
                <a:solidFill>
                  <a:srgbClr val="7030A0"/>
                </a:solidFill>
                <a:latin typeface="Arial"/>
              </a:rPr>
              <a:t>	HP schools expect a </a:t>
            </a:r>
            <a:r>
              <a:rPr lang="en-US" altLang="en-US" sz="2000" b="1" i="1" kern="0" dirty="0">
                <a:solidFill>
                  <a:srgbClr val="C00000"/>
                </a:solidFill>
                <a:latin typeface="Arial"/>
              </a:rPr>
              <a:t>STRONG NATURAL SCIENCE </a:t>
            </a:r>
            <a:r>
              <a:rPr lang="en-US" altLang="en-US" sz="2000" kern="0" dirty="0">
                <a:solidFill>
                  <a:srgbClr val="7030A0"/>
                </a:solidFill>
                <a:latin typeface="Arial"/>
              </a:rPr>
              <a:t>foundation, but you can graduate with </a:t>
            </a:r>
            <a:r>
              <a:rPr lang="en-US" altLang="en-US" sz="2000" i="1" kern="0" dirty="0">
                <a:solidFill>
                  <a:srgbClr val="C00000"/>
                </a:solidFill>
                <a:latin typeface="Arial"/>
              </a:rPr>
              <a:t>any major and/or minor</a:t>
            </a:r>
            <a:r>
              <a:rPr lang="en-US" altLang="en-US" sz="2000" kern="0" dirty="0">
                <a:solidFill>
                  <a:srgbClr val="C00000"/>
                </a:solidFill>
                <a:latin typeface="Arial"/>
              </a:rPr>
              <a:t>; </a:t>
            </a:r>
            <a:r>
              <a:rPr lang="en-US" altLang="en-US" sz="2000" kern="0" dirty="0">
                <a:solidFill>
                  <a:srgbClr val="7030A0"/>
                </a:solidFill>
                <a:latin typeface="Arial"/>
              </a:rPr>
              <a:t>follow your own intellectual and academic interests!   </a:t>
            </a:r>
            <a:r>
              <a:rPr lang="en-US" altLang="en-US" sz="2000" b="1" i="1" kern="0" dirty="0">
                <a:solidFill>
                  <a:srgbClr val="C00000"/>
                </a:solidFill>
                <a:latin typeface="Arial"/>
              </a:rPr>
              <a:t>Generally required: </a:t>
            </a:r>
          </a:p>
          <a:p>
            <a:pPr marL="342900" lvl="0" indent="-342900" fontAlgn="base">
              <a:lnSpc>
                <a:spcPct val="80000"/>
              </a:lnSpc>
              <a:spcBef>
                <a:spcPct val="20000"/>
              </a:spcBef>
              <a:spcAft>
                <a:spcPct val="0"/>
              </a:spcAft>
            </a:pPr>
            <a:endParaRPr lang="en-US" altLang="en-US" sz="300" kern="0" dirty="0">
              <a:solidFill>
                <a:srgbClr val="7030A0"/>
              </a:solidFill>
              <a:latin typeface="Arial"/>
            </a:endParaRPr>
          </a:p>
          <a:p>
            <a:pPr lvl="0" fontAlgn="base">
              <a:lnSpc>
                <a:spcPct val="80000"/>
              </a:lnSpc>
              <a:spcBef>
                <a:spcPct val="20000"/>
              </a:spcBef>
              <a:spcAft>
                <a:spcPct val="0"/>
              </a:spcAft>
            </a:pPr>
            <a:r>
              <a:rPr lang="en-US" altLang="en-US" sz="2000" b="1" u="sng" kern="0" dirty="0">
                <a:solidFill>
                  <a:srgbClr val="7030A0"/>
                </a:solidFill>
                <a:latin typeface="Arial"/>
              </a:rPr>
              <a:t>1 Year EACH of:</a:t>
            </a:r>
          </a:p>
          <a:p>
            <a:pPr marL="342900" lvl="0" indent="-342900" fontAlgn="base">
              <a:lnSpc>
                <a:spcPct val="80000"/>
              </a:lnSpc>
              <a:spcBef>
                <a:spcPct val="20000"/>
              </a:spcBef>
              <a:spcAft>
                <a:spcPct val="0"/>
              </a:spcAft>
            </a:pPr>
            <a:r>
              <a:rPr lang="en-US" altLang="en-US" sz="2000" kern="0" dirty="0">
                <a:solidFill>
                  <a:srgbClr val="7030A0"/>
                </a:solidFill>
                <a:latin typeface="Arial"/>
              </a:rPr>
              <a:t>     Biology with labs (e.g., 111 &amp; 112)</a:t>
            </a:r>
          </a:p>
          <a:p>
            <a:pPr marL="342900" lvl="0" indent="-342900" fontAlgn="base">
              <a:lnSpc>
                <a:spcPct val="80000"/>
              </a:lnSpc>
              <a:spcBef>
                <a:spcPct val="20000"/>
              </a:spcBef>
              <a:spcAft>
                <a:spcPct val="0"/>
              </a:spcAft>
            </a:pPr>
            <a:r>
              <a:rPr lang="en-US" altLang="en-US" sz="2000" kern="0" dirty="0">
                <a:solidFill>
                  <a:srgbClr val="7030A0"/>
                </a:solidFill>
                <a:latin typeface="Arial"/>
              </a:rPr>
              <a:t>     Physics with labs (e.g., 111 &amp; 112; 131 &amp; 132/133; 151 &amp; 152)</a:t>
            </a:r>
          </a:p>
          <a:p>
            <a:pPr marL="342900" lvl="0" indent="-342900" fontAlgn="base">
              <a:lnSpc>
                <a:spcPct val="80000"/>
              </a:lnSpc>
              <a:spcBef>
                <a:spcPct val="20000"/>
              </a:spcBef>
              <a:spcAft>
                <a:spcPct val="0"/>
              </a:spcAft>
            </a:pPr>
            <a:r>
              <a:rPr lang="en-US" altLang="en-US" sz="2000" kern="0" dirty="0">
                <a:solidFill>
                  <a:srgbClr val="7030A0"/>
                </a:solidFill>
                <a:latin typeface="Arial"/>
              </a:rPr>
              <a:t>     Mathematics (e.g., 125 &amp; 186, 161 &amp; 186, 161 &amp; 162 )</a:t>
            </a:r>
          </a:p>
          <a:p>
            <a:pPr marL="342900" lvl="0" indent="-342900" fontAlgn="base">
              <a:lnSpc>
                <a:spcPct val="80000"/>
              </a:lnSpc>
              <a:spcBef>
                <a:spcPct val="20000"/>
              </a:spcBef>
              <a:spcAft>
                <a:spcPct val="0"/>
              </a:spcAft>
            </a:pPr>
            <a:r>
              <a:rPr lang="en-US" altLang="en-US" sz="2000" kern="0" dirty="0">
                <a:solidFill>
                  <a:srgbClr val="7030A0"/>
                </a:solidFill>
                <a:latin typeface="Arial"/>
              </a:rPr>
              <a:t>     Writing-Intensive Coursework (e.g., FYS, English, “W” courses).</a:t>
            </a:r>
          </a:p>
          <a:p>
            <a:pPr marL="342900" lvl="0" indent="-342900" fontAlgn="base">
              <a:lnSpc>
                <a:spcPct val="80000"/>
              </a:lnSpc>
              <a:spcBef>
                <a:spcPct val="20000"/>
              </a:spcBef>
              <a:spcAft>
                <a:spcPct val="0"/>
              </a:spcAft>
            </a:pPr>
            <a:endParaRPr lang="en-US" altLang="en-US" sz="300" b="1" u="sng" kern="0" dirty="0">
              <a:solidFill>
                <a:srgbClr val="7030A0"/>
              </a:solidFill>
              <a:latin typeface="Arial"/>
            </a:endParaRPr>
          </a:p>
          <a:p>
            <a:pPr lvl="0" fontAlgn="base">
              <a:lnSpc>
                <a:spcPct val="80000"/>
              </a:lnSpc>
              <a:spcBef>
                <a:spcPct val="20000"/>
              </a:spcBef>
              <a:spcAft>
                <a:spcPct val="0"/>
              </a:spcAft>
            </a:pPr>
            <a:r>
              <a:rPr lang="en-US" altLang="en-US" sz="2000" b="1" u="sng" kern="0" dirty="0">
                <a:solidFill>
                  <a:srgbClr val="7030A0"/>
                </a:solidFill>
                <a:latin typeface="Arial"/>
              </a:rPr>
              <a:t>2+ Years of:</a:t>
            </a:r>
          </a:p>
          <a:p>
            <a:pPr marL="342900" lvl="0" indent="-342900" fontAlgn="base">
              <a:lnSpc>
                <a:spcPct val="80000"/>
              </a:lnSpc>
              <a:spcBef>
                <a:spcPct val="20000"/>
              </a:spcBef>
              <a:spcAft>
                <a:spcPct val="0"/>
              </a:spcAft>
            </a:pPr>
            <a:r>
              <a:rPr lang="en-US" altLang="en-US" sz="2000" kern="0" dirty="0">
                <a:solidFill>
                  <a:srgbClr val="7030A0"/>
                </a:solidFill>
                <a:latin typeface="Arial"/>
              </a:rPr>
              <a:t>     Chemistry with labs (GenChem121 &amp; 122, Organic 221 &amp; 222) and </a:t>
            </a:r>
            <a:r>
              <a:rPr lang="en-US" altLang="en-US" sz="2000" kern="0" dirty="0" err="1">
                <a:solidFill>
                  <a:srgbClr val="7030A0"/>
                </a:solidFill>
                <a:latin typeface="Arial"/>
              </a:rPr>
              <a:t>Biochem</a:t>
            </a:r>
            <a:r>
              <a:rPr lang="en-US" altLang="en-US" sz="2000" kern="0" dirty="0">
                <a:solidFill>
                  <a:srgbClr val="7030A0"/>
                </a:solidFill>
                <a:latin typeface="Arial"/>
              </a:rPr>
              <a:t> 350 or 361</a:t>
            </a:r>
          </a:p>
          <a:p>
            <a:pPr marL="342900" lvl="0" indent="-342900" fontAlgn="base">
              <a:lnSpc>
                <a:spcPct val="80000"/>
              </a:lnSpc>
              <a:spcBef>
                <a:spcPct val="20000"/>
              </a:spcBef>
              <a:spcAft>
                <a:spcPct val="0"/>
              </a:spcAft>
            </a:pPr>
            <a:r>
              <a:rPr lang="en-US" altLang="en-US" sz="2000" b="1" u="sng" kern="0" dirty="0">
                <a:solidFill>
                  <a:srgbClr val="7030A0"/>
                </a:solidFill>
                <a:latin typeface="Arial"/>
              </a:rPr>
              <a:t>Other frequently required courses:</a:t>
            </a:r>
          </a:p>
          <a:p>
            <a:pPr marL="342900" lvl="0" indent="-342900" fontAlgn="base">
              <a:lnSpc>
                <a:spcPct val="80000"/>
              </a:lnSpc>
              <a:spcBef>
                <a:spcPct val="20000"/>
              </a:spcBef>
              <a:spcAft>
                <a:spcPct val="0"/>
              </a:spcAft>
            </a:pPr>
            <a:r>
              <a:rPr lang="en-US" altLang="en-US" sz="2000" kern="0" dirty="0">
                <a:solidFill>
                  <a:srgbClr val="7030A0"/>
                </a:solidFill>
                <a:latin typeface="Arial"/>
              </a:rPr>
              <a:t>	Statistics, Psych 110, A&amp;S 103, Phil 145</a:t>
            </a:r>
          </a:p>
          <a:p>
            <a:pPr marL="342900" lvl="0" indent="-342900" fontAlgn="base">
              <a:lnSpc>
                <a:spcPct val="80000"/>
              </a:lnSpc>
              <a:spcBef>
                <a:spcPct val="20000"/>
              </a:spcBef>
              <a:spcAft>
                <a:spcPct val="0"/>
              </a:spcAft>
            </a:pPr>
            <a:r>
              <a:rPr lang="en-US" altLang="en-US" sz="2000" b="1" u="sng" kern="0" dirty="0">
                <a:solidFill>
                  <a:srgbClr val="7030A0"/>
                </a:solidFill>
                <a:latin typeface="Arial"/>
              </a:rPr>
              <a:t>Specialty required courses:</a:t>
            </a:r>
          </a:p>
          <a:p>
            <a:pPr marL="342900" lvl="0" indent="-342900" fontAlgn="base">
              <a:lnSpc>
                <a:spcPct val="80000"/>
              </a:lnSpc>
              <a:spcBef>
                <a:spcPct val="20000"/>
              </a:spcBef>
              <a:spcAft>
                <a:spcPct val="0"/>
              </a:spcAft>
            </a:pPr>
            <a:r>
              <a:rPr lang="en-US" altLang="en-US" sz="2000" kern="0" dirty="0">
                <a:solidFill>
                  <a:srgbClr val="7030A0"/>
                </a:solidFill>
                <a:latin typeface="Arial"/>
              </a:rPr>
              <a:t>	Microbiology, Nutrition?, Anatomy &amp; Physiology or equivalent</a:t>
            </a:r>
          </a:p>
          <a:p>
            <a:pPr marL="342900" lvl="0" indent="-342900" fontAlgn="base">
              <a:lnSpc>
                <a:spcPct val="80000"/>
              </a:lnSpc>
              <a:spcBef>
                <a:spcPct val="20000"/>
              </a:spcBef>
              <a:spcAft>
                <a:spcPct val="0"/>
              </a:spcAft>
            </a:pPr>
            <a:endParaRPr lang="en-US" altLang="en-US" sz="2000" kern="0" dirty="0">
              <a:solidFill>
                <a:srgbClr val="7030A0"/>
              </a:solidFill>
              <a:latin typeface="Arial"/>
            </a:endParaRPr>
          </a:p>
          <a:p>
            <a:pPr marL="342900" lvl="0" indent="-342900" fontAlgn="base">
              <a:lnSpc>
                <a:spcPct val="80000"/>
              </a:lnSpc>
              <a:spcBef>
                <a:spcPct val="20000"/>
              </a:spcBef>
              <a:spcAft>
                <a:spcPct val="0"/>
              </a:spcAft>
            </a:pPr>
            <a:r>
              <a:rPr lang="en-US" altLang="en-US" sz="2000" kern="0" dirty="0">
                <a:solidFill>
                  <a:srgbClr val="7030A0"/>
                </a:solidFill>
                <a:latin typeface="Arial"/>
              </a:rPr>
              <a:t>LOTS of other course options in natural and social science, humanities and engineering…explore them when/where you can!</a:t>
            </a:r>
          </a:p>
        </p:txBody>
      </p:sp>
    </p:spTree>
    <p:extLst>
      <p:ext uri="{BB962C8B-B14F-4D97-AF65-F5344CB8AC3E}">
        <p14:creationId xmlns:p14="http://schemas.microsoft.com/office/powerpoint/2010/main" val="3537798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30387"/>
            <a:ext cx="8572500" cy="6306342"/>
          </a:xfrm>
          <a:prstGeom prst="rect">
            <a:avLst/>
          </a:prstGeom>
        </p:spPr>
        <p:txBody>
          <a:bodyPr wrap="square">
            <a:spAutoFit/>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US" altLang="en-US" sz="2400" b="1" i="0" u="none" strike="noStrike" kern="0" cap="none" spc="0" normalizeH="0" baseline="0" noProof="0" dirty="0">
                <a:ln>
                  <a:noFill/>
                </a:ln>
                <a:solidFill>
                  <a:srgbClr val="C00000"/>
                </a:solidFill>
                <a:effectLst/>
                <a:uLnTx/>
                <a:uFillTx/>
              </a:rPr>
              <a:t>Advanced Placement, Summer Classes. </a:t>
            </a:r>
            <a:r>
              <a:rPr kumimoji="0" lang="en-US" altLang="en-US" sz="2400" b="1" i="0" u="none" strike="noStrike" kern="0" cap="none" spc="0" normalizeH="0" baseline="0" noProof="0" dirty="0">
                <a:ln>
                  <a:noFill/>
                </a:ln>
                <a:solidFill>
                  <a:srgbClr val="7030A0"/>
                </a:solidFill>
                <a:effectLst/>
                <a:uLnTx/>
                <a:uFillTx/>
              </a:rPr>
              <a:t>COVID COMMENT: School scrutiny will rise!  Be certain you are getting rigorous academic courses and laboratory training! Reduce/remove ambiguity in interpretations of your choices!</a:t>
            </a:r>
            <a:endParaRPr kumimoji="0" lang="en-US" altLang="en-US" sz="2400" b="1" i="0" u="none" strike="noStrike" kern="0" cap="none" spc="0" normalizeH="0" baseline="0" noProof="0" dirty="0">
              <a:ln>
                <a:noFill/>
              </a:ln>
              <a:solidFill>
                <a:srgbClr val="2F1311"/>
              </a:solidFill>
              <a:effectLst/>
              <a:uLnTx/>
              <a:uFillTx/>
            </a:endParaRPr>
          </a:p>
          <a:p>
            <a:pPr marR="0" lvl="0" algn="l" defTabSz="914400" rtl="0" eaLnBrk="1" fontAlgn="base" latinLnBrk="0" hangingPunct="1">
              <a:lnSpc>
                <a:spcPct val="90000"/>
              </a:lnSpc>
              <a:spcBef>
                <a:spcPct val="20000"/>
              </a:spcBef>
              <a:spcAft>
                <a:spcPct val="0"/>
              </a:spcAft>
              <a:buClrTx/>
              <a:buSzTx/>
              <a:tabLst/>
              <a:defRPr/>
            </a:pPr>
            <a:endParaRPr kumimoji="0" lang="en-US" altLang="en-US" sz="2400" b="1" i="0" u="none" strike="noStrike" kern="0" cap="none" spc="0" normalizeH="0" baseline="0" noProof="0" dirty="0">
              <a:ln>
                <a:noFill/>
              </a:ln>
              <a:solidFill>
                <a:srgbClr val="2F1311"/>
              </a:solidFill>
              <a:effectLst/>
              <a:uLnTx/>
              <a:uFillTx/>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US" altLang="en-US" sz="2400" b="1" i="0" u="none" strike="noStrike" kern="0" cap="none" spc="0" normalizeH="0" baseline="0" noProof="0" dirty="0">
                <a:ln>
                  <a:noFill/>
                </a:ln>
                <a:solidFill>
                  <a:srgbClr val="C00000"/>
                </a:solidFill>
                <a:effectLst/>
                <a:uLnTx/>
                <a:uFillTx/>
              </a:rPr>
              <a:t>Pass/Fail. </a:t>
            </a:r>
            <a:r>
              <a:rPr kumimoji="0" lang="en-US" altLang="en-US" sz="2400" b="1" i="0" u="none" strike="noStrike" kern="0" cap="none" spc="0" normalizeH="0" baseline="0" noProof="0" dirty="0">
                <a:ln>
                  <a:noFill/>
                </a:ln>
                <a:solidFill>
                  <a:srgbClr val="7030A0"/>
                </a:solidFill>
                <a:effectLst/>
                <a:uLnTx/>
                <a:uFillTx/>
              </a:rPr>
              <a:t>COVID COMMENT: P/F policies remain in flux; try to reduce ambiguity in your portfolio and elect full grading practice.</a:t>
            </a:r>
            <a:endParaRPr kumimoji="0" lang="en-US" altLang="en-US" sz="2400" b="1" i="0" u="none" strike="noStrike" kern="0" cap="none" spc="0" normalizeH="0" baseline="0" noProof="0" dirty="0">
              <a:ln>
                <a:noFill/>
              </a:ln>
              <a:solidFill>
                <a:srgbClr val="2F1311"/>
              </a:solidFill>
              <a:effectLst/>
              <a:uLnTx/>
              <a:uFillTx/>
            </a:endParaRPr>
          </a:p>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altLang="en-US" sz="2400" b="1" i="0" u="none" strike="noStrike" kern="0" cap="none" spc="0" normalizeH="0" baseline="0" noProof="0" dirty="0">
              <a:ln>
                <a:noFill/>
              </a:ln>
              <a:solidFill>
                <a:srgbClr val="2F1311"/>
              </a:solidFill>
              <a:effectLst/>
              <a:uLnTx/>
              <a:uFillTx/>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US" altLang="en-US" sz="2400" b="1" i="0" u="none" strike="noStrike" kern="1200" cap="none" spc="0" normalizeH="0" baseline="0" noProof="0" dirty="0">
                <a:ln>
                  <a:noFill/>
                </a:ln>
                <a:solidFill>
                  <a:srgbClr val="C00000"/>
                </a:solidFill>
                <a:effectLst/>
                <a:uLnTx/>
                <a:uFillTx/>
              </a:rPr>
              <a:t>Study Abroad: </a:t>
            </a:r>
            <a:r>
              <a:rPr kumimoji="0" lang="en-US" altLang="en-US" sz="2400" b="1" i="0" u="none" strike="noStrike" kern="1200" cap="none" spc="0" normalizeH="0" baseline="0" noProof="0" dirty="0">
                <a:ln>
                  <a:noFill/>
                </a:ln>
                <a:solidFill>
                  <a:srgbClr val="7030A0"/>
                </a:solidFill>
                <a:effectLst/>
                <a:uLnTx/>
                <a:uFillTx/>
              </a:rPr>
              <a:t>COVID COMMENT: Request transcripts EARLY!!!</a:t>
            </a:r>
          </a:p>
          <a:p>
            <a:pPr marL="0" marR="0" lvl="0" indent="0" algn="l" defTabSz="914400" rtl="0" eaLnBrk="1" fontAlgn="base" latinLnBrk="0" hangingPunct="1">
              <a:lnSpc>
                <a:spcPct val="90000"/>
              </a:lnSpc>
              <a:spcBef>
                <a:spcPct val="20000"/>
              </a:spcBef>
              <a:spcAft>
                <a:spcPct val="0"/>
              </a:spcAft>
              <a:buClrTx/>
              <a:buSzTx/>
              <a:buFontTx/>
              <a:buNone/>
              <a:tabLst/>
              <a:defRPr/>
            </a:pPr>
            <a:endParaRPr lang="en-US" altLang="en-US" sz="2400" b="1" dirty="0">
              <a:solidFill>
                <a:srgbClr val="C00000"/>
              </a:solidFill>
            </a:endParaRPr>
          </a:p>
          <a:p>
            <a:pPr lvl="0" fontAlgn="base">
              <a:spcBef>
                <a:spcPct val="0"/>
              </a:spcBef>
              <a:spcAft>
                <a:spcPct val="0"/>
              </a:spcAft>
              <a:defRPr/>
            </a:pPr>
            <a:r>
              <a:rPr lang="en-US" altLang="en-US" sz="2400" b="1" dirty="0">
                <a:solidFill>
                  <a:srgbClr val="C00000"/>
                </a:solidFill>
              </a:rPr>
              <a:t>Research, Electives, </a:t>
            </a:r>
            <a:r>
              <a:rPr lang="en-US" altLang="en-US" sz="2400" b="1" kern="0" dirty="0">
                <a:solidFill>
                  <a:srgbClr val="C00000"/>
                </a:solidFill>
              </a:rPr>
              <a:t>Internships/Externships</a:t>
            </a:r>
            <a:r>
              <a:rPr lang="en-US" altLang="en-US" sz="2400" b="1" kern="0" dirty="0">
                <a:solidFill>
                  <a:srgbClr val="2F1311"/>
                </a:solidFill>
              </a:rPr>
              <a:t>. </a:t>
            </a:r>
            <a:r>
              <a:rPr lang="en-US" altLang="en-US" sz="2400" b="1" kern="0" dirty="0">
                <a:solidFill>
                  <a:srgbClr val="7030A0"/>
                </a:solidFill>
              </a:rPr>
              <a:t>COVID COMMENT: Depth, Breadth, Passion, Dedication!</a:t>
            </a:r>
            <a:endParaRPr lang="en-US" altLang="en-US" sz="2400" b="1" kern="0" dirty="0">
              <a:solidFill>
                <a:srgbClr val="2F1311"/>
              </a:solidFill>
            </a:endParaRPr>
          </a:p>
          <a:p>
            <a:pPr lvl="0" fontAlgn="base">
              <a:spcBef>
                <a:spcPct val="0"/>
              </a:spcBef>
              <a:spcAft>
                <a:spcPct val="0"/>
              </a:spcAft>
              <a:defRPr/>
            </a:pPr>
            <a:endParaRPr lang="en-US" altLang="en-US" sz="2400" b="1" kern="0" dirty="0">
              <a:solidFill>
                <a:srgbClr val="2F1311"/>
              </a:solidFill>
            </a:endParaRPr>
          </a:p>
          <a:p>
            <a:pPr lvl="0" fontAlgn="base">
              <a:spcBef>
                <a:spcPct val="0"/>
              </a:spcBef>
              <a:spcAft>
                <a:spcPct val="0"/>
              </a:spcAft>
              <a:defRPr/>
            </a:pPr>
            <a:r>
              <a:rPr lang="en-US" altLang="en-US" sz="2400" b="1" kern="0" dirty="0">
                <a:solidFill>
                  <a:srgbClr val="C00000"/>
                </a:solidFill>
              </a:rPr>
              <a:t>Extracurricular Activities</a:t>
            </a:r>
            <a:r>
              <a:rPr lang="en-US" altLang="en-US" sz="2400" b="1" kern="0" dirty="0">
                <a:solidFill>
                  <a:srgbClr val="2F1311"/>
                </a:solidFill>
              </a:rPr>
              <a:t>. </a:t>
            </a:r>
            <a:r>
              <a:rPr lang="en-US" altLang="en-US" sz="2400" b="1" kern="0" dirty="0">
                <a:solidFill>
                  <a:srgbClr val="7030A0"/>
                </a:solidFill>
              </a:rPr>
              <a:t>COVID COMMENT: Focus on what you control NOW!</a:t>
            </a:r>
            <a:endParaRPr lang="en-US" altLang="en-US" sz="2400" b="1" i="1" kern="0" dirty="0">
              <a:solidFill>
                <a:srgbClr val="7030A0"/>
              </a:solidFill>
            </a:endParaRPr>
          </a:p>
          <a:p>
            <a:pPr lvl="0" algn="r" fontAlgn="base">
              <a:spcBef>
                <a:spcPct val="0"/>
              </a:spcBef>
              <a:spcAft>
                <a:spcPct val="0"/>
              </a:spcAft>
              <a:defRPr/>
            </a:pPr>
            <a:r>
              <a:rPr lang="en-US" altLang="en-US" sz="2400" b="1" i="1" kern="0" dirty="0">
                <a:solidFill>
                  <a:srgbClr val="7030A0"/>
                </a:solidFill>
              </a:rPr>
              <a:t> </a:t>
            </a:r>
            <a:r>
              <a:rPr lang="en-US" altLang="en-US" sz="2800" b="1" i="1" kern="0" dirty="0">
                <a:solidFill>
                  <a:srgbClr val="7030A0"/>
                </a:solidFill>
              </a:rPr>
              <a:t>To date applications overall are up by 17%!</a:t>
            </a:r>
            <a:endParaRPr lang="en-US" altLang="en-US" sz="2800" b="1" i="1" kern="0" dirty="0">
              <a:solidFill>
                <a:srgbClr val="2F1311"/>
              </a:solidFill>
            </a:endParaRPr>
          </a:p>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altLang="en-US" sz="1800" b="1" i="0" u="none" strike="noStrike" kern="0" cap="none" spc="0" normalizeH="0" baseline="0" noProof="0" dirty="0">
              <a:ln>
                <a:noFill/>
              </a:ln>
              <a:solidFill>
                <a:srgbClr val="7030A0"/>
              </a:solidFill>
              <a:effectLst/>
              <a:uLnTx/>
              <a:uFillTx/>
              <a:latin typeface="Arial"/>
              <a:ea typeface="+mn-ea"/>
              <a:cs typeface="+mn-cs"/>
            </a:endParaRPr>
          </a:p>
        </p:txBody>
      </p:sp>
      <p:sp>
        <p:nvSpPr>
          <p:cNvPr id="4" name="Rectangle 3">
            <a:extLst>
              <a:ext uri="{FF2B5EF4-FFF2-40B4-BE49-F238E27FC236}">
                <a16:creationId xmlns:a16="http://schemas.microsoft.com/office/drawing/2014/main" id="{CB9D6C6E-53C5-470E-A1CD-8C878E17B263}"/>
              </a:ext>
            </a:extLst>
          </p:cNvPr>
          <p:cNvSpPr/>
          <p:nvPr/>
        </p:nvSpPr>
        <p:spPr>
          <a:xfrm>
            <a:off x="190500" y="12032"/>
            <a:ext cx="87630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7030A0"/>
                </a:solidFill>
                <a:effectLst/>
                <a:uLnTx/>
                <a:uFillTx/>
                <a:latin typeface="Calibri Light" panose="020F0302020204030204"/>
                <a:ea typeface="+mn-ea"/>
                <a:cs typeface="+mn-cs"/>
              </a:rPr>
              <a:t>Undergraduate Preparation – related considerations</a:t>
            </a:r>
            <a:endParaRPr kumimoji="0" lang="en-US" sz="3200" b="1" i="0" u="none" strike="noStrike" kern="0" cap="none" spc="0" normalizeH="0" baseline="0" noProof="0" dirty="0">
              <a:ln>
                <a:noFill/>
              </a:ln>
              <a:solidFill>
                <a:srgbClr val="7030A0"/>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2145246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1C25-9526-4BC1-8EE3-7018D912B05A}"/>
              </a:ext>
            </a:extLst>
          </p:cNvPr>
          <p:cNvSpPr>
            <a:spLocks noGrp="1"/>
          </p:cNvSpPr>
          <p:nvPr>
            <p:ph type="title"/>
          </p:nvPr>
        </p:nvSpPr>
        <p:spPr>
          <a:xfrm>
            <a:off x="1" y="29901"/>
            <a:ext cx="9143999" cy="762000"/>
          </a:xfrm>
        </p:spPr>
        <p:txBody>
          <a:bodyPr>
            <a:normAutofit/>
          </a:bodyPr>
          <a:lstStyle/>
          <a:p>
            <a:pPr>
              <a:lnSpc>
                <a:spcPct val="100000"/>
              </a:lnSpc>
            </a:pPr>
            <a:r>
              <a:rPr lang="en-US" sz="3600" b="1" dirty="0">
                <a:solidFill>
                  <a:srgbClr val="7030A0"/>
                </a:solidFill>
              </a:rPr>
              <a:t>COVID COMMENT: Virtual volunteering/service ideas</a:t>
            </a:r>
          </a:p>
        </p:txBody>
      </p:sp>
      <p:sp>
        <p:nvSpPr>
          <p:cNvPr id="3" name="Content Placeholder 2">
            <a:extLst>
              <a:ext uri="{FF2B5EF4-FFF2-40B4-BE49-F238E27FC236}">
                <a16:creationId xmlns:a16="http://schemas.microsoft.com/office/drawing/2014/main" id="{B3B58AB6-BCED-4C76-BAA6-476950E0F139}"/>
              </a:ext>
            </a:extLst>
          </p:cNvPr>
          <p:cNvSpPr>
            <a:spLocks noGrp="1"/>
          </p:cNvSpPr>
          <p:nvPr>
            <p:ph idx="1"/>
          </p:nvPr>
        </p:nvSpPr>
        <p:spPr>
          <a:xfrm>
            <a:off x="228600" y="791902"/>
            <a:ext cx="8915400" cy="6036198"/>
          </a:xfrm>
        </p:spPr>
        <p:txBody>
          <a:bodyPr>
            <a:normAutofit lnSpcReduction="10000"/>
          </a:bodyPr>
          <a:lstStyle/>
          <a:p>
            <a:pPr marL="0" indent="0">
              <a:lnSpc>
                <a:spcPct val="100000"/>
              </a:lnSpc>
              <a:spcBef>
                <a:spcPts val="0"/>
              </a:spcBef>
              <a:buNone/>
            </a:pPr>
            <a:r>
              <a:rPr lang="en-US" sz="2800" b="1" dirty="0">
                <a:solidFill>
                  <a:srgbClr val="C00000"/>
                </a:solidFill>
                <a:latin typeface="Calibri" panose="020F0502020204030204" pitchFamily="34" charset="0"/>
                <a:cs typeface="Calibri" panose="020F0502020204030204" pitchFamily="34" charset="0"/>
              </a:rPr>
              <a:t>Focus Locally</a:t>
            </a:r>
          </a:p>
          <a:p>
            <a:pPr marL="517525" indent="0">
              <a:lnSpc>
                <a:spcPct val="100000"/>
              </a:lnSpc>
              <a:spcBef>
                <a:spcPts val="0"/>
              </a:spcBef>
              <a:buNone/>
            </a:pPr>
            <a:r>
              <a:rPr lang="en-US" sz="2800" dirty="0">
                <a:solidFill>
                  <a:srgbClr val="7030A0"/>
                </a:solidFill>
                <a:latin typeface="Calibri" panose="020F0502020204030204" pitchFamily="34" charset="0"/>
                <a:cs typeface="Calibri" panose="020F0502020204030204" pitchFamily="34" charset="0"/>
              </a:rPr>
              <a:t>Offer to cover childcare needs for neighbor</a:t>
            </a:r>
          </a:p>
          <a:p>
            <a:pPr marL="517525" indent="0">
              <a:lnSpc>
                <a:spcPct val="100000"/>
              </a:lnSpc>
              <a:spcBef>
                <a:spcPts val="0"/>
              </a:spcBef>
              <a:buNone/>
            </a:pPr>
            <a:r>
              <a:rPr lang="en-US" sz="2800" dirty="0">
                <a:solidFill>
                  <a:srgbClr val="7030A0"/>
                </a:solidFill>
                <a:latin typeface="Calibri" panose="020F0502020204030204" pitchFamily="34" charset="0"/>
                <a:cs typeface="Calibri" panose="020F0502020204030204" pitchFamily="34" charset="0"/>
              </a:rPr>
              <a:t>Be a phone fan or a pen pal for elderly</a:t>
            </a:r>
          </a:p>
          <a:p>
            <a:pPr marL="517525" indent="0">
              <a:lnSpc>
                <a:spcPct val="100000"/>
              </a:lnSpc>
              <a:spcBef>
                <a:spcPts val="0"/>
              </a:spcBef>
              <a:buNone/>
            </a:pPr>
            <a:r>
              <a:rPr lang="en-US" sz="2800" dirty="0">
                <a:solidFill>
                  <a:srgbClr val="7030A0"/>
                </a:solidFill>
                <a:latin typeface="Calibri" panose="020F0502020204030204" pitchFamily="34" charset="0"/>
                <a:cs typeface="Calibri" panose="020F0502020204030204" pitchFamily="34" charset="0"/>
              </a:rPr>
              <a:t>Consult your religious community and civic organizations</a:t>
            </a:r>
          </a:p>
          <a:p>
            <a:pPr marL="517525" indent="0">
              <a:lnSpc>
                <a:spcPct val="100000"/>
              </a:lnSpc>
              <a:spcBef>
                <a:spcPts val="0"/>
              </a:spcBef>
              <a:buNone/>
            </a:pPr>
            <a:r>
              <a:rPr lang="en-US" sz="2800" dirty="0">
                <a:solidFill>
                  <a:srgbClr val="7030A0"/>
                </a:solidFill>
                <a:latin typeface="Calibri" panose="020F0502020204030204" pitchFamily="34" charset="0"/>
                <a:cs typeface="Calibri" panose="020F0502020204030204" pitchFamily="34" charset="0"/>
              </a:rPr>
              <a:t>Review links such as </a:t>
            </a:r>
            <a:r>
              <a:rPr lang="en-US" sz="2800" b="1" dirty="0">
                <a:solidFill>
                  <a:srgbClr val="1154CC"/>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idealist.org</a:t>
            </a:r>
            <a:r>
              <a:rPr lang="en-US" sz="2800" dirty="0">
                <a:solidFill>
                  <a:srgbClr val="222222"/>
                </a:solidFill>
                <a:latin typeface="Calibri" panose="020F0502020204030204" pitchFamily="34" charset="0"/>
                <a:cs typeface="Calibri" panose="020F0502020204030204" pitchFamily="34" charset="0"/>
              </a:rPr>
              <a:t> </a:t>
            </a:r>
            <a:r>
              <a:rPr lang="en-US" sz="2800" dirty="0">
                <a:solidFill>
                  <a:srgbClr val="7030A0"/>
                </a:solidFill>
                <a:latin typeface="Calibri" panose="020F0502020204030204" pitchFamily="34" charset="0"/>
                <a:cs typeface="Calibri" panose="020F0502020204030204" pitchFamily="34" charset="0"/>
              </a:rPr>
              <a:t>or </a:t>
            </a:r>
            <a:r>
              <a:rPr lang="en-US" sz="2800" b="1" u="sng" dirty="0">
                <a:solidFill>
                  <a:srgbClr val="1154CC"/>
                </a:solidFill>
                <a:latin typeface="Calibri" panose="020F0502020204030204" pitchFamily="34" charset="0"/>
                <a:cs typeface="Calibri" panose="020F0502020204030204" pitchFamily="34" charset="0"/>
              </a:rPr>
              <a:t>volunteermatch.org</a:t>
            </a:r>
          </a:p>
          <a:p>
            <a:pPr marL="517525" indent="0">
              <a:lnSpc>
                <a:spcPct val="100000"/>
              </a:lnSpc>
              <a:spcBef>
                <a:spcPts val="0"/>
              </a:spcBef>
              <a:buNone/>
            </a:pPr>
            <a:r>
              <a:rPr lang="en-US" sz="2800" dirty="0">
                <a:solidFill>
                  <a:srgbClr val="7030A0"/>
                </a:solidFill>
                <a:latin typeface="Calibri" panose="020F0502020204030204" pitchFamily="34" charset="0"/>
                <a:cs typeface="Calibri" panose="020F0502020204030204" pitchFamily="34" charset="0"/>
              </a:rPr>
              <a:t>Check out </a:t>
            </a:r>
            <a:r>
              <a:rPr lang="en-US" sz="2800" dirty="0">
                <a:solidFill>
                  <a:srgbClr val="22222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US" sz="2800" b="1" dirty="0">
                <a:solidFill>
                  <a:srgbClr val="1154CC"/>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Nine ways to help others during the coronavirus</a:t>
            </a:r>
            <a:r>
              <a:rPr lang="en-US" sz="2800" b="1" spc="-55" dirty="0">
                <a:solidFill>
                  <a:srgbClr val="1154CC"/>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lang="en-US" sz="2800" b="1" dirty="0">
                <a:solidFill>
                  <a:srgbClr val="1154CC"/>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pandemic</a:t>
            </a:r>
            <a:r>
              <a:rPr lang="en-US" sz="2800" b="1" dirty="0">
                <a:solidFill>
                  <a:srgbClr val="1154CC"/>
                </a:solidFill>
                <a:latin typeface="Calibri" panose="020F0502020204030204" pitchFamily="34" charset="0"/>
                <a:cs typeface="Calibri" panose="020F0502020204030204" pitchFamily="34" charset="0"/>
              </a:rPr>
              <a:t>”</a:t>
            </a:r>
            <a:endParaRPr lang="en-US" sz="2800" dirty="0">
              <a:solidFill>
                <a:srgbClr val="222222"/>
              </a:solidFill>
              <a:latin typeface="Calibri" panose="020F0502020204030204" pitchFamily="34" charset="0"/>
              <a:cs typeface="Calibri" panose="020F0502020204030204" pitchFamily="34" charset="0"/>
            </a:endParaRPr>
          </a:p>
          <a:p>
            <a:pPr marL="0" indent="0">
              <a:lnSpc>
                <a:spcPct val="100000"/>
              </a:lnSpc>
              <a:spcBef>
                <a:spcPts val="0"/>
              </a:spcBef>
              <a:buNone/>
            </a:pPr>
            <a:endParaRPr lang="en-US" sz="2800" b="1" dirty="0">
              <a:solidFill>
                <a:srgbClr val="222222"/>
              </a:solidFill>
              <a:latin typeface="Calibri" panose="020F0502020204030204" pitchFamily="34" charset="0"/>
              <a:cs typeface="Calibri" panose="020F0502020204030204" pitchFamily="34" charset="0"/>
            </a:endParaRPr>
          </a:p>
          <a:p>
            <a:pPr marL="0" indent="0">
              <a:lnSpc>
                <a:spcPct val="100000"/>
              </a:lnSpc>
              <a:spcBef>
                <a:spcPts val="0"/>
              </a:spcBef>
              <a:buNone/>
            </a:pPr>
            <a:r>
              <a:rPr lang="en-US" sz="2800" b="1" dirty="0">
                <a:solidFill>
                  <a:srgbClr val="C00000"/>
                </a:solidFill>
                <a:latin typeface="Calibri" panose="020F0502020204030204" pitchFamily="34" charset="0"/>
                <a:cs typeface="Calibri" panose="020F0502020204030204" pitchFamily="34" charset="0"/>
              </a:rPr>
              <a:t>Volunteer Virtually</a:t>
            </a:r>
            <a:r>
              <a:rPr lang="en-US" sz="2800" spc="-860" dirty="0">
                <a:solidFill>
                  <a:srgbClr val="666666"/>
                </a:solidFill>
                <a:latin typeface="Calibri" panose="020F0502020204030204" pitchFamily="34" charset="0"/>
                <a:cs typeface="Calibri" panose="020F0502020204030204" pitchFamily="34" charset="0"/>
              </a:rPr>
              <a:t>  </a:t>
            </a:r>
          </a:p>
          <a:p>
            <a:pPr marL="517525" indent="0">
              <a:lnSpc>
                <a:spcPct val="100000"/>
              </a:lnSpc>
              <a:spcBef>
                <a:spcPts val="0"/>
              </a:spcBef>
              <a:buNone/>
            </a:pPr>
            <a:r>
              <a:rPr lang="en-US" sz="2800" b="1" dirty="0">
                <a:solidFill>
                  <a:srgbClr val="1154CC"/>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Operation Warm</a:t>
            </a:r>
            <a:r>
              <a:rPr lang="en-US" sz="2800" dirty="0">
                <a:solidFill>
                  <a:srgbClr val="1154CC"/>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lang="en-US" sz="2800" dirty="0">
                <a:solidFill>
                  <a:srgbClr val="7030A0"/>
                </a:solidFill>
                <a:latin typeface="Calibri" panose="020F0502020204030204" pitchFamily="34" charset="0"/>
                <a:cs typeface="Calibri" panose="020F0502020204030204" pitchFamily="34" charset="0"/>
              </a:rPr>
              <a:t>has a list of 25 ways to volunteer</a:t>
            </a:r>
            <a:r>
              <a:rPr lang="en-US" sz="2800" spc="-85" dirty="0">
                <a:solidFill>
                  <a:srgbClr val="7030A0"/>
                </a:solidFill>
                <a:latin typeface="Calibri" panose="020F0502020204030204" pitchFamily="34" charset="0"/>
                <a:cs typeface="Calibri" panose="020F0502020204030204" pitchFamily="34" charset="0"/>
              </a:rPr>
              <a:t> </a:t>
            </a:r>
            <a:r>
              <a:rPr lang="en-US" sz="2800" dirty="0">
                <a:solidFill>
                  <a:srgbClr val="7030A0"/>
                </a:solidFill>
                <a:latin typeface="Calibri" panose="020F0502020204030204" pitchFamily="34" charset="0"/>
                <a:cs typeface="Calibri" panose="020F0502020204030204" pitchFamily="34" charset="0"/>
              </a:rPr>
              <a:t>virtually</a:t>
            </a:r>
          </a:p>
          <a:p>
            <a:pPr marL="517525" indent="0">
              <a:lnSpc>
                <a:spcPct val="100000"/>
              </a:lnSpc>
              <a:spcBef>
                <a:spcPts val="0"/>
              </a:spcBef>
              <a:buNone/>
            </a:pPr>
            <a:r>
              <a:rPr lang="en-US" sz="2800" b="1" dirty="0">
                <a:solidFill>
                  <a:srgbClr val="1154CC"/>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Paper-airplanes.org</a:t>
            </a:r>
            <a:r>
              <a:rPr lang="en-US" sz="2800" dirty="0">
                <a:solidFill>
                  <a:srgbClr val="1154CC"/>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 </a:t>
            </a:r>
            <a:r>
              <a:rPr lang="en-US" sz="2800" dirty="0">
                <a:solidFill>
                  <a:srgbClr val="000000"/>
                </a:solidFill>
                <a:latin typeface="Calibri" panose="020F0502020204030204" pitchFamily="34" charset="0"/>
                <a:cs typeface="Calibri" panose="020F0502020204030204" pitchFamily="34" charset="0"/>
              </a:rPr>
              <a:t>provides online tutoring to support skill training for conflict-affected</a:t>
            </a:r>
            <a:r>
              <a:rPr lang="en-US" sz="2800" spc="-110" dirty="0">
                <a:solidFill>
                  <a:srgbClr val="000000"/>
                </a:solidFill>
                <a:latin typeface="Calibri" panose="020F0502020204030204" pitchFamily="34" charset="0"/>
                <a:cs typeface="Calibri" panose="020F0502020204030204" pitchFamily="34" charset="0"/>
              </a:rPr>
              <a:t> </a:t>
            </a:r>
            <a:r>
              <a:rPr lang="en-US" sz="2800" dirty="0">
                <a:solidFill>
                  <a:srgbClr val="000000"/>
                </a:solidFill>
                <a:latin typeface="Calibri" panose="020F0502020204030204" pitchFamily="34" charset="0"/>
                <a:cs typeface="Calibri" panose="020F0502020204030204" pitchFamily="34" charset="0"/>
              </a:rPr>
              <a:t>individuals</a:t>
            </a:r>
          </a:p>
          <a:p>
            <a:pPr marL="517525" indent="0">
              <a:lnSpc>
                <a:spcPct val="100000"/>
              </a:lnSpc>
              <a:spcBef>
                <a:spcPts val="0"/>
              </a:spcBef>
              <a:buNone/>
            </a:pPr>
            <a:r>
              <a:rPr lang="en-US" sz="2800" b="1" dirty="0">
                <a:solidFill>
                  <a:srgbClr val="1154CC"/>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Dosomething.org</a:t>
            </a:r>
            <a:r>
              <a:rPr lang="en-US" sz="2800" b="1" dirty="0">
                <a:solidFill>
                  <a:srgbClr val="000000"/>
                </a:solidFill>
                <a:latin typeface="Calibri" panose="020F0502020204030204" pitchFamily="34" charset="0"/>
                <a:cs typeface="Calibri" panose="020F0502020204030204" pitchFamily="34" charset="0"/>
              </a:rPr>
              <a:t> </a:t>
            </a:r>
            <a:r>
              <a:rPr lang="en-US" sz="2800" dirty="0">
                <a:solidFill>
                  <a:srgbClr val="7030A0"/>
                </a:solidFill>
                <a:latin typeface="Calibri" panose="020F0502020204030204" pitchFamily="34" charset="0"/>
                <a:cs typeface="Calibri" panose="020F0502020204030204" pitchFamily="34" charset="0"/>
              </a:rPr>
              <a:t>volunteer online 9 ways for real impact</a:t>
            </a:r>
          </a:p>
          <a:p>
            <a:endParaRPr lang="en-US" dirty="0"/>
          </a:p>
        </p:txBody>
      </p:sp>
    </p:spTree>
    <p:extLst>
      <p:ext uri="{BB962C8B-B14F-4D97-AF65-F5344CB8AC3E}">
        <p14:creationId xmlns:p14="http://schemas.microsoft.com/office/powerpoint/2010/main" val="232040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1C25-9526-4BC1-8EE3-7018D912B05A}"/>
              </a:ext>
            </a:extLst>
          </p:cNvPr>
          <p:cNvSpPr>
            <a:spLocks noGrp="1"/>
          </p:cNvSpPr>
          <p:nvPr>
            <p:ph type="title"/>
          </p:nvPr>
        </p:nvSpPr>
        <p:spPr>
          <a:xfrm>
            <a:off x="1178718" y="8397"/>
            <a:ext cx="7088981" cy="719667"/>
          </a:xfrm>
        </p:spPr>
        <p:txBody>
          <a:bodyPr>
            <a:normAutofit/>
          </a:bodyPr>
          <a:lstStyle/>
          <a:p>
            <a:pPr>
              <a:lnSpc>
                <a:spcPct val="100000"/>
              </a:lnSpc>
            </a:pPr>
            <a:r>
              <a:rPr lang="en-US" sz="3600" b="1" dirty="0">
                <a:solidFill>
                  <a:srgbClr val="7030A0"/>
                </a:solidFill>
              </a:rPr>
              <a:t>COVID COMMENT: Ways to stay engaged</a:t>
            </a:r>
          </a:p>
        </p:txBody>
      </p:sp>
      <p:sp>
        <p:nvSpPr>
          <p:cNvPr id="3" name="Content Placeholder 2">
            <a:extLst>
              <a:ext uri="{FF2B5EF4-FFF2-40B4-BE49-F238E27FC236}">
                <a16:creationId xmlns:a16="http://schemas.microsoft.com/office/drawing/2014/main" id="{B3B58AB6-BCED-4C76-BAA6-476950E0F139}"/>
              </a:ext>
            </a:extLst>
          </p:cNvPr>
          <p:cNvSpPr>
            <a:spLocks noGrp="1"/>
          </p:cNvSpPr>
          <p:nvPr>
            <p:ph idx="1"/>
          </p:nvPr>
        </p:nvSpPr>
        <p:spPr>
          <a:xfrm>
            <a:off x="409888" y="755762"/>
            <a:ext cx="8626642" cy="6365150"/>
          </a:xfrm>
        </p:spPr>
        <p:txBody>
          <a:bodyPr>
            <a:normAutofit fontScale="92500" lnSpcReduction="20000"/>
          </a:bodyPr>
          <a:lstStyle/>
          <a:p>
            <a:pPr marL="0" indent="0">
              <a:lnSpc>
                <a:spcPct val="100000"/>
              </a:lnSpc>
              <a:spcBef>
                <a:spcPts val="0"/>
              </a:spcBef>
              <a:buNone/>
            </a:pPr>
            <a:r>
              <a:rPr lang="en-US" sz="3000" b="1" dirty="0">
                <a:solidFill>
                  <a:srgbClr val="C00000"/>
                </a:solidFill>
                <a:latin typeface="Calibri" panose="020F0502020204030204" pitchFamily="34" charset="0"/>
                <a:cs typeface="Calibri" panose="020F0502020204030204" pitchFamily="34" charset="0"/>
              </a:rPr>
              <a:t>Subscribe to news feeds</a:t>
            </a:r>
          </a:p>
          <a:p>
            <a:pPr marL="0" indent="0">
              <a:lnSpc>
                <a:spcPct val="100000"/>
              </a:lnSpc>
              <a:spcBef>
                <a:spcPts val="0"/>
              </a:spcBef>
              <a:buNone/>
            </a:pPr>
            <a:r>
              <a:rPr lang="en-US" sz="3000" dirty="0">
                <a:solidFill>
                  <a:srgbClr val="7030A0"/>
                </a:solidFill>
                <a:latin typeface="Calibri" panose="020F0502020204030204" pitchFamily="34" charset="0"/>
                <a:cs typeface="Calibri" panose="020F0502020204030204" pitchFamily="34" charset="0"/>
              </a:rPr>
              <a:t>Consider Apple News, New York Times, Scientific American, Medscape, </a:t>
            </a:r>
            <a:r>
              <a:rPr lang="en-US" sz="3000" dirty="0" err="1">
                <a:solidFill>
                  <a:srgbClr val="7030A0"/>
                </a:solidFill>
                <a:latin typeface="Calibri" panose="020F0502020204030204" pitchFamily="34" charset="0"/>
                <a:cs typeface="Calibri" panose="020F0502020204030204" pitchFamily="34" charset="0"/>
              </a:rPr>
              <a:t>KevinMD</a:t>
            </a:r>
            <a:r>
              <a:rPr lang="en-US" sz="3000" dirty="0">
                <a:solidFill>
                  <a:srgbClr val="7030A0"/>
                </a:solidFill>
                <a:latin typeface="Calibri" panose="020F0502020204030204" pitchFamily="34" charset="0"/>
                <a:cs typeface="Calibri" panose="020F0502020204030204" pitchFamily="34" charset="0"/>
              </a:rPr>
              <a:t>; they can help you to stay current and expand your worldview!</a:t>
            </a:r>
          </a:p>
          <a:p>
            <a:pPr marL="0" indent="0">
              <a:lnSpc>
                <a:spcPct val="100000"/>
              </a:lnSpc>
              <a:spcBef>
                <a:spcPts val="0"/>
              </a:spcBef>
              <a:buNone/>
            </a:pPr>
            <a:endParaRPr lang="en-US" sz="3000" dirty="0">
              <a:solidFill>
                <a:srgbClr val="7030A0"/>
              </a:solidFill>
              <a:latin typeface="Calibri" panose="020F0502020204030204" pitchFamily="34" charset="0"/>
              <a:cs typeface="Calibri" panose="020F0502020204030204" pitchFamily="34" charset="0"/>
            </a:endParaRPr>
          </a:p>
          <a:p>
            <a:pPr marL="0" indent="0">
              <a:lnSpc>
                <a:spcPct val="100000"/>
              </a:lnSpc>
              <a:spcBef>
                <a:spcPts val="0"/>
              </a:spcBef>
              <a:buNone/>
            </a:pPr>
            <a:r>
              <a:rPr lang="en-US" sz="3000" b="1" dirty="0">
                <a:solidFill>
                  <a:srgbClr val="C00000"/>
                </a:solidFill>
                <a:latin typeface="Calibri" panose="020F0502020204030204" pitchFamily="34" charset="0"/>
                <a:cs typeface="Calibri" panose="020F0502020204030204" pitchFamily="34" charset="0"/>
              </a:rPr>
              <a:t>Read about health care</a:t>
            </a:r>
          </a:p>
          <a:p>
            <a:pPr marL="0" indent="0">
              <a:lnSpc>
                <a:spcPct val="100000"/>
              </a:lnSpc>
              <a:spcBef>
                <a:spcPts val="0"/>
              </a:spcBef>
              <a:buNone/>
            </a:pPr>
            <a:r>
              <a:rPr lang="en-US" sz="3000" dirty="0">
                <a:solidFill>
                  <a:srgbClr val="7030A0"/>
                </a:solidFill>
                <a:latin typeface="Calibri" panose="020F0502020204030204" pitchFamily="34" charset="0"/>
                <a:cs typeface="Calibri" panose="020F0502020204030204" pitchFamily="34" charset="0"/>
              </a:rPr>
              <a:t>Topics?—healthcare reform, access, economics; wellness, lifestyle issues of obesity, cancer; euthanasia; emerging infectious diseases like Ebola, Zika Covid19; resistance to vaccination; end of life issues</a:t>
            </a:r>
          </a:p>
          <a:p>
            <a:pPr marL="0" indent="0">
              <a:lnSpc>
                <a:spcPct val="100000"/>
              </a:lnSpc>
              <a:spcBef>
                <a:spcPts val="0"/>
              </a:spcBef>
              <a:buNone/>
            </a:pPr>
            <a:endParaRPr lang="en-US" sz="3000" dirty="0">
              <a:solidFill>
                <a:srgbClr val="C00000"/>
              </a:solidFill>
              <a:latin typeface="Calibri" panose="020F0502020204030204" pitchFamily="34" charset="0"/>
              <a:cs typeface="Calibri" panose="020F0502020204030204" pitchFamily="34" charset="0"/>
            </a:endParaRPr>
          </a:p>
          <a:p>
            <a:pPr marL="0" indent="0">
              <a:lnSpc>
                <a:spcPct val="100000"/>
              </a:lnSpc>
              <a:spcBef>
                <a:spcPts val="0"/>
              </a:spcBef>
              <a:buNone/>
            </a:pPr>
            <a:r>
              <a:rPr lang="en-US" sz="3000" b="1" dirty="0">
                <a:solidFill>
                  <a:srgbClr val="C00000"/>
                </a:solidFill>
                <a:latin typeface="Calibri" panose="020F0502020204030204" pitchFamily="34" charset="0"/>
                <a:cs typeface="Calibri" panose="020F0502020204030204" pitchFamily="34" charset="0"/>
              </a:rPr>
              <a:t>Strive for excellence in what you CAN do now!</a:t>
            </a:r>
          </a:p>
          <a:p>
            <a:pPr marL="0" indent="0">
              <a:lnSpc>
                <a:spcPct val="100000"/>
              </a:lnSpc>
              <a:spcBef>
                <a:spcPts val="0"/>
              </a:spcBef>
              <a:buNone/>
            </a:pPr>
            <a:r>
              <a:rPr lang="en-US" sz="3000" dirty="0">
                <a:solidFill>
                  <a:srgbClr val="7030A0"/>
                </a:solidFill>
                <a:latin typeface="Calibri" panose="020F0502020204030204" pitchFamily="34" charset="0"/>
                <a:cs typeface="Calibri" panose="020F0502020204030204" pitchFamily="34" charset="0"/>
              </a:rPr>
              <a:t>Build your portfolio, UPDATE CV and Cover Letter</a:t>
            </a:r>
          </a:p>
          <a:p>
            <a:pPr marL="0" indent="0">
              <a:lnSpc>
                <a:spcPct val="100000"/>
              </a:lnSpc>
              <a:spcBef>
                <a:spcPts val="0"/>
              </a:spcBef>
              <a:buNone/>
            </a:pPr>
            <a:r>
              <a:rPr lang="en-US" sz="3000" dirty="0">
                <a:solidFill>
                  <a:srgbClr val="7030A0"/>
                </a:solidFill>
                <a:latin typeface="Calibri" panose="020F0502020204030204" pitchFamily="34" charset="0"/>
                <a:cs typeface="Calibri" panose="020F0502020204030204" pitchFamily="34" charset="0"/>
              </a:rPr>
              <a:t>Develop prompts for reflection: Think Personal Essay?</a:t>
            </a:r>
          </a:p>
          <a:p>
            <a:pPr marL="0" indent="-457200">
              <a:lnSpc>
                <a:spcPct val="100000"/>
              </a:lnSpc>
              <a:spcBef>
                <a:spcPts val="0"/>
              </a:spcBef>
              <a:buNone/>
            </a:pPr>
            <a:r>
              <a:rPr lang="en-US" sz="3000" dirty="0">
                <a:solidFill>
                  <a:srgbClr val="7030A0"/>
                </a:solidFill>
                <a:latin typeface="Calibri" panose="020F0502020204030204" pitchFamily="34" charset="0"/>
                <a:cs typeface="Calibri" panose="020F0502020204030204" pitchFamily="34" charset="0"/>
              </a:rPr>
              <a:t>Consider coursework that will ALSO provide research training (CURE) to support pursuit of Summer 2021 research opportunities.</a:t>
            </a:r>
          </a:p>
          <a:p>
            <a:pPr marL="0" indent="0">
              <a:lnSpc>
                <a:spcPct val="100000"/>
              </a:lnSpc>
              <a:spcBef>
                <a:spcPts val="0"/>
              </a:spcBef>
              <a:buNone/>
            </a:pPr>
            <a:endParaRPr lang="en-US" b="1" dirty="0">
              <a:solidFill>
                <a:srgbClr val="222222"/>
              </a:solidFill>
              <a:latin typeface="Arial" panose="020B0604020202020204" pitchFamily="34" charset="0"/>
            </a:endParaRPr>
          </a:p>
        </p:txBody>
      </p:sp>
      <p:sp>
        <p:nvSpPr>
          <p:cNvPr id="5" name="AutoShape 2" descr="External Link">
            <a:hlinkClick r:id="rId2" tooltip="&quot;External Links Disclaimer&quot; "/>
            <a:extLst>
              <a:ext uri="{FF2B5EF4-FFF2-40B4-BE49-F238E27FC236}">
                <a16:creationId xmlns:a16="http://schemas.microsoft.com/office/drawing/2014/main" id="{7BAF3C1E-DF30-4F95-90EF-432519DFBCB5}"/>
              </a:ext>
            </a:extLst>
          </p:cNvPr>
          <p:cNvSpPr>
            <a:spLocks noChangeAspect="1" noChangeArrowheads="1"/>
          </p:cNvSpPr>
          <p:nvPr/>
        </p:nvSpPr>
        <p:spPr bwMode="auto">
          <a:xfrm>
            <a:off x="5656263" y="-90488"/>
            <a:ext cx="95250" cy="95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11306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1C25-9526-4BC1-8EE3-7018D912B05A}"/>
              </a:ext>
            </a:extLst>
          </p:cNvPr>
          <p:cNvSpPr>
            <a:spLocks noGrp="1"/>
          </p:cNvSpPr>
          <p:nvPr>
            <p:ph type="title"/>
          </p:nvPr>
        </p:nvSpPr>
        <p:spPr>
          <a:xfrm>
            <a:off x="725904" y="235619"/>
            <a:ext cx="8229599" cy="719667"/>
          </a:xfrm>
        </p:spPr>
        <p:txBody>
          <a:bodyPr>
            <a:normAutofit/>
          </a:bodyPr>
          <a:lstStyle/>
          <a:p>
            <a:pPr>
              <a:lnSpc>
                <a:spcPct val="100000"/>
              </a:lnSpc>
            </a:pPr>
            <a:r>
              <a:rPr lang="en-US" sz="3600" b="1" dirty="0">
                <a:solidFill>
                  <a:srgbClr val="7030A0"/>
                </a:solidFill>
              </a:rPr>
              <a:t>COVID COMMENT: MORE Ways to stay engaged</a:t>
            </a:r>
          </a:p>
        </p:txBody>
      </p:sp>
      <p:sp>
        <p:nvSpPr>
          <p:cNvPr id="3" name="Content Placeholder 2">
            <a:extLst>
              <a:ext uri="{FF2B5EF4-FFF2-40B4-BE49-F238E27FC236}">
                <a16:creationId xmlns:a16="http://schemas.microsoft.com/office/drawing/2014/main" id="{B3B58AB6-BCED-4C76-BAA6-476950E0F139}"/>
              </a:ext>
            </a:extLst>
          </p:cNvPr>
          <p:cNvSpPr>
            <a:spLocks noGrp="1"/>
          </p:cNvSpPr>
          <p:nvPr>
            <p:ph idx="1"/>
          </p:nvPr>
        </p:nvSpPr>
        <p:spPr>
          <a:xfrm>
            <a:off x="266699" y="936234"/>
            <a:ext cx="8724899" cy="5769365"/>
          </a:xfrm>
        </p:spPr>
        <p:txBody>
          <a:bodyPr>
            <a:noAutofit/>
          </a:bodyPr>
          <a:lstStyle/>
          <a:p>
            <a:pPr marL="0" indent="0">
              <a:lnSpc>
                <a:spcPct val="100000"/>
              </a:lnSpc>
              <a:spcBef>
                <a:spcPts val="0"/>
              </a:spcBef>
              <a:buNone/>
            </a:pPr>
            <a:r>
              <a:rPr lang="en-US" sz="2800" b="1" dirty="0">
                <a:solidFill>
                  <a:srgbClr val="7030A0"/>
                </a:solidFill>
                <a:latin typeface="Calibri" panose="020F0502020204030204" pitchFamily="34" charset="0"/>
                <a:cs typeface="Calibri" panose="020F0502020204030204" pitchFamily="34" charset="0"/>
              </a:rPr>
              <a:t>Start searching out Summer 2021 options (many deadlines are in November!  Don’t miss opportunities!)</a:t>
            </a:r>
          </a:p>
          <a:p>
            <a:pPr marL="0" indent="0">
              <a:lnSpc>
                <a:spcPct val="100000"/>
              </a:lnSpc>
              <a:spcBef>
                <a:spcPts val="0"/>
              </a:spcBef>
              <a:buNone/>
            </a:pPr>
            <a:r>
              <a:rPr lang="en-US" sz="2800" dirty="0">
                <a:solidFill>
                  <a:srgbClr val="7030A0"/>
                </a:solidFill>
                <a:latin typeface="Calibri" panose="020F0502020204030204" pitchFamily="34" charset="0"/>
                <a:cs typeface="Calibri" panose="020F0502020204030204" pitchFamily="34" charset="0"/>
              </a:rPr>
              <a:t>Stay tuned for more Gateway Career Center news.</a:t>
            </a:r>
          </a:p>
          <a:p>
            <a:pPr marL="0" indent="0">
              <a:lnSpc>
                <a:spcPct val="100000"/>
              </a:lnSpc>
              <a:spcBef>
                <a:spcPts val="0"/>
              </a:spcBef>
              <a:buNone/>
            </a:pPr>
            <a:r>
              <a:rPr lang="en-US" sz="2800" dirty="0">
                <a:solidFill>
                  <a:srgbClr val="7030A0"/>
                </a:solidFill>
                <a:latin typeface="Calibri" panose="020F0502020204030204" pitchFamily="34" charset="0"/>
                <a:cs typeface="Calibri" panose="020F0502020204030204" pitchFamily="34" charset="0"/>
              </a:rPr>
              <a:t>One example: NIH </a:t>
            </a:r>
            <a:r>
              <a:rPr lang="en-US" sz="2800" dirty="0">
                <a:solidFill>
                  <a:srgbClr val="222222"/>
                </a:solidFill>
                <a:latin typeface="Calibri" panose="020F0502020204030204" pitchFamily="34" charset="0"/>
                <a:cs typeface="Calibri" panose="020F0502020204030204" pitchFamily="34" charset="0"/>
              </a:rPr>
              <a:t>(</a:t>
            </a:r>
            <a:r>
              <a:rPr lang="en-US" altLang="en-US" sz="2800" b="1"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NIH webpage</a:t>
            </a:r>
            <a:r>
              <a:rPr lang="en-US" sz="2800" dirty="0">
                <a:solidFill>
                  <a:srgbClr val="222222"/>
                </a:solidFill>
                <a:latin typeface="Calibri" panose="020F0502020204030204" pitchFamily="34" charset="0"/>
                <a:cs typeface="Calibri" panose="020F0502020204030204" pitchFamily="34" charset="0"/>
              </a:rPr>
              <a:t>) </a:t>
            </a:r>
            <a:r>
              <a:rPr lang="en-US" sz="2800" dirty="0">
                <a:solidFill>
                  <a:srgbClr val="7030A0"/>
                </a:solidFill>
                <a:latin typeface="Calibri" panose="020F0502020204030204" pitchFamily="34" charset="0"/>
                <a:cs typeface="Calibri" panose="020F0502020204030204" pitchFamily="34" charset="0"/>
              </a:rPr>
              <a:t>Summer Internship Program </a:t>
            </a:r>
            <a:r>
              <a:rPr lang="en-US" sz="2800" dirty="0">
                <a:solidFill>
                  <a:srgbClr val="222222"/>
                </a:solidFill>
                <a:latin typeface="Calibri" panose="020F0502020204030204" pitchFamily="34" charset="0"/>
                <a:cs typeface="Calibri" panose="020F0502020204030204" pitchFamily="34" charset="0"/>
              </a:rPr>
              <a:t>(</a:t>
            </a:r>
            <a:r>
              <a:rPr lang="en-US" altLang="en-US" sz="2800" b="1"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SIP FAQs</a:t>
            </a:r>
            <a:r>
              <a:rPr lang="en-US" altLang="en-US" sz="2800" b="1" dirty="0">
                <a:solidFill>
                  <a:srgbClr val="0070C0"/>
                </a:solidFill>
                <a:latin typeface="Calibri" panose="020F0502020204030204" pitchFamily="34" charset="0"/>
                <a:cs typeface="Calibri" panose="020F0502020204030204" pitchFamily="34" charset="0"/>
              </a:rPr>
              <a:t>; </a:t>
            </a:r>
            <a:r>
              <a:rPr lang="en-US" altLang="en-US" sz="2800" b="1" dirty="0">
                <a:solidFill>
                  <a:srgbClr val="1155CC"/>
                </a:solidFill>
                <a:latin typeface="Calibri" panose="020F0502020204030204" pitchFamily="34" charset="0"/>
                <a:cs typeface="Calibri" panose="020F0502020204030204" pitchFamily="34" charset="0"/>
                <a:hlinkClick r:id="rId4"/>
              </a:rPr>
              <a:t>Suggestions for creating a successful SIP application</a:t>
            </a:r>
            <a:r>
              <a:rPr lang="en-US" altLang="en-US" sz="2800" b="1" dirty="0">
                <a:solidFill>
                  <a:srgbClr val="1155CC"/>
                </a:solidFill>
                <a:latin typeface="Calibri" panose="020F0502020204030204" pitchFamily="34" charset="0"/>
                <a:cs typeface="Calibri" panose="020F0502020204030204" pitchFamily="34" charset="0"/>
              </a:rPr>
              <a:t>;</a:t>
            </a:r>
            <a:r>
              <a:rPr lang="en-US" altLang="en-US" sz="2800" b="1" dirty="0">
                <a:solidFill>
                  <a:srgbClr val="0070C0"/>
                </a:solidFill>
                <a:latin typeface="Calibri" panose="020F0502020204030204" pitchFamily="34" charset="0"/>
                <a:cs typeface="Calibri" panose="020F0502020204030204" pitchFamily="34" charset="0"/>
              </a:rPr>
              <a:t> </a:t>
            </a:r>
            <a:r>
              <a:rPr lang="en-US" altLang="en-US" sz="2800" b="1" dirty="0">
                <a:solidFill>
                  <a:srgbClr val="0070C0"/>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Applying Successfully to the NIH Summer Internship Program (SIP) Video</a:t>
            </a:r>
            <a:r>
              <a:rPr lang="en-US" altLang="en-US" sz="2800" b="1" dirty="0">
                <a:solidFill>
                  <a:srgbClr val="0070C0"/>
                </a:solidFill>
                <a:latin typeface="Calibri" panose="020F0502020204030204" pitchFamily="34" charset="0"/>
                <a:cs typeface="Calibri" panose="020F0502020204030204" pitchFamily="34" charset="0"/>
              </a:rPr>
              <a:t>; </a:t>
            </a:r>
            <a:r>
              <a:rPr lang="en-US" altLang="en-US" sz="2800" b="1" dirty="0">
                <a:solidFill>
                  <a:srgbClr val="1155CC"/>
                </a:solidFill>
                <a:latin typeface="Calibri" panose="020F0502020204030204" pitchFamily="34" charset="0"/>
                <a:cs typeface="Calibri" panose="020F0502020204030204" pitchFamily="34" charset="0"/>
                <a:hlinkClick r:id="rId6"/>
              </a:rPr>
              <a:t>Suggestions for writing a resume/CV</a:t>
            </a:r>
            <a:endParaRPr lang="en-US" altLang="en-US" sz="2800" b="1" dirty="0">
              <a:solidFill>
                <a:srgbClr val="222222"/>
              </a:solidFill>
              <a:latin typeface="Calibri" panose="020F0502020204030204" pitchFamily="34" charset="0"/>
              <a:cs typeface="Calibri" panose="020F0502020204030204" pitchFamily="34" charset="0"/>
            </a:endParaRPr>
          </a:p>
          <a:p>
            <a:pPr marL="0" indent="0">
              <a:lnSpc>
                <a:spcPct val="100000"/>
              </a:lnSpc>
              <a:spcBef>
                <a:spcPts val="0"/>
              </a:spcBef>
              <a:buNone/>
            </a:pPr>
            <a:endParaRPr lang="en-US" sz="2800" b="1" dirty="0">
              <a:solidFill>
                <a:srgbClr val="222222"/>
              </a:solidFill>
              <a:latin typeface="Calibri" panose="020F0502020204030204" pitchFamily="34" charset="0"/>
              <a:cs typeface="Calibri" panose="020F0502020204030204" pitchFamily="34" charset="0"/>
            </a:endParaRPr>
          </a:p>
          <a:p>
            <a:pPr marL="0" indent="0">
              <a:lnSpc>
                <a:spcPct val="100000"/>
              </a:lnSpc>
              <a:spcBef>
                <a:spcPts val="0"/>
              </a:spcBef>
              <a:buNone/>
            </a:pPr>
            <a:r>
              <a:rPr lang="en-US" sz="2800" b="1" dirty="0">
                <a:solidFill>
                  <a:srgbClr val="C00000"/>
                </a:solidFill>
                <a:latin typeface="Calibri" panose="020F0502020204030204" pitchFamily="34" charset="0"/>
                <a:cs typeface="Calibri" panose="020F0502020204030204" pitchFamily="34" charset="0"/>
              </a:rPr>
              <a:t>Try to emphasize your experiences overall</a:t>
            </a:r>
          </a:p>
          <a:p>
            <a:pPr marL="0" indent="0">
              <a:lnSpc>
                <a:spcPct val="100000"/>
              </a:lnSpc>
              <a:spcBef>
                <a:spcPts val="0"/>
              </a:spcBef>
              <a:buNone/>
            </a:pPr>
            <a:r>
              <a:rPr lang="en-US" sz="2800" dirty="0">
                <a:solidFill>
                  <a:srgbClr val="7030A0"/>
                </a:solidFill>
                <a:latin typeface="Calibri" panose="020F0502020204030204" pitchFamily="34" charset="0"/>
                <a:cs typeface="Calibri" panose="020F0502020204030204" pitchFamily="34" charset="0"/>
              </a:rPr>
              <a:t>Focus on your ability</a:t>
            </a:r>
          </a:p>
          <a:p>
            <a:pPr marL="0" indent="0">
              <a:lnSpc>
                <a:spcPct val="100000"/>
              </a:lnSpc>
              <a:spcBef>
                <a:spcPts val="0"/>
              </a:spcBef>
              <a:buNone/>
            </a:pPr>
            <a:r>
              <a:rPr lang="en-US" sz="2800" dirty="0">
                <a:solidFill>
                  <a:srgbClr val="7030A0"/>
                </a:solidFill>
                <a:latin typeface="Calibri" panose="020F0502020204030204" pitchFamily="34" charset="0"/>
                <a:cs typeface="Calibri" panose="020F0502020204030204" pitchFamily="34" charset="0"/>
              </a:rPr>
              <a:t>	…to tolerate, manage, master, even embrace… </a:t>
            </a:r>
          </a:p>
          <a:p>
            <a:pPr marL="0" indent="0">
              <a:lnSpc>
                <a:spcPct val="100000"/>
              </a:lnSpc>
              <a:spcBef>
                <a:spcPts val="0"/>
              </a:spcBef>
              <a:buNone/>
            </a:pPr>
            <a:r>
              <a:rPr lang="en-US" sz="2800" b="1" dirty="0">
                <a:solidFill>
                  <a:srgbClr val="7030A0"/>
                </a:solidFill>
                <a:latin typeface="Calibri" panose="020F0502020204030204" pitchFamily="34" charset="0"/>
                <a:cs typeface="Calibri" panose="020F0502020204030204" pitchFamily="34" charset="0"/>
              </a:rPr>
              <a:t>							</a:t>
            </a:r>
            <a:r>
              <a:rPr lang="en-US" sz="2800" b="1" i="1" dirty="0">
                <a:solidFill>
                  <a:srgbClr val="7030A0"/>
                </a:solidFill>
                <a:latin typeface="Calibri" panose="020F0502020204030204" pitchFamily="34" charset="0"/>
                <a:cs typeface="Calibri" panose="020F0502020204030204" pitchFamily="34" charset="0"/>
              </a:rPr>
              <a:t>uncertainty!</a:t>
            </a:r>
            <a:endParaRPr lang="en-US" sz="2800" i="1" spc="-860" dirty="0">
              <a:solidFill>
                <a:srgbClr val="7030A0"/>
              </a:solidFill>
              <a:latin typeface="Calibri" panose="020F0502020204030204" pitchFamily="34" charset="0"/>
              <a:cs typeface="Calibri" panose="020F0502020204030204" pitchFamily="34" charset="0"/>
            </a:endParaRPr>
          </a:p>
        </p:txBody>
      </p:sp>
      <p:sp>
        <p:nvSpPr>
          <p:cNvPr id="5" name="AutoShape 2" descr="External Link">
            <a:hlinkClick r:id="rId7" tooltip="&quot;External Links Disclaimer&quot; "/>
            <a:extLst>
              <a:ext uri="{FF2B5EF4-FFF2-40B4-BE49-F238E27FC236}">
                <a16:creationId xmlns:a16="http://schemas.microsoft.com/office/drawing/2014/main" id="{7BAF3C1E-DF30-4F95-90EF-432519DFBCB5}"/>
              </a:ext>
            </a:extLst>
          </p:cNvPr>
          <p:cNvSpPr>
            <a:spLocks noChangeAspect="1" noChangeArrowheads="1"/>
          </p:cNvSpPr>
          <p:nvPr/>
        </p:nvSpPr>
        <p:spPr bwMode="auto">
          <a:xfrm>
            <a:off x="5656263" y="-90488"/>
            <a:ext cx="95250" cy="95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External Link">
            <a:hlinkClick r:id="rId7" tooltip="&quot;External Links Disclaimer&quot; "/>
            <a:extLst>
              <a:ext uri="{FF2B5EF4-FFF2-40B4-BE49-F238E27FC236}">
                <a16:creationId xmlns:a16="http://schemas.microsoft.com/office/drawing/2014/main" id="{907ADEBB-3D05-4A66-9A7C-AABCD4360C8B}"/>
              </a:ext>
            </a:extLst>
          </p:cNvPr>
          <p:cNvSpPr>
            <a:spLocks noChangeAspect="1" noChangeArrowheads="1"/>
          </p:cNvSpPr>
          <p:nvPr/>
        </p:nvSpPr>
        <p:spPr bwMode="auto">
          <a:xfrm>
            <a:off x="5656263" y="-182563"/>
            <a:ext cx="95250" cy="95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6" descr="External Link">
            <a:hlinkClick r:id="rId7" tooltip="&quot;External Links Disclaimer&quot; "/>
            <a:extLst>
              <a:ext uri="{FF2B5EF4-FFF2-40B4-BE49-F238E27FC236}">
                <a16:creationId xmlns:a16="http://schemas.microsoft.com/office/drawing/2014/main" id="{459636B8-9372-49A2-BCB3-9D2281B57D3B}"/>
              </a:ext>
            </a:extLst>
          </p:cNvPr>
          <p:cNvSpPr>
            <a:spLocks noChangeAspect="1" noChangeArrowheads="1"/>
          </p:cNvSpPr>
          <p:nvPr/>
        </p:nvSpPr>
        <p:spPr bwMode="auto">
          <a:xfrm>
            <a:off x="10533063" y="3434938"/>
            <a:ext cx="95250" cy="95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74666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152400" y="674372"/>
            <a:ext cx="8839200" cy="6031228"/>
          </a:xfrm>
        </p:spPr>
        <p:txBody>
          <a:bodyPr>
            <a:normAutofit/>
          </a:bodyPr>
          <a:lstStyle/>
          <a:p>
            <a:pPr marL="0" indent="0" algn="l" eaLnBrk="1" hangingPunct="1">
              <a:buNone/>
            </a:pPr>
            <a:r>
              <a:rPr lang="en-US" sz="2600" b="1" i="1" dirty="0">
                <a:solidFill>
                  <a:srgbClr val="C00000"/>
                </a:solidFill>
              </a:rPr>
              <a:t>What?</a:t>
            </a:r>
          </a:p>
          <a:p>
            <a:pPr marL="0" indent="0" algn="l" eaLnBrk="1" hangingPunct="1">
              <a:buNone/>
            </a:pPr>
            <a:r>
              <a:rPr lang="en-US" sz="2600" b="1" dirty="0">
                <a:solidFill>
                  <a:srgbClr val="7030A0"/>
                </a:solidFill>
              </a:rPr>
              <a:t>A standing College committee for HP fields needing </a:t>
            </a:r>
            <a:r>
              <a:rPr lang="en-US" sz="2600" b="1" dirty="0" err="1">
                <a:solidFill>
                  <a:srgbClr val="7030A0"/>
                </a:solidFill>
              </a:rPr>
              <a:t>CLoE</a:t>
            </a:r>
            <a:r>
              <a:rPr lang="en-US" sz="2600" b="1" dirty="0">
                <a:solidFill>
                  <a:srgbClr val="7030A0"/>
                </a:solidFill>
              </a:rPr>
              <a:t>: the Faculty Health Professions Advisory Committee, HPAC</a:t>
            </a:r>
          </a:p>
          <a:p>
            <a:pPr marL="0" indent="0" algn="l" eaLnBrk="1" hangingPunct="1">
              <a:buNone/>
            </a:pPr>
            <a:r>
              <a:rPr lang="en-US" sz="2600" b="1" i="1" dirty="0">
                <a:solidFill>
                  <a:srgbClr val="C00000"/>
                </a:solidFill>
              </a:rPr>
              <a:t>Who?</a:t>
            </a:r>
          </a:p>
          <a:p>
            <a:pPr marL="0" indent="0" algn="l" eaLnBrk="1" hangingPunct="1">
              <a:buNone/>
            </a:pPr>
            <a:r>
              <a:rPr lang="en-US" sz="2600" b="1" dirty="0">
                <a:solidFill>
                  <a:srgbClr val="7030A0"/>
                </a:solidFill>
              </a:rPr>
              <a:t>HP Advising Faculty Advisor, Program Coordinator, Gateway CC Liaison and 5 more faculty from across ALL campus divisions</a:t>
            </a:r>
          </a:p>
          <a:p>
            <a:pPr marL="0" indent="0" algn="l" eaLnBrk="1" hangingPunct="1">
              <a:buNone/>
            </a:pPr>
            <a:r>
              <a:rPr lang="en-US" sz="2600" b="1" i="1" dirty="0">
                <a:solidFill>
                  <a:srgbClr val="C00000"/>
                </a:solidFill>
              </a:rPr>
              <a:t>Why?</a:t>
            </a:r>
          </a:p>
          <a:p>
            <a:pPr marL="0" indent="0" algn="l" eaLnBrk="1" hangingPunct="1">
              <a:buNone/>
            </a:pPr>
            <a:r>
              <a:rPr lang="en-US" sz="2600" b="1" dirty="0">
                <a:solidFill>
                  <a:srgbClr val="7030A0"/>
                </a:solidFill>
              </a:rPr>
              <a:t>Contributing to HP Advising, HPAC is part of the </a:t>
            </a:r>
            <a:r>
              <a:rPr lang="en-US" sz="2600" b="1" i="1" dirty="0">
                <a:solidFill>
                  <a:srgbClr val="C00000"/>
                </a:solidFill>
              </a:rPr>
              <a:t>voluntary-but-highly-recommended</a:t>
            </a:r>
            <a:r>
              <a:rPr lang="en-US" sz="2600" b="1" dirty="0">
                <a:solidFill>
                  <a:srgbClr val="C00000"/>
                </a:solidFill>
              </a:rPr>
              <a:t> </a:t>
            </a:r>
            <a:r>
              <a:rPr lang="en-US" sz="2600" b="1" dirty="0">
                <a:solidFill>
                  <a:srgbClr val="7030A0"/>
                </a:solidFill>
              </a:rPr>
              <a:t>ON-CAMPUS application process. Applicants prepare portfolios which HPAC reviews. Then HPAC interviews each applicant, provides feedback, and helps HP Advising as we write your Composite Letter of Evaluation (</a:t>
            </a:r>
            <a:r>
              <a:rPr lang="en-US" sz="2600" b="1" dirty="0" err="1">
                <a:solidFill>
                  <a:srgbClr val="7030A0"/>
                </a:solidFill>
              </a:rPr>
              <a:t>CLoE</a:t>
            </a:r>
            <a:r>
              <a:rPr lang="en-US" sz="2600" b="1" dirty="0">
                <a:solidFill>
                  <a:srgbClr val="7030A0"/>
                </a:solidFill>
              </a:rPr>
              <a:t>).  The </a:t>
            </a:r>
            <a:r>
              <a:rPr lang="en-US" sz="2600" b="1" dirty="0" err="1">
                <a:solidFill>
                  <a:srgbClr val="7030A0"/>
                </a:solidFill>
              </a:rPr>
              <a:t>CLoE</a:t>
            </a:r>
            <a:r>
              <a:rPr lang="en-US" sz="2600" b="1" dirty="0">
                <a:solidFill>
                  <a:srgbClr val="7030A0"/>
                </a:solidFill>
              </a:rPr>
              <a:t> provides 5 categories of rigor in assessing your portfolio holistically.  Schools value the </a:t>
            </a:r>
            <a:r>
              <a:rPr lang="en-US" sz="2600" b="1" dirty="0" err="1">
                <a:solidFill>
                  <a:srgbClr val="7030A0"/>
                </a:solidFill>
              </a:rPr>
              <a:t>CLoE</a:t>
            </a:r>
            <a:r>
              <a:rPr lang="en-US" sz="2600" b="1" dirty="0">
                <a:solidFill>
                  <a:srgbClr val="7030A0"/>
                </a:solidFill>
              </a:rPr>
              <a:t> as an unbiased assessment of your suitability as an applicant.</a:t>
            </a:r>
          </a:p>
          <a:p>
            <a:pPr algn="l" eaLnBrk="1" hangingPunct="1"/>
            <a:endParaRPr lang="en-US" sz="2800" dirty="0"/>
          </a:p>
        </p:txBody>
      </p:sp>
      <p:sp>
        <p:nvSpPr>
          <p:cNvPr id="6" name="TextBox 5"/>
          <p:cNvSpPr txBox="1"/>
          <p:nvPr/>
        </p:nvSpPr>
        <p:spPr>
          <a:xfrm>
            <a:off x="1" y="19816"/>
            <a:ext cx="9143999"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Arial" pitchFamily="34" charset="0"/>
                <a:ea typeface="+mn-ea"/>
                <a:cs typeface="+mn-cs"/>
              </a:rPr>
              <a:t> </a:t>
            </a:r>
            <a:r>
              <a:rPr kumimoji="0" lang="en-US" sz="3600" b="1" u="none" strike="noStrike" kern="1200" cap="none" spc="0" normalizeH="0" baseline="0" noProof="0" dirty="0">
                <a:ln>
                  <a:noFill/>
                </a:ln>
                <a:solidFill>
                  <a:srgbClr val="C00000"/>
                </a:solidFill>
                <a:effectLst/>
                <a:uLnTx/>
                <a:uFillTx/>
                <a:latin typeface="+mj-lt"/>
                <a:cs typeface="Calibri Light" panose="020F0302020204030204" pitchFamily="34" charset="0"/>
              </a:rPr>
              <a:t>D</a:t>
            </a:r>
            <a:r>
              <a:rPr lang="en-US" sz="3600" b="1" i="0" dirty="0">
                <a:solidFill>
                  <a:srgbClr val="C00000"/>
                </a:solidFill>
                <a:latin typeface="+mj-lt"/>
                <a:ea typeface="+mn-ea"/>
                <a:cs typeface="Calibri Light" panose="020F0302020204030204" pitchFamily="34" charset="0"/>
              </a:rPr>
              <a:t>EEPER DIVE: O</a:t>
            </a:r>
            <a:r>
              <a:rPr kumimoji="0" lang="en-US" sz="3600" b="1" u="none" strike="noStrike" kern="1200" cap="none" spc="0" normalizeH="0" baseline="0" noProof="0" dirty="0">
                <a:ln>
                  <a:noFill/>
                </a:ln>
                <a:solidFill>
                  <a:srgbClr val="C00000"/>
                </a:solidFill>
                <a:effectLst/>
                <a:uLnTx/>
                <a:uFillTx/>
                <a:latin typeface="+mj-lt"/>
                <a:cs typeface="Calibri Light" panose="020F0302020204030204" pitchFamily="34" charset="0"/>
              </a:rPr>
              <a:t>N-CAMPUS APPLICATION, HPAC!</a:t>
            </a:r>
          </a:p>
        </p:txBody>
      </p:sp>
    </p:spTree>
    <p:extLst>
      <p:ext uri="{BB962C8B-B14F-4D97-AF65-F5344CB8AC3E}">
        <p14:creationId xmlns:p14="http://schemas.microsoft.com/office/powerpoint/2010/main" val="2626273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066800"/>
            <a:ext cx="8458200" cy="6031228"/>
          </a:xfrm>
        </p:spPr>
        <p:txBody>
          <a:bodyPr>
            <a:normAutofit/>
          </a:bodyPr>
          <a:lstStyle/>
          <a:p>
            <a:pPr marL="0" indent="0" algn="l" eaLnBrk="1" hangingPunct="1">
              <a:buNone/>
            </a:pPr>
            <a:r>
              <a:rPr lang="en-US" sz="2600" b="1" i="1" dirty="0">
                <a:solidFill>
                  <a:srgbClr val="C00000"/>
                </a:solidFill>
              </a:rPr>
              <a:t>Who to recruit?  </a:t>
            </a:r>
            <a:r>
              <a:rPr lang="en-US" sz="2600" b="1" dirty="0">
                <a:solidFill>
                  <a:srgbClr val="7030A0"/>
                </a:solidFill>
              </a:rPr>
              <a:t>2 Science Faculty, 1 non-science Faculty, 2 non-Faculty.  Choose to provide distinctive perspectives of your competencies!</a:t>
            </a:r>
          </a:p>
          <a:p>
            <a:pPr marL="0" indent="0" algn="l" eaLnBrk="1" hangingPunct="1">
              <a:buNone/>
            </a:pPr>
            <a:r>
              <a:rPr lang="en-US" sz="2600" b="1" i="1" dirty="0">
                <a:solidFill>
                  <a:srgbClr val="C00000"/>
                </a:solidFill>
              </a:rPr>
              <a:t>When to recruit?  </a:t>
            </a:r>
            <a:r>
              <a:rPr lang="en-US" sz="2600" b="1" dirty="0">
                <a:solidFill>
                  <a:srgbClr val="7030A0"/>
                </a:solidFill>
              </a:rPr>
              <a:t>Request before end of Fall 2020. Target submission starting 4 January 2021, but MUST be submitted by 1 March 2021.  </a:t>
            </a:r>
          </a:p>
          <a:p>
            <a:pPr marL="0" indent="0" algn="l" eaLnBrk="1" hangingPunct="1">
              <a:buNone/>
            </a:pPr>
            <a:r>
              <a:rPr lang="en-US" sz="2600" b="1" i="1" dirty="0">
                <a:solidFill>
                  <a:srgbClr val="C00000"/>
                </a:solidFill>
              </a:rPr>
              <a:t>What to provide? </a:t>
            </a:r>
            <a:r>
              <a:rPr lang="en-US" sz="2600" b="1" dirty="0">
                <a:solidFill>
                  <a:srgbClr val="7030A0"/>
                </a:solidFill>
              </a:rPr>
              <a:t> Include working drafts of your HP CV, PIF, Personal Statement Essay as attachments to your request. ALSO include the correct signed Letter Cover Sheet Release Form.</a:t>
            </a:r>
          </a:p>
          <a:p>
            <a:pPr marL="0" indent="0" algn="l" eaLnBrk="1" hangingPunct="1">
              <a:buNone/>
            </a:pPr>
            <a:r>
              <a:rPr lang="en-US" sz="2600" b="1" i="1" dirty="0">
                <a:solidFill>
                  <a:srgbClr val="C00000"/>
                </a:solidFill>
              </a:rPr>
              <a:t>How to request? </a:t>
            </a:r>
            <a:r>
              <a:rPr lang="en-US" sz="2600" b="1" dirty="0">
                <a:solidFill>
                  <a:srgbClr val="C00000"/>
                </a:solidFill>
              </a:rPr>
              <a:t> </a:t>
            </a:r>
            <a:r>
              <a:rPr lang="en-US" sz="2600" b="1" dirty="0">
                <a:solidFill>
                  <a:srgbClr val="7030A0"/>
                </a:solidFill>
              </a:rPr>
              <a:t>Ask “…are you able and willing to write a strong letter of recommendation for me?”  Indicate why you are choosing them. Be willing to discuss your request. Thank them for their time and consideration.</a:t>
            </a:r>
            <a:endParaRPr lang="en-US" sz="2600" b="1" i="1" dirty="0">
              <a:solidFill>
                <a:srgbClr val="C00000"/>
              </a:solidFill>
            </a:endParaRPr>
          </a:p>
          <a:p>
            <a:pPr marL="0" indent="0" algn="l" eaLnBrk="1" hangingPunct="1">
              <a:buNone/>
            </a:pPr>
            <a:r>
              <a:rPr lang="en-US" sz="2600" b="1" dirty="0">
                <a:solidFill>
                  <a:srgbClr val="7030A0"/>
                </a:solidFill>
              </a:rPr>
              <a:t>.</a:t>
            </a:r>
          </a:p>
          <a:p>
            <a:pPr algn="l" eaLnBrk="1" hangingPunct="1"/>
            <a:endParaRPr lang="en-US" sz="2800" dirty="0"/>
          </a:p>
        </p:txBody>
      </p:sp>
      <p:sp>
        <p:nvSpPr>
          <p:cNvPr id="6" name="TextBox 5"/>
          <p:cNvSpPr txBox="1"/>
          <p:nvPr/>
        </p:nvSpPr>
        <p:spPr>
          <a:xfrm>
            <a:off x="1" y="19816"/>
            <a:ext cx="9143999"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Arial" pitchFamily="34" charset="0"/>
                <a:ea typeface="+mn-ea"/>
                <a:cs typeface="+mn-cs"/>
              </a:rPr>
              <a:t> </a:t>
            </a:r>
            <a:r>
              <a:rPr lang="en-US" sz="3600" b="1" i="0" dirty="0">
                <a:solidFill>
                  <a:srgbClr val="C00000"/>
                </a:solidFill>
                <a:latin typeface="+mj-lt"/>
                <a:ea typeface="+mn-ea"/>
                <a:cs typeface="Calibri Light" panose="020F0302020204030204" pitchFamily="34" charset="0"/>
              </a:rPr>
              <a:t>ABOUT YOUR LETTERS OF RECOMMENDATION…</a:t>
            </a:r>
            <a:endParaRPr kumimoji="0" lang="en-US" sz="3600" b="1" u="none" strike="noStrike" kern="1200" cap="none" spc="0" normalizeH="0" baseline="0" noProof="0" dirty="0">
              <a:ln>
                <a:noFill/>
              </a:ln>
              <a:solidFill>
                <a:srgbClr val="C00000"/>
              </a:solidFill>
              <a:effectLst/>
              <a:uLnTx/>
              <a:uFillTx/>
              <a:latin typeface="+mj-lt"/>
              <a:cs typeface="Calibri Light" panose="020F0302020204030204" pitchFamily="34" charset="0"/>
            </a:endParaRPr>
          </a:p>
        </p:txBody>
      </p:sp>
    </p:spTree>
    <p:extLst>
      <p:ext uri="{BB962C8B-B14F-4D97-AF65-F5344CB8AC3E}">
        <p14:creationId xmlns:p14="http://schemas.microsoft.com/office/powerpoint/2010/main" val="263102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15829" y="850835"/>
            <a:ext cx="8512342" cy="6031228"/>
          </a:xfrm>
        </p:spPr>
        <p:txBody>
          <a:bodyPr>
            <a:normAutofit/>
          </a:bodyPr>
          <a:lstStyle/>
          <a:p>
            <a:pPr marL="0" indent="0" algn="l" eaLnBrk="1" hangingPunct="1">
              <a:buNone/>
            </a:pPr>
            <a:r>
              <a:rPr lang="en-US" sz="2600" b="1" i="1" dirty="0">
                <a:solidFill>
                  <a:srgbClr val="C00000"/>
                </a:solidFill>
              </a:rPr>
              <a:t>Goal?   </a:t>
            </a:r>
            <a:r>
              <a:rPr lang="en-US" sz="2600" b="1" dirty="0">
                <a:solidFill>
                  <a:srgbClr val="7030A0"/>
                </a:solidFill>
              </a:rPr>
              <a:t> Why do your want to be a  _________?  Go beyond  childhood dreams with evidence of mature reflective insight.</a:t>
            </a:r>
          </a:p>
          <a:p>
            <a:pPr marL="0" indent="0" algn="l" eaLnBrk="1" hangingPunct="1">
              <a:buNone/>
            </a:pPr>
            <a:r>
              <a:rPr lang="en-US" sz="2600" b="1" i="1" dirty="0">
                <a:solidFill>
                  <a:srgbClr val="C00000"/>
                </a:solidFill>
              </a:rPr>
              <a:t>Content?  </a:t>
            </a:r>
            <a:r>
              <a:rPr lang="en-US" sz="2600" b="1" dirty="0">
                <a:solidFill>
                  <a:srgbClr val="7030A0"/>
                </a:solidFill>
              </a:rPr>
              <a:t>Beware the chronology, the gimmicks, TMI.  This must be authentic and compelling.  </a:t>
            </a:r>
          </a:p>
          <a:p>
            <a:pPr marL="0" indent="0" algn="l" eaLnBrk="1" hangingPunct="1">
              <a:buNone/>
            </a:pPr>
            <a:r>
              <a:rPr lang="en-US" sz="2600" b="1" i="1" dirty="0">
                <a:solidFill>
                  <a:srgbClr val="C00000"/>
                </a:solidFill>
              </a:rPr>
              <a:t>Length? </a:t>
            </a:r>
            <a:r>
              <a:rPr lang="en-US" sz="2600" b="1" dirty="0">
                <a:solidFill>
                  <a:srgbClr val="7030A0"/>
                </a:solidFill>
              </a:rPr>
              <a:t> While application CAS portals set restrictive length (e.g., 4500 or 5000 characters), but HPAC permits you more latitude. Typically we see ~4 pages. </a:t>
            </a:r>
          </a:p>
          <a:p>
            <a:pPr marL="0" indent="0" algn="l" eaLnBrk="1" hangingPunct="1">
              <a:buNone/>
            </a:pPr>
            <a:r>
              <a:rPr lang="en-US" sz="2600" b="1" i="1" dirty="0">
                <a:solidFill>
                  <a:srgbClr val="C00000"/>
                </a:solidFill>
              </a:rPr>
              <a:t>How to craft?</a:t>
            </a:r>
          </a:p>
          <a:p>
            <a:pPr algn="l" eaLnBrk="1" hangingPunct="1">
              <a:buFont typeface="Wingdings" panose="05000000000000000000" pitchFamily="2" charset="2"/>
              <a:buChar char="Ø"/>
            </a:pPr>
            <a:r>
              <a:rPr lang="en-US" sz="2600" b="1" dirty="0">
                <a:solidFill>
                  <a:srgbClr val="7030A0"/>
                </a:solidFill>
              </a:rPr>
              <a:t>Take time to think (but not too much time to start!)</a:t>
            </a:r>
          </a:p>
          <a:p>
            <a:pPr algn="l" eaLnBrk="1" hangingPunct="1">
              <a:buFont typeface="Wingdings" panose="05000000000000000000" pitchFamily="2" charset="2"/>
              <a:buChar char="Ø"/>
            </a:pPr>
            <a:r>
              <a:rPr lang="en-US" sz="2600" b="1" dirty="0">
                <a:solidFill>
                  <a:srgbClr val="7030A0"/>
                </a:solidFill>
              </a:rPr>
              <a:t>Select details that can support your path</a:t>
            </a:r>
          </a:p>
          <a:p>
            <a:pPr algn="l" eaLnBrk="1" hangingPunct="1">
              <a:buFont typeface="Wingdings" panose="05000000000000000000" pitchFamily="2" charset="2"/>
              <a:buChar char="Ø"/>
            </a:pPr>
            <a:r>
              <a:rPr lang="en-US" sz="2600" b="1" dirty="0">
                <a:solidFill>
                  <a:srgbClr val="7030A0"/>
                </a:solidFill>
              </a:rPr>
              <a:t>Show, don’t tell.  Stay focused and on topic.</a:t>
            </a:r>
          </a:p>
          <a:p>
            <a:pPr algn="l" eaLnBrk="1" hangingPunct="1">
              <a:buFont typeface="Wingdings" panose="05000000000000000000" pitchFamily="2" charset="2"/>
              <a:buChar char="Ø"/>
            </a:pPr>
            <a:r>
              <a:rPr lang="en-US" sz="2600" b="1" dirty="0">
                <a:solidFill>
                  <a:srgbClr val="7030A0"/>
                </a:solidFill>
              </a:rPr>
              <a:t>Edit, edit…and edit again. THEN…Proofread to perfection!</a:t>
            </a:r>
          </a:p>
          <a:p>
            <a:pPr marL="0" indent="0" algn="r" eaLnBrk="1" hangingPunct="1">
              <a:buNone/>
            </a:pPr>
            <a:r>
              <a:rPr lang="en-US" b="1" i="1" dirty="0">
                <a:solidFill>
                  <a:srgbClr val="C00000"/>
                </a:solidFill>
                <a:latin typeface="Calibri" panose="020F0502020204030204" pitchFamily="34" charset="0"/>
                <a:cs typeface="Calibri" panose="020F0502020204030204" pitchFamily="34" charset="0"/>
              </a:rPr>
              <a:t>Budget ~3 months of two to four hours writing work weekly </a:t>
            </a:r>
          </a:p>
        </p:txBody>
      </p:sp>
      <p:sp>
        <p:nvSpPr>
          <p:cNvPr id="6" name="TextBox 5"/>
          <p:cNvSpPr txBox="1"/>
          <p:nvPr/>
        </p:nvSpPr>
        <p:spPr>
          <a:xfrm>
            <a:off x="1" y="19816"/>
            <a:ext cx="9143999"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Arial" pitchFamily="34" charset="0"/>
                <a:ea typeface="+mn-ea"/>
                <a:cs typeface="+mn-cs"/>
              </a:rPr>
              <a:t> </a:t>
            </a:r>
            <a:r>
              <a:rPr lang="en-US" sz="3600" b="1" i="0" dirty="0">
                <a:solidFill>
                  <a:srgbClr val="C00000"/>
                </a:solidFill>
                <a:latin typeface="+mj-lt"/>
                <a:ea typeface="+mn-ea"/>
                <a:cs typeface="Calibri Light" panose="020F0302020204030204" pitchFamily="34" charset="0"/>
              </a:rPr>
              <a:t>ABOUT YOUR PERSONAL STATEMENT ESSAY…</a:t>
            </a:r>
            <a:endParaRPr kumimoji="0" lang="en-US" sz="3600" b="1" u="none" strike="noStrike" kern="1200" cap="none" spc="0" normalizeH="0" baseline="0" noProof="0" dirty="0">
              <a:ln>
                <a:noFill/>
              </a:ln>
              <a:solidFill>
                <a:srgbClr val="C00000"/>
              </a:solidFill>
              <a:effectLst/>
              <a:uLnTx/>
              <a:uFillTx/>
              <a:latin typeface="+mj-lt"/>
              <a:cs typeface="Calibri Light" panose="020F0302020204030204" pitchFamily="34" charset="0"/>
            </a:endParaRPr>
          </a:p>
        </p:txBody>
      </p:sp>
    </p:spTree>
    <p:extLst>
      <p:ext uri="{BB962C8B-B14F-4D97-AF65-F5344CB8AC3E}">
        <p14:creationId xmlns:p14="http://schemas.microsoft.com/office/powerpoint/2010/main" val="426334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7448" y="95023"/>
            <a:ext cx="3644080" cy="6679578"/>
          </a:xfrm>
        </p:spPr>
        <p:txBody>
          <a:bodyPr anchor="t">
            <a:noAutofit/>
          </a:bodyPr>
          <a:lstStyle/>
          <a:p>
            <a:pPr>
              <a:lnSpc>
                <a:spcPct val="80000"/>
              </a:lnSpc>
            </a:pPr>
            <a:r>
              <a:rPr lang="en-US" sz="3600" b="1" dirty="0">
                <a:solidFill>
                  <a:srgbClr val="7030A0"/>
                </a:solidFill>
                <a:latin typeface="+mn-lt"/>
              </a:rPr>
              <a:t>Time seems to pass right by, doesn’t it?</a:t>
            </a:r>
            <a:br>
              <a:rPr lang="en-US" sz="3600" b="1" dirty="0">
                <a:solidFill>
                  <a:srgbClr val="7030A0"/>
                </a:solidFill>
                <a:latin typeface="+mn-lt"/>
              </a:rPr>
            </a:br>
            <a:br>
              <a:rPr lang="en-US" sz="3600" b="1" dirty="0">
                <a:solidFill>
                  <a:srgbClr val="7030A0"/>
                </a:solidFill>
                <a:latin typeface="+mn-lt"/>
              </a:rPr>
            </a:br>
            <a:r>
              <a:rPr lang="en-US" sz="3600" b="1" dirty="0">
                <a:solidFill>
                  <a:srgbClr val="7030A0"/>
                </a:solidFill>
                <a:latin typeface="+mn-lt"/>
              </a:rPr>
              <a:t>Feeling a bit like</a:t>
            </a:r>
            <a:br>
              <a:rPr lang="en-US" sz="3600" b="1" dirty="0">
                <a:solidFill>
                  <a:srgbClr val="7030A0"/>
                </a:solidFill>
                <a:latin typeface="+mn-lt"/>
              </a:rPr>
            </a:br>
            <a:r>
              <a:rPr lang="en-US" sz="3600" b="1" dirty="0">
                <a:solidFill>
                  <a:srgbClr val="7030A0"/>
                </a:solidFill>
                <a:latin typeface="+mn-lt"/>
              </a:rPr>
              <a:t>Dorothy and Toto?</a:t>
            </a:r>
            <a:br>
              <a:rPr lang="en-US" sz="3600" b="1" dirty="0">
                <a:solidFill>
                  <a:srgbClr val="7030A0"/>
                </a:solidFill>
                <a:latin typeface="+mn-lt"/>
              </a:rPr>
            </a:br>
            <a:r>
              <a:rPr lang="en-US" sz="3600" b="1" dirty="0">
                <a:solidFill>
                  <a:srgbClr val="7030A0"/>
                </a:solidFill>
                <a:latin typeface="+mn-lt"/>
              </a:rPr>
              <a:t>Captain America?</a:t>
            </a:r>
            <a:br>
              <a:rPr lang="en-US" sz="3600" b="1" dirty="0">
                <a:solidFill>
                  <a:srgbClr val="7030A0"/>
                </a:solidFill>
                <a:latin typeface="+mn-lt"/>
              </a:rPr>
            </a:br>
            <a:r>
              <a:rPr lang="en-US" sz="3600" b="1" dirty="0">
                <a:solidFill>
                  <a:srgbClr val="7030A0"/>
                </a:solidFill>
                <a:latin typeface="+mn-lt"/>
              </a:rPr>
              <a:t>Obi Wan?</a:t>
            </a:r>
            <a:br>
              <a:rPr lang="en-US" sz="3600" b="1" dirty="0">
                <a:solidFill>
                  <a:srgbClr val="7030A0"/>
                </a:solidFill>
                <a:latin typeface="+mn-lt"/>
              </a:rPr>
            </a:br>
            <a:r>
              <a:rPr lang="en-US" sz="3600" b="1" dirty="0">
                <a:solidFill>
                  <a:srgbClr val="7030A0"/>
                </a:solidFill>
                <a:latin typeface="+mn-lt"/>
              </a:rPr>
              <a:t>…or Master Yoda.  </a:t>
            </a:r>
            <a:br>
              <a:rPr lang="en-US" sz="3600" b="1" dirty="0">
                <a:solidFill>
                  <a:srgbClr val="7030A0"/>
                </a:solidFill>
                <a:latin typeface="+mn-lt"/>
              </a:rPr>
            </a:br>
            <a:br>
              <a:rPr lang="en-US" sz="3600" b="1" dirty="0">
                <a:solidFill>
                  <a:srgbClr val="7030A0"/>
                </a:solidFill>
                <a:latin typeface="+mn-lt"/>
              </a:rPr>
            </a:br>
            <a:r>
              <a:rPr lang="en-US" sz="3600" b="1" dirty="0">
                <a:solidFill>
                  <a:srgbClr val="7030A0"/>
                </a:solidFill>
                <a:latin typeface="+mn-lt"/>
              </a:rPr>
              <a:t>Many a truth is spoken in jest. Memes can express a LOT!  So let’s get down to business!</a:t>
            </a:r>
            <a:br>
              <a:rPr lang="en-US" sz="3200" b="1" dirty="0">
                <a:solidFill>
                  <a:srgbClr val="7030A0"/>
                </a:solidFill>
                <a:latin typeface="+mn-lt"/>
              </a:rPr>
            </a:br>
            <a:br>
              <a:rPr lang="en-US" sz="3200" b="1" dirty="0">
                <a:solidFill>
                  <a:srgbClr val="7030A0"/>
                </a:solidFill>
                <a:latin typeface="+mn-lt"/>
              </a:rPr>
            </a:br>
            <a:endParaRPr lang="en-US" sz="3200" b="1" dirty="0">
              <a:solidFill>
                <a:srgbClr val="7030A0"/>
              </a:solidFill>
              <a:latin typeface="+mn-lt"/>
              <a:cs typeface="Times New Roman" panose="02020603050405020304" pitchFamily="18" charset="0"/>
            </a:endParaRPr>
          </a:p>
        </p:txBody>
      </p:sp>
      <p:pic>
        <p:nvPicPr>
          <p:cNvPr id="6" name="Picture 5">
            <a:extLst>
              <a:ext uri="{FF2B5EF4-FFF2-40B4-BE49-F238E27FC236}">
                <a16:creationId xmlns:a16="http://schemas.microsoft.com/office/drawing/2014/main" id="{6629C165-5A7F-486D-9640-33EC879FBD80}"/>
              </a:ext>
            </a:extLst>
          </p:cNvPr>
          <p:cNvPicPr>
            <a:picLocks noChangeAspect="1"/>
          </p:cNvPicPr>
          <p:nvPr/>
        </p:nvPicPr>
        <p:blipFill rotWithShape="1">
          <a:blip r:embed="rId2">
            <a:extLst>
              <a:ext uri="{28A0092B-C50C-407E-A947-70E740481C1C}">
                <a14:useLocalDpi xmlns:a14="http://schemas.microsoft.com/office/drawing/2010/main" val="0"/>
              </a:ext>
            </a:extLst>
          </a:blip>
          <a:srcRect r="5251" b="17451"/>
          <a:stretch/>
        </p:blipFill>
        <p:spPr>
          <a:xfrm>
            <a:off x="57822" y="4038600"/>
            <a:ext cx="2694041" cy="1981200"/>
          </a:xfrm>
          <a:prstGeom prst="rect">
            <a:avLst/>
          </a:prstGeom>
        </p:spPr>
      </p:pic>
      <p:pic>
        <p:nvPicPr>
          <p:cNvPr id="8" name="Picture 7">
            <a:extLst>
              <a:ext uri="{FF2B5EF4-FFF2-40B4-BE49-F238E27FC236}">
                <a16:creationId xmlns:a16="http://schemas.microsoft.com/office/drawing/2014/main" id="{6F1F0F3C-400E-4E2D-8BE2-856776542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1092" y="3131267"/>
            <a:ext cx="2792908" cy="3200400"/>
          </a:xfrm>
          <a:prstGeom prst="rect">
            <a:avLst/>
          </a:prstGeom>
        </p:spPr>
      </p:pic>
      <p:pic>
        <p:nvPicPr>
          <p:cNvPr id="4" name="Picture 3">
            <a:extLst>
              <a:ext uri="{FF2B5EF4-FFF2-40B4-BE49-F238E27FC236}">
                <a16:creationId xmlns:a16="http://schemas.microsoft.com/office/drawing/2014/main" id="{20255823-FE83-4495-8A87-79159914E1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9976" y="83399"/>
            <a:ext cx="2114550" cy="2160071"/>
          </a:xfrm>
          <a:prstGeom prst="rect">
            <a:avLst/>
          </a:prstGeom>
        </p:spPr>
      </p:pic>
      <p:pic>
        <p:nvPicPr>
          <p:cNvPr id="7" name="Picture 6">
            <a:extLst>
              <a:ext uri="{FF2B5EF4-FFF2-40B4-BE49-F238E27FC236}">
                <a16:creationId xmlns:a16="http://schemas.microsoft.com/office/drawing/2014/main" id="{2DAE94DA-4AA1-4793-BCF2-ED7C1D39C6DB}"/>
              </a:ext>
            </a:extLst>
          </p:cNvPr>
          <p:cNvPicPr>
            <a:picLocks noChangeAspect="1"/>
          </p:cNvPicPr>
          <p:nvPr/>
        </p:nvPicPr>
        <p:blipFill rotWithShape="1">
          <a:blip r:embed="rId5">
            <a:extLst>
              <a:ext uri="{28A0092B-C50C-407E-A947-70E740481C1C}">
                <a14:useLocalDpi xmlns:a14="http://schemas.microsoft.com/office/drawing/2010/main" val="0"/>
              </a:ext>
            </a:extLst>
          </a:blip>
          <a:srcRect l="2796" r="4942" b="4791"/>
          <a:stretch/>
        </p:blipFill>
        <p:spPr>
          <a:xfrm>
            <a:off x="89720" y="83399"/>
            <a:ext cx="2514600" cy="2957623"/>
          </a:xfrm>
          <a:prstGeom prst="rect">
            <a:avLst/>
          </a:prstGeom>
        </p:spPr>
      </p:pic>
      <p:sp>
        <p:nvSpPr>
          <p:cNvPr id="9" name="Title 1">
            <a:extLst>
              <a:ext uri="{FF2B5EF4-FFF2-40B4-BE49-F238E27FC236}">
                <a16:creationId xmlns:a16="http://schemas.microsoft.com/office/drawing/2014/main" id="{65663D82-29B5-489B-964B-66EA94C088AF}"/>
              </a:ext>
            </a:extLst>
          </p:cNvPr>
          <p:cNvSpPr txBox="1">
            <a:spLocks/>
          </p:cNvSpPr>
          <p:nvPr/>
        </p:nvSpPr>
        <p:spPr>
          <a:xfrm>
            <a:off x="2627259" y="83399"/>
            <a:ext cx="4312717" cy="220966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200" b="1" i="0" u="none" strike="noStrike" kern="1200" cap="none" spc="-120" normalizeH="0" baseline="0" noProof="0" dirty="0">
              <a:ln>
                <a:noFill/>
              </a:ln>
              <a:solidFill>
                <a:srgbClr val="7030A0"/>
              </a:solidFill>
              <a:effectLst/>
              <a:uLnTx/>
              <a:uFillTx/>
              <a:latin typeface="Calibri Light" panose="020F0302020204030204"/>
              <a:ea typeface="+mj-ea"/>
              <a:cs typeface="Times New Roman" panose="02020603050405020304" pitchFamily="18" charset="0"/>
            </a:endParaRPr>
          </a:p>
        </p:txBody>
      </p:sp>
    </p:spTree>
    <p:extLst>
      <p:ext uri="{BB962C8B-B14F-4D97-AF65-F5344CB8AC3E}">
        <p14:creationId xmlns:p14="http://schemas.microsoft.com/office/powerpoint/2010/main" val="67983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15829" y="1295400"/>
            <a:ext cx="8512342" cy="5358063"/>
          </a:xfrm>
        </p:spPr>
        <p:txBody>
          <a:bodyPr>
            <a:normAutofit/>
          </a:bodyPr>
          <a:lstStyle/>
          <a:p>
            <a:pPr marL="0" indent="0">
              <a:buNone/>
            </a:pPr>
            <a:r>
              <a:rPr lang="en-US" sz="2600" b="1" i="1" dirty="0">
                <a:solidFill>
                  <a:srgbClr val="C00000"/>
                </a:solidFill>
              </a:rPr>
              <a:t>The HP CV</a:t>
            </a:r>
            <a:r>
              <a:rPr lang="en-US" sz="2600" b="1" dirty="0">
                <a:solidFill>
                  <a:srgbClr val="C00000"/>
                </a:solidFill>
              </a:rPr>
              <a:t>?  </a:t>
            </a:r>
            <a:r>
              <a:rPr lang="en-US" sz="2600" b="1" dirty="0">
                <a:solidFill>
                  <a:srgbClr val="7030A0"/>
                </a:solidFill>
              </a:rPr>
              <a:t>Provides exhaustive record of relevant aspects of your portfolio; documents your responsibilities to show competences; displays your judgment about priorities; demonstrates you can follow directions! Generally ~2 pages</a:t>
            </a:r>
          </a:p>
          <a:p>
            <a:pPr marL="0" indent="0" algn="l" eaLnBrk="1" hangingPunct="1">
              <a:buNone/>
            </a:pPr>
            <a:r>
              <a:rPr lang="en-US" sz="2600" b="1" i="1" dirty="0">
                <a:solidFill>
                  <a:srgbClr val="C00000"/>
                </a:solidFill>
              </a:rPr>
              <a:t>The PIF?  </a:t>
            </a:r>
            <a:r>
              <a:rPr lang="en-US" sz="2600" b="1" dirty="0">
                <a:solidFill>
                  <a:srgbClr val="7030A0"/>
                </a:solidFill>
              </a:rPr>
              <a:t>Organizes and contextualizes credentials in your portfolio outlined in your HP CV; our format provides linkages shows how you prioritize impacts of your portfolio.  Generally ~3 pages</a:t>
            </a:r>
          </a:p>
          <a:p>
            <a:pPr marL="0" indent="0">
              <a:buNone/>
            </a:pPr>
            <a:r>
              <a:rPr lang="en-US" sz="2600" b="1" i="1" dirty="0">
                <a:solidFill>
                  <a:srgbClr val="C00000"/>
                </a:solidFill>
              </a:rPr>
              <a:t>Together? </a:t>
            </a:r>
            <a:r>
              <a:rPr lang="en-US" sz="2600" b="1" dirty="0">
                <a:solidFill>
                  <a:srgbClr val="7030A0"/>
                </a:solidFill>
              </a:rPr>
              <a:t>Both are formatted to complement one another and your Personal Statement Essay; they inform HPAC of needed context, and also improve the ease of assembling your application to the CAS portal.</a:t>
            </a:r>
          </a:p>
          <a:p>
            <a:pPr marL="0" indent="0" algn="r" eaLnBrk="1" hangingPunct="1">
              <a:buNone/>
            </a:pPr>
            <a:r>
              <a:rPr lang="en-US" b="1" i="1" dirty="0">
                <a:solidFill>
                  <a:srgbClr val="C00000"/>
                </a:solidFill>
                <a:latin typeface="Calibri" panose="020F0502020204030204" pitchFamily="34" charset="0"/>
                <a:cs typeface="Calibri" panose="020F0502020204030204" pitchFamily="34" charset="0"/>
              </a:rPr>
              <a:t>Budget ~2 months of two to four hours writing to assemble; update HP CV monthly </a:t>
            </a:r>
          </a:p>
        </p:txBody>
      </p:sp>
      <p:sp>
        <p:nvSpPr>
          <p:cNvPr id="6" name="TextBox 5"/>
          <p:cNvSpPr txBox="1"/>
          <p:nvPr/>
        </p:nvSpPr>
        <p:spPr>
          <a:xfrm>
            <a:off x="1" y="19816"/>
            <a:ext cx="9143999" cy="12003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Arial" pitchFamily="34" charset="0"/>
                <a:ea typeface="+mn-ea"/>
                <a:cs typeface="+mn-cs"/>
              </a:rPr>
              <a:t> </a:t>
            </a:r>
            <a:r>
              <a:rPr lang="en-US" sz="3600" b="1" i="0" dirty="0">
                <a:solidFill>
                  <a:srgbClr val="C00000"/>
                </a:solidFill>
                <a:latin typeface="+mj-lt"/>
                <a:ea typeface="+mn-ea"/>
                <a:cs typeface="Calibri Light" panose="020F0302020204030204" pitchFamily="34" charset="0"/>
              </a:rPr>
              <a:t>ABOUT YOUR PERSONAL INFORMATION FORM (PIF) AND YOUR HP CV…</a:t>
            </a:r>
            <a:endParaRPr kumimoji="0" lang="en-US" sz="3600" b="1" u="none" strike="noStrike" kern="1200" cap="none" spc="0" normalizeH="0" baseline="0" noProof="0" dirty="0">
              <a:ln>
                <a:noFill/>
              </a:ln>
              <a:solidFill>
                <a:srgbClr val="C00000"/>
              </a:solidFill>
              <a:effectLst/>
              <a:uLnTx/>
              <a:uFillTx/>
              <a:latin typeface="+mj-lt"/>
              <a:cs typeface="Calibri Light" panose="020F0302020204030204" pitchFamily="34" charset="0"/>
            </a:endParaRPr>
          </a:p>
        </p:txBody>
      </p:sp>
    </p:spTree>
    <p:extLst>
      <p:ext uri="{BB962C8B-B14F-4D97-AF65-F5344CB8AC3E}">
        <p14:creationId xmlns:p14="http://schemas.microsoft.com/office/powerpoint/2010/main" val="70575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79" y="1066800"/>
            <a:ext cx="8991599" cy="5558445"/>
          </a:xfrm>
          <a:prstGeom prst="rect">
            <a:avLst/>
          </a:prstGeom>
        </p:spPr>
        <p:txBody>
          <a:bodyPr wrap="square">
            <a:spAutoFit/>
          </a:bodyPr>
          <a:lstStyle/>
          <a:p>
            <a:pPr marL="342900" marR="0" lvl="0" indent="0" algn="l" defTabSz="914400" rtl="0" eaLnBrk="1" fontAlgn="base" latinLnBrk="0" hangingPunct="1">
              <a:lnSpc>
                <a:spcPct val="100000"/>
              </a:lnSpc>
              <a:spcBef>
                <a:spcPct val="20000"/>
              </a:spcBef>
              <a:spcAft>
                <a:spcPct val="0"/>
              </a:spcAft>
              <a:buClrTx/>
              <a:buSzTx/>
              <a:buFontTx/>
              <a:buNone/>
              <a:tabLst/>
              <a:defRPr/>
            </a:pPr>
            <a:r>
              <a:rPr lang="en-US" altLang="en-US" sz="2400" b="1" kern="0" dirty="0">
                <a:solidFill>
                  <a:srgbClr val="7030A0"/>
                </a:solidFill>
                <a:latin typeface="Calibri Light" panose="020F0302020204030204"/>
              </a:rPr>
              <a:t>We have admonished you to p</a:t>
            </a:r>
            <a:r>
              <a:rPr kumimoji="0" lang="en-US" altLang="en-US" sz="2400" b="1" i="0" u="none" strike="noStrike" kern="0" cap="none" spc="0" normalizeH="0" baseline="0" noProof="0" dirty="0" err="1">
                <a:ln>
                  <a:noFill/>
                </a:ln>
                <a:solidFill>
                  <a:srgbClr val="7030A0"/>
                </a:solidFill>
                <a:effectLst/>
                <a:uLnTx/>
                <a:uFillTx/>
                <a:latin typeface="Calibri Light" panose="020F0302020204030204"/>
                <a:ea typeface="+mn-ea"/>
                <a:cs typeface="+mn-cs"/>
              </a:rPr>
              <a:t>ractice</a:t>
            </a:r>
            <a:r>
              <a:rPr kumimoji="0" lang="en-US" altLang="en-US" sz="2400" b="1" i="0" u="none" strike="noStrike" kern="0" cap="none" spc="0" normalizeH="0" baseline="0" noProof="0" dirty="0">
                <a:ln>
                  <a:noFill/>
                </a:ln>
                <a:solidFill>
                  <a:srgbClr val="7030A0"/>
                </a:solidFill>
                <a:effectLst/>
                <a:uLnTx/>
                <a:uFillTx/>
                <a:latin typeface="Calibri Light" panose="020F0302020204030204"/>
                <a:ea typeface="+mn-ea"/>
                <a:cs typeface="+mn-cs"/>
              </a:rPr>
              <a:t> </a:t>
            </a:r>
            <a:r>
              <a:rPr lang="en-US" altLang="en-US" sz="2400" b="1" kern="0" dirty="0">
                <a:solidFill>
                  <a:srgbClr val="7030A0"/>
                </a:solidFill>
                <a:latin typeface="Calibri Light" panose="020F0302020204030204"/>
              </a:rPr>
              <a:t>p</a:t>
            </a:r>
            <a:r>
              <a:rPr kumimoji="0" lang="en-US" altLang="en-US" sz="2400" b="1" i="0" u="none" strike="noStrike" kern="0" cap="none" spc="0" normalizeH="0" baseline="0" noProof="0" dirty="0" err="1">
                <a:ln>
                  <a:noFill/>
                </a:ln>
                <a:solidFill>
                  <a:srgbClr val="7030A0"/>
                </a:solidFill>
                <a:effectLst/>
                <a:uLnTx/>
                <a:uFillTx/>
                <a:latin typeface="Calibri Light" panose="020F0302020204030204"/>
                <a:ea typeface="+mn-ea"/>
                <a:cs typeface="+mn-cs"/>
              </a:rPr>
              <a:t>rinciples</a:t>
            </a:r>
            <a:r>
              <a:rPr kumimoji="0" lang="en-US" altLang="en-US" sz="2400" b="1" i="0" u="none" strike="noStrike" kern="0" cap="none" spc="0" normalizeH="0" baseline="0" noProof="0" dirty="0">
                <a:ln>
                  <a:noFill/>
                </a:ln>
                <a:solidFill>
                  <a:srgbClr val="7030A0"/>
                </a:solidFill>
                <a:effectLst/>
                <a:uLnTx/>
                <a:uFillTx/>
                <a:latin typeface="Calibri Light" panose="020F0302020204030204"/>
                <a:ea typeface="+mn-ea"/>
                <a:cs typeface="+mn-cs"/>
              </a:rPr>
              <a:t> of </a:t>
            </a:r>
            <a:r>
              <a:rPr lang="en-US" altLang="en-US" sz="2400" b="1" kern="0" dirty="0" err="1">
                <a:solidFill>
                  <a:srgbClr val="C00000"/>
                </a:solidFill>
                <a:latin typeface="Calibri Light" panose="020F0302020204030204"/>
              </a:rPr>
              <a:t>i</a:t>
            </a:r>
            <a:r>
              <a:rPr kumimoji="0" lang="en-US" altLang="en-US" sz="2400" b="1" i="0" u="none" strike="noStrike" kern="0" cap="none" spc="0" normalizeH="0" baseline="0" noProof="0" dirty="0" err="1">
                <a:ln>
                  <a:noFill/>
                </a:ln>
                <a:solidFill>
                  <a:srgbClr val="C00000"/>
                </a:solidFill>
                <a:effectLst/>
                <a:uLnTx/>
                <a:uFillTx/>
                <a:latin typeface="Calibri Light" panose="020F0302020204030204"/>
                <a:ea typeface="+mn-ea"/>
                <a:cs typeface="+mn-cs"/>
              </a:rPr>
              <a:t>ntellectual</a:t>
            </a:r>
            <a:r>
              <a:rPr kumimoji="0" lang="en-US" altLang="en-US" sz="2400" b="1" i="0" u="none" strike="noStrike" kern="0" cap="none" spc="0" normalizeH="0" baseline="0" noProof="0" dirty="0">
                <a:ln>
                  <a:noFill/>
                </a:ln>
                <a:solidFill>
                  <a:srgbClr val="C00000"/>
                </a:solidFill>
                <a:effectLst/>
                <a:uLnTx/>
                <a:uFillTx/>
                <a:latin typeface="Calibri Light" panose="020F0302020204030204"/>
                <a:ea typeface="+mn-ea"/>
                <a:cs typeface="+mn-cs"/>
              </a:rPr>
              <a:t> honesty, </a:t>
            </a:r>
            <a:r>
              <a:rPr lang="en-US" altLang="en-US" sz="2400" b="1" kern="0" dirty="0" err="1">
                <a:solidFill>
                  <a:srgbClr val="7030A0"/>
                </a:solidFill>
                <a:latin typeface="Calibri Light" panose="020F0302020204030204"/>
              </a:rPr>
              <a:t>mak</a:t>
            </a:r>
            <a:r>
              <a:rPr kumimoji="0" lang="en-US" altLang="en-US" sz="2400" b="1" i="0" u="none" strike="noStrike" kern="0" cap="none" spc="0" normalizeH="0" baseline="0" noProof="0" dirty="0">
                <a:ln>
                  <a:noFill/>
                </a:ln>
                <a:solidFill>
                  <a:srgbClr val="7030A0"/>
                </a:solidFill>
                <a:effectLst/>
                <a:uLnTx/>
                <a:uFillTx/>
                <a:latin typeface="Calibri Light" panose="020F0302020204030204"/>
                <a:ea typeface="+mn-ea"/>
                <a:cs typeface="+mn-cs"/>
              </a:rPr>
              <a:t>e judicious behavioral choices, exhibit high personal standards of ethics and department, and to own the </a:t>
            </a:r>
            <a:r>
              <a:rPr kumimoji="0" lang="en-US" altLang="en-US" sz="2400" b="1" i="0" u="none" strike="noStrike" kern="0" cap="none" spc="0" normalizeH="0" baseline="0" noProof="0" dirty="0">
                <a:ln>
                  <a:noFill/>
                </a:ln>
                <a:solidFill>
                  <a:srgbClr val="C00000"/>
                </a:solidFill>
                <a:effectLst/>
                <a:uLnTx/>
                <a:uFillTx/>
                <a:latin typeface="Calibri Light" panose="020F0302020204030204"/>
                <a:ea typeface="+mn-ea"/>
                <a:cs typeface="+mn-cs"/>
              </a:rPr>
              <a:t>consequences</a:t>
            </a:r>
            <a:r>
              <a:rPr kumimoji="0" lang="en-US" altLang="en-US" sz="2400" b="1" i="0" u="none" strike="noStrike" kern="0" cap="none" spc="0" normalizeH="0" baseline="0" noProof="0" dirty="0">
                <a:ln>
                  <a:noFill/>
                </a:ln>
                <a:solidFill>
                  <a:srgbClr val="7030A0"/>
                </a:solidFill>
                <a:effectLst/>
                <a:uLnTx/>
                <a:uFillTx/>
                <a:latin typeface="Calibri Light" panose="020F0302020204030204"/>
                <a:ea typeface="+mn-ea"/>
                <a:cs typeface="+mn-cs"/>
              </a:rPr>
              <a:t> of your actions.</a:t>
            </a:r>
          </a:p>
          <a:p>
            <a:pPr marL="342900" marR="0" lvl="0" indent="0" algn="l" defTabSz="914400" rtl="0" eaLnBrk="1" fontAlgn="base" latinLnBrk="0" hangingPunct="1">
              <a:lnSpc>
                <a:spcPct val="100000"/>
              </a:lnSpc>
              <a:spcBef>
                <a:spcPct val="20000"/>
              </a:spcBef>
              <a:spcAft>
                <a:spcPct val="0"/>
              </a:spcAft>
              <a:buClrTx/>
              <a:buSzTx/>
              <a:buFontTx/>
              <a:buNone/>
              <a:tabLst/>
              <a:defRPr/>
            </a:pPr>
            <a:endParaRPr kumimoji="0" lang="en-US" altLang="en-US" sz="2400" b="1" i="0" u="sng" strike="noStrike" kern="0" cap="none" spc="0" normalizeH="0" baseline="0" noProof="0" dirty="0">
              <a:ln>
                <a:noFill/>
              </a:ln>
              <a:solidFill>
                <a:srgbClr val="7030A0"/>
              </a:solidFill>
              <a:effectLst/>
              <a:uLnTx/>
              <a:uFillTx/>
              <a:latin typeface="Calibri Light" panose="020F0302020204030204"/>
              <a:ea typeface="+mn-ea"/>
              <a:cs typeface="+mn-cs"/>
            </a:endParaRPr>
          </a:p>
          <a:p>
            <a:pPr marL="34290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2400" b="1" i="0" u="none" strike="noStrike" kern="0" cap="none" spc="0" normalizeH="0" baseline="0" noProof="0" dirty="0">
                <a:ln>
                  <a:noFill/>
                </a:ln>
                <a:solidFill>
                  <a:srgbClr val="7030A0"/>
                </a:solidFill>
                <a:effectLst/>
                <a:uLnTx/>
                <a:uFillTx/>
                <a:latin typeface="Calibri Light" panose="020F0302020204030204"/>
                <a:ea typeface="+mn-ea"/>
                <a:cs typeface="+mn-cs"/>
              </a:rPr>
              <a:t>Both HPAC on campus and the CAS </a:t>
            </a:r>
            <a:r>
              <a:rPr lang="en-US" altLang="en-US" sz="2400" b="1" kern="0" dirty="0">
                <a:solidFill>
                  <a:srgbClr val="7030A0"/>
                </a:solidFill>
                <a:latin typeface="Calibri Light" panose="020F0302020204030204"/>
              </a:rPr>
              <a:t>portals </a:t>
            </a:r>
            <a:r>
              <a:rPr kumimoji="0" lang="en-US" altLang="en-US" sz="2400" b="1" i="0" u="none" strike="noStrike" kern="0" cap="none" spc="0" normalizeH="0" baseline="0" noProof="0" dirty="0">
                <a:ln>
                  <a:noFill/>
                </a:ln>
                <a:solidFill>
                  <a:srgbClr val="C00000"/>
                </a:solidFill>
                <a:effectLst/>
                <a:uLnTx/>
                <a:uFillTx/>
                <a:latin typeface="Calibri Light" panose="020F0302020204030204"/>
                <a:ea typeface="+mn-ea"/>
                <a:cs typeface="+mn-cs"/>
              </a:rPr>
              <a:t>require </a:t>
            </a:r>
            <a:r>
              <a:rPr kumimoji="0" lang="en-US" altLang="en-US" sz="2400" b="1" i="0" u="none" strike="noStrike" kern="0" cap="none" spc="0" normalizeH="0" baseline="0" noProof="0" dirty="0">
                <a:ln>
                  <a:noFill/>
                </a:ln>
                <a:solidFill>
                  <a:srgbClr val="7030A0"/>
                </a:solidFill>
                <a:effectLst/>
                <a:uLnTx/>
                <a:uFillTx/>
                <a:latin typeface="Calibri Light" panose="020F0302020204030204"/>
                <a:ea typeface="+mn-ea"/>
                <a:cs typeface="+mn-cs"/>
              </a:rPr>
              <a:t>your disclosure of and the Dean of Advising reporting of any disciplinary action as you seek admission. Problems arise when what is reported differs from what you disclose. </a:t>
            </a:r>
            <a:r>
              <a:rPr lang="en-US" altLang="en-US" sz="2400" b="1" kern="0" dirty="0">
                <a:solidFill>
                  <a:srgbClr val="7030A0"/>
                </a:solidFill>
                <a:latin typeface="Calibri Light" panose="020F0302020204030204"/>
              </a:rPr>
              <a:t>Most s</a:t>
            </a:r>
            <a:r>
              <a:rPr kumimoji="0" lang="en-US" altLang="en-US" sz="2400" b="1" i="0" u="none" strike="noStrike" kern="0" cap="none" spc="0" normalizeH="0" baseline="0" noProof="0" dirty="0" err="1">
                <a:ln>
                  <a:noFill/>
                </a:ln>
                <a:solidFill>
                  <a:srgbClr val="7030A0"/>
                </a:solidFill>
                <a:effectLst/>
                <a:uLnTx/>
                <a:uFillTx/>
                <a:latin typeface="Calibri Light" panose="020F0302020204030204"/>
                <a:ea typeface="+mn-ea"/>
                <a:cs typeface="+mn-cs"/>
              </a:rPr>
              <a:t>chools</a:t>
            </a:r>
            <a:r>
              <a:rPr kumimoji="0" lang="en-US" altLang="en-US" sz="2400" b="1" i="0" u="none" strike="noStrike" kern="0" cap="none" spc="0" normalizeH="0" baseline="0" noProof="0" dirty="0">
                <a:ln>
                  <a:noFill/>
                </a:ln>
                <a:solidFill>
                  <a:srgbClr val="7030A0"/>
                </a:solidFill>
                <a:effectLst/>
                <a:uLnTx/>
                <a:uFillTx/>
                <a:latin typeface="Calibri Light" panose="020F0302020204030204"/>
                <a:ea typeface="+mn-ea"/>
                <a:cs typeface="+mn-cs"/>
              </a:rPr>
              <a:t> also do background checks for off-campus violations.</a:t>
            </a:r>
          </a:p>
          <a:p>
            <a:pPr marL="342900" marR="0" lvl="0" indent="0" algn="l" defTabSz="914400" rtl="0" eaLnBrk="1" fontAlgn="base" latinLnBrk="0" hangingPunct="1">
              <a:lnSpc>
                <a:spcPct val="100000"/>
              </a:lnSpc>
              <a:spcBef>
                <a:spcPct val="20000"/>
              </a:spcBef>
              <a:spcAft>
                <a:spcPct val="0"/>
              </a:spcAft>
              <a:buClrTx/>
              <a:buSzTx/>
              <a:buFontTx/>
              <a:buNone/>
              <a:tabLst/>
              <a:defRPr/>
            </a:pPr>
            <a:endParaRPr lang="en-US" altLang="en-US" sz="2400" b="1" kern="0" dirty="0">
              <a:solidFill>
                <a:srgbClr val="7030A0"/>
              </a:solidFill>
              <a:latin typeface="Calibri Light" panose="020F0302020204030204"/>
            </a:endParaRPr>
          </a:p>
          <a:p>
            <a:pPr marL="34290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2400" b="1" i="0" u="none" strike="noStrike" kern="0" cap="none" spc="0" normalizeH="0" baseline="0" noProof="0" dirty="0">
                <a:ln>
                  <a:noFill/>
                </a:ln>
                <a:solidFill>
                  <a:srgbClr val="7030A0"/>
                </a:solidFill>
                <a:effectLst/>
                <a:uLnTx/>
                <a:uFillTx/>
                <a:latin typeface="Calibri Light" panose="020F0302020204030204"/>
                <a:ea typeface="+mn-ea"/>
                <a:cs typeface="+mn-cs"/>
              </a:rPr>
              <a:t>You will submit our release form on 1 February 2021 for conduct reports. We will work with you, the Dean of Advising and Student Development to assist you in providing context for your conduct.</a:t>
            </a:r>
          </a:p>
        </p:txBody>
      </p:sp>
      <p:sp>
        <p:nvSpPr>
          <p:cNvPr id="4" name="Rectangle 3">
            <a:extLst>
              <a:ext uri="{FF2B5EF4-FFF2-40B4-BE49-F238E27FC236}">
                <a16:creationId xmlns:a16="http://schemas.microsoft.com/office/drawing/2014/main" id="{4152C9CB-9C6A-423F-AD0B-C69E1B446FF1}"/>
              </a:ext>
            </a:extLst>
          </p:cNvPr>
          <p:cNvSpPr/>
          <p:nvPr/>
        </p:nvSpPr>
        <p:spPr>
          <a:xfrm>
            <a:off x="114301" y="316977"/>
            <a:ext cx="8991599"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C00000"/>
                </a:solidFill>
                <a:effectLst/>
                <a:uLnTx/>
                <a:uFillTx/>
                <a:latin typeface="Calibri Light" panose="020F0302020204030204"/>
                <a:ea typeface="+mn-ea"/>
                <a:cs typeface="+mn-cs"/>
              </a:rPr>
              <a:t>ABOUT CONDUCT DISCLOSURES AND RELEASE FORMS</a:t>
            </a:r>
            <a:endParaRPr kumimoji="0" lang="en-US" sz="3200" b="1" i="0" u="none" strike="noStrike" kern="0" cap="none" spc="0" normalizeH="0" baseline="0" noProof="0" dirty="0">
              <a:ln>
                <a:noFill/>
              </a:ln>
              <a:solidFill>
                <a:srgbClr val="C00000"/>
              </a:solidFill>
              <a:effectLst/>
              <a:uLnTx/>
              <a:uFillTx/>
              <a:latin typeface="Calibri Light" panose="020F0302020204030204"/>
            </a:endParaRPr>
          </a:p>
        </p:txBody>
      </p:sp>
    </p:spTree>
    <p:extLst>
      <p:ext uri="{BB962C8B-B14F-4D97-AF65-F5344CB8AC3E}">
        <p14:creationId xmlns:p14="http://schemas.microsoft.com/office/powerpoint/2010/main" val="211492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117"/>
            <a:ext cx="9144000" cy="762000"/>
          </a:xfrm>
        </p:spPr>
        <p:txBody>
          <a:bodyPr>
            <a:normAutofit/>
          </a:bodyPr>
          <a:lstStyle/>
          <a:p>
            <a:r>
              <a:rPr lang="en-US" sz="3600" b="1" dirty="0">
                <a:solidFill>
                  <a:srgbClr val="C00000"/>
                </a:solidFill>
                <a:latin typeface="Calibri" panose="020F0502020204030204" pitchFamily="34" charset="0"/>
                <a:cs typeface="Calibri" panose="020F0502020204030204" pitchFamily="34" charset="0"/>
              </a:rPr>
              <a:t>About Admissions Tests Competitive Targets…</a:t>
            </a:r>
          </a:p>
        </p:txBody>
      </p:sp>
      <p:sp>
        <p:nvSpPr>
          <p:cNvPr id="3" name="Content Placeholder 2"/>
          <p:cNvSpPr>
            <a:spLocks noGrp="1"/>
          </p:cNvSpPr>
          <p:nvPr>
            <p:ph idx="1"/>
          </p:nvPr>
        </p:nvSpPr>
        <p:spPr>
          <a:xfrm>
            <a:off x="457200" y="707745"/>
            <a:ext cx="7660105" cy="5867400"/>
          </a:xfrm>
        </p:spPr>
        <p:txBody>
          <a:bodyPr>
            <a:normAutofit fontScale="92500"/>
          </a:bodyPr>
          <a:lstStyle/>
          <a:p>
            <a:pPr marL="0" indent="0">
              <a:buNone/>
            </a:pPr>
            <a:r>
              <a:rPr lang="en-US" sz="2600" b="1" dirty="0">
                <a:solidFill>
                  <a:srgbClr val="7030A0"/>
                </a:solidFill>
                <a:latin typeface="Calibri" panose="020F0502020204030204" pitchFamily="34" charset="0"/>
                <a:cs typeface="Calibri" panose="020F0502020204030204" pitchFamily="34" charset="0"/>
              </a:rPr>
              <a:t>MCAT https://www.aamc.org/students/applying/mcat/</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Biological and Biochemical Foundations of Living Systems</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Chemical and Physical Foundations of Biological Systems</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Critical Analysis and Reasoning Skills</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Psychological, Social &amp; Biological Foundations of Behavior</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Target: 510 (80</a:t>
            </a:r>
            <a:r>
              <a:rPr lang="en-US" sz="2600" baseline="30000" dirty="0">
                <a:solidFill>
                  <a:srgbClr val="7030A0"/>
                </a:solidFill>
                <a:latin typeface="Calibri" panose="020F0502020204030204" pitchFamily="34" charset="0"/>
                <a:cs typeface="Calibri" panose="020F0502020204030204" pitchFamily="34" charset="0"/>
              </a:rPr>
              <a:t>th</a:t>
            </a:r>
            <a:r>
              <a:rPr lang="en-US" sz="2600" dirty="0">
                <a:solidFill>
                  <a:srgbClr val="7030A0"/>
                </a:solidFill>
                <a:latin typeface="Calibri" panose="020F0502020204030204" pitchFamily="34" charset="0"/>
                <a:cs typeface="Calibri" panose="020F0502020204030204" pitchFamily="34" charset="0"/>
              </a:rPr>
              <a:t> %</a:t>
            </a:r>
            <a:r>
              <a:rPr lang="en-US" sz="2600" dirty="0" err="1">
                <a:solidFill>
                  <a:srgbClr val="7030A0"/>
                </a:solidFill>
                <a:latin typeface="Calibri" panose="020F0502020204030204" pitchFamily="34" charset="0"/>
                <a:cs typeface="Calibri" panose="020F0502020204030204" pitchFamily="34" charset="0"/>
              </a:rPr>
              <a:t>ile</a:t>
            </a:r>
            <a:r>
              <a:rPr lang="en-US" sz="2600" dirty="0">
                <a:solidFill>
                  <a:srgbClr val="7030A0"/>
                </a:solidFill>
                <a:latin typeface="Calibri" panose="020F0502020204030204" pitchFamily="34" charset="0"/>
                <a:cs typeface="Calibri" panose="020F0502020204030204" pitchFamily="34" charset="0"/>
              </a:rPr>
              <a:t>) and GPA 3.6+</a:t>
            </a:r>
            <a:endParaRPr lang="en-US" sz="2600" b="1" dirty="0">
              <a:solidFill>
                <a:srgbClr val="7030A0"/>
              </a:solidFill>
              <a:latin typeface="Calibri" panose="020F0502020204030204" pitchFamily="34" charset="0"/>
              <a:cs typeface="Calibri" panose="020F0502020204030204" pitchFamily="34" charset="0"/>
            </a:endParaRPr>
          </a:p>
          <a:p>
            <a:pPr marL="0" indent="0">
              <a:buNone/>
            </a:pPr>
            <a:endParaRPr lang="en-US" sz="2600" b="1" dirty="0">
              <a:solidFill>
                <a:srgbClr val="7030A0"/>
              </a:solidFill>
              <a:latin typeface="Calibri" panose="020F0502020204030204" pitchFamily="34" charset="0"/>
              <a:cs typeface="Calibri" panose="020F0502020204030204" pitchFamily="34" charset="0"/>
            </a:endParaRPr>
          </a:p>
          <a:p>
            <a:pPr marL="0" indent="0">
              <a:buNone/>
            </a:pPr>
            <a:r>
              <a:rPr lang="en-US" sz="2600" b="1" dirty="0">
                <a:solidFill>
                  <a:srgbClr val="7030A0"/>
                </a:solidFill>
                <a:latin typeface="Calibri" panose="020F0502020204030204" pitchFamily="34" charset="0"/>
                <a:cs typeface="Calibri" panose="020F0502020204030204" pitchFamily="34" charset="0"/>
              </a:rPr>
              <a:t>DAT  http://www.adea.org/dental_education_pathways/aadsas/Applicants/Pages/TaketheDAT(DentalAdmissionTest).aspx</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Natural Science (biology, general and organic chemistry)</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Perceptual ability (2- and 3-dimensional problem solving)</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Reading comprehension</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Quantitative reasoning</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Target: 20-21 (75</a:t>
            </a:r>
            <a:r>
              <a:rPr lang="en-US" sz="2600" baseline="30000" dirty="0">
                <a:solidFill>
                  <a:srgbClr val="7030A0"/>
                </a:solidFill>
                <a:latin typeface="Calibri" panose="020F0502020204030204" pitchFamily="34" charset="0"/>
                <a:cs typeface="Calibri" panose="020F0502020204030204" pitchFamily="34" charset="0"/>
              </a:rPr>
              <a:t>th</a:t>
            </a:r>
            <a:r>
              <a:rPr lang="en-US" sz="2600" dirty="0">
                <a:solidFill>
                  <a:srgbClr val="7030A0"/>
                </a:solidFill>
                <a:latin typeface="Calibri" panose="020F0502020204030204" pitchFamily="34" charset="0"/>
                <a:cs typeface="Calibri" panose="020F0502020204030204" pitchFamily="34" charset="0"/>
              </a:rPr>
              <a:t> %</a:t>
            </a:r>
            <a:r>
              <a:rPr lang="en-US" sz="2600" dirty="0" err="1">
                <a:solidFill>
                  <a:srgbClr val="7030A0"/>
                </a:solidFill>
                <a:latin typeface="Calibri" panose="020F0502020204030204" pitchFamily="34" charset="0"/>
                <a:cs typeface="Calibri" panose="020F0502020204030204" pitchFamily="34" charset="0"/>
              </a:rPr>
              <a:t>ile</a:t>
            </a:r>
            <a:r>
              <a:rPr lang="en-US" sz="2600" dirty="0">
                <a:solidFill>
                  <a:srgbClr val="7030A0"/>
                </a:solidFill>
                <a:latin typeface="Calibri" panose="020F0502020204030204" pitchFamily="34" charset="0"/>
                <a:cs typeface="Calibri" panose="020F0502020204030204" pitchFamily="34" charset="0"/>
              </a:rPr>
              <a:t>) and GPA 3.6</a:t>
            </a:r>
          </a:p>
          <a:p>
            <a:pPr marL="0" indent="0">
              <a:buNone/>
            </a:pPr>
            <a:endParaRPr lang="en-US" dirty="0"/>
          </a:p>
        </p:txBody>
      </p:sp>
    </p:spTree>
    <p:extLst>
      <p:ext uri="{BB962C8B-B14F-4D97-AF65-F5344CB8AC3E}">
        <p14:creationId xmlns:p14="http://schemas.microsoft.com/office/powerpoint/2010/main" val="1985444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74"/>
            <a:ext cx="9031840" cy="609600"/>
          </a:xfrm>
        </p:spPr>
        <p:txBody>
          <a:bodyPr>
            <a:normAutofit/>
          </a:bodyPr>
          <a:lstStyle/>
          <a:p>
            <a:r>
              <a:rPr lang="en-US" sz="3600" b="1" dirty="0">
                <a:solidFill>
                  <a:srgbClr val="C00000"/>
                </a:solidFill>
                <a:latin typeface="Calibri" panose="020F0502020204030204" pitchFamily="34" charset="0"/>
                <a:cs typeface="Calibri" panose="020F0502020204030204" pitchFamily="34" charset="0"/>
              </a:rPr>
              <a:t>…targets continued…</a:t>
            </a:r>
          </a:p>
        </p:txBody>
      </p:sp>
      <p:sp>
        <p:nvSpPr>
          <p:cNvPr id="3" name="Content Placeholder 2"/>
          <p:cNvSpPr>
            <a:spLocks noGrp="1"/>
          </p:cNvSpPr>
          <p:nvPr>
            <p:ph idx="1"/>
          </p:nvPr>
        </p:nvSpPr>
        <p:spPr>
          <a:xfrm>
            <a:off x="609600" y="619874"/>
            <a:ext cx="7696200" cy="5943600"/>
          </a:xfrm>
        </p:spPr>
        <p:txBody>
          <a:bodyPr>
            <a:normAutofit fontScale="92500" lnSpcReduction="10000"/>
          </a:bodyPr>
          <a:lstStyle/>
          <a:p>
            <a:pPr marL="0" indent="0">
              <a:buNone/>
            </a:pPr>
            <a:r>
              <a:rPr lang="en-US" sz="2600" b="1" dirty="0">
                <a:solidFill>
                  <a:srgbClr val="7030A0"/>
                </a:solidFill>
                <a:latin typeface="Calibri" panose="020F0502020204030204" pitchFamily="34" charset="0"/>
                <a:cs typeface="Calibri" panose="020F0502020204030204" pitchFamily="34" charset="0"/>
              </a:rPr>
              <a:t>OAT https://http://www.ada.org/en/oat</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Natural Sciences (Biology, Gen </a:t>
            </a:r>
            <a:r>
              <a:rPr lang="en-US" sz="2600" dirty="0" err="1">
                <a:solidFill>
                  <a:srgbClr val="7030A0"/>
                </a:solidFill>
                <a:latin typeface="Calibri" panose="020F0502020204030204" pitchFamily="34" charset="0"/>
                <a:cs typeface="Calibri" panose="020F0502020204030204" pitchFamily="34" charset="0"/>
              </a:rPr>
              <a:t>Chem</a:t>
            </a:r>
            <a:r>
              <a:rPr lang="en-US" sz="2600" dirty="0">
                <a:solidFill>
                  <a:srgbClr val="7030A0"/>
                </a:solidFill>
                <a:latin typeface="Calibri" panose="020F0502020204030204" pitchFamily="34" charset="0"/>
                <a:cs typeface="Calibri" panose="020F0502020204030204" pitchFamily="34" charset="0"/>
              </a:rPr>
              <a:t>, Organic </a:t>
            </a:r>
            <a:r>
              <a:rPr lang="en-US" sz="2600" dirty="0" err="1">
                <a:solidFill>
                  <a:srgbClr val="7030A0"/>
                </a:solidFill>
                <a:latin typeface="Calibri" panose="020F0502020204030204" pitchFamily="34" charset="0"/>
                <a:cs typeface="Calibri" panose="020F0502020204030204" pitchFamily="34" charset="0"/>
              </a:rPr>
              <a:t>Chem</a:t>
            </a:r>
            <a:r>
              <a:rPr lang="en-US" sz="2600" dirty="0">
                <a:solidFill>
                  <a:srgbClr val="7030A0"/>
                </a:solidFill>
                <a:latin typeface="Calibri" panose="020F0502020204030204" pitchFamily="34" charset="0"/>
                <a:cs typeface="Calibri" panose="020F0502020204030204" pitchFamily="34" charset="0"/>
              </a:rPr>
              <a:t>)</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Reading Comprehension</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Physics</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Quantitative Reasoning</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Target: 350 (75</a:t>
            </a:r>
            <a:r>
              <a:rPr lang="en-US" sz="2600" baseline="30000" dirty="0">
                <a:solidFill>
                  <a:srgbClr val="7030A0"/>
                </a:solidFill>
                <a:latin typeface="Calibri" panose="020F0502020204030204" pitchFamily="34" charset="0"/>
                <a:cs typeface="Calibri" panose="020F0502020204030204" pitchFamily="34" charset="0"/>
              </a:rPr>
              <a:t>th</a:t>
            </a:r>
            <a:r>
              <a:rPr lang="en-US" sz="2600" dirty="0">
                <a:solidFill>
                  <a:srgbClr val="7030A0"/>
                </a:solidFill>
                <a:latin typeface="Calibri" panose="020F0502020204030204" pitchFamily="34" charset="0"/>
                <a:cs typeface="Calibri" panose="020F0502020204030204" pitchFamily="34" charset="0"/>
              </a:rPr>
              <a:t> %</a:t>
            </a:r>
            <a:r>
              <a:rPr lang="en-US" sz="2600" dirty="0" err="1">
                <a:solidFill>
                  <a:srgbClr val="7030A0"/>
                </a:solidFill>
                <a:latin typeface="Calibri" panose="020F0502020204030204" pitchFamily="34" charset="0"/>
                <a:cs typeface="Calibri" panose="020F0502020204030204" pitchFamily="34" charset="0"/>
              </a:rPr>
              <a:t>ile</a:t>
            </a:r>
            <a:r>
              <a:rPr lang="en-US" sz="2600" dirty="0">
                <a:solidFill>
                  <a:srgbClr val="7030A0"/>
                </a:solidFill>
                <a:latin typeface="Calibri" panose="020F0502020204030204" pitchFamily="34" charset="0"/>
                <a:cs typeface="Calibri" panose="020F0502020204030204" pitchFamily="34" charset="0"/>
              </a:rPr>
              <a:t>) and 3.5 GPA</a:t>
            </a:r>
          </a:p>
          <a:p>
            <a:pPr>
              <a:buFont typeface="Arial" pitchFamily="34" charset="0"/>
              <a:buChar char="•"/>
            </a:pPr>
            <a:endParaRPr lang="en-US" sz="2600" dirty="0">
              <a:latin typeface="Calibri" panose="020F0502020204030204" pitchFamily="34" charset="0"/>
              <a:cs typeface="Calibri" panose="020F0502020204030204" pitchFamily="34" charset="0"/>
            </a:endParaRPr>
          </a:p>
          <a:p>
            <a:pPr marL="0" indent="0">
              <a:buNone/>
            </a:pPr>
            <a:r>
              <a:rPr lang="en-US" sz="2600" b="1" dirty="0">
                <a:solidFill>
                  <a:srgbClr val="7030A0"/>
                </a:solidFill>
                <a:latin typeface="Calibri" panose="020F0502020204030204" pitchFamily="34" charset="0"/>
                <a:cs typeface="Calibri" panose="020F0502020204030204" pitchFamily="34" charset="0"/>
              </a:rPr>
              <a:t>GRE- General Test, Subject Tests http://www.ets.org/gre/revised_general/about/?WT.ac=grehome_greabout_a_150213</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Verbal Reasoning</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Quantitative Reasoning</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Analytical Writing</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Biology (CMB, Organismal, EE)</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Biochemistry, Cell and Molecular Biology</a:t>
            </a:r>
          </a:p>
          <a:p>
            <a:pPr lvl="1">
              <a:buFont typeface="Arial" pitchFamily="34" charset="0"/>
              <a:buChar char="•"/>
            </a:pPr>
            <a:r>
              <a:rPr lang="en-US" sz="2600" dirty="0">
                <a:solidFill>
                  <a:srgbClr val="7030A0"/>
                </a:solidFill>
                <a:latin typeface="Calibri" panose="020F0502020204030204" pitchFamily="34" charset="0"/>
                <a:cs typeface="Calibri" panose="020F0502020204030204" pitchFamily="34" charset="0"/>
              </a:rPr>
              <a:t>VET and PA Target: ~155-160 (70</a:t>
            </a:r>
            <a:r>
              <a:rPr lang="en-US" sz="2600" baseline="30000" dirty="0">
                <a:solidFill>
                  <a:srgbClr val="7030A0"/>
                </a:solidFill>
                <a:latin typeface="Calibri" panose="020F0502020204030204" pitchFamily="34" charset="0"/>
                <a:cs typeface="Calibri" panose="020F0502020204030204" pitchFamily="34" charset="0"/>
              </a:rPr>
              <a:t>th</a:t>
            </a:r>
            <a:r>
              <a:rPr lang="en-US" sz="2600" dirty="0">
                <a:solidFill>
                  <a:srgbClr val="7030A0"/>
                </a:solidFill>
                <a:latin typeface="Calibri" panose="020F0502020204030204" pitchFamily="34" charset="0"/>
                <a:cs typeface="Calibri" panose="020F0502020204030204" pitchFamily="34" charset="0"/>
              </a:rPr>
              <a:t>%ile) and 3.4-3.8 GPA</a:t>
            </a:r>
          </a:p>
          <a:p>
            <a:pPr lvl="1">
              <a:buFont typeface="Arial" pitchFamily="34" charset="0"/>
              <a:buChar char="•"/>
            </a:pPr>
            <a:endParaRPr lang="en-US" sz="2000" dirty="0"/>
          </a:p>
          <a:p>
            <a:pPr lvl="1">
              <a:buFont typeface="Arial" pitchFamily="34" charset="0"/>
              <a:buChar char="•"/>
            </a:pPr>
            <a:endParaRPr lang="en-US" sz="2000" dirty="0"/>
          </a:p>
          <a:p>
            <a:pPr marL="0" indent="0">
              <a:buNone/>
            </a:pPr>
            <a:endParaRPr lang="en-US" dirty="0"/>
          </a:p>
        </p:txBody>
      </p:sp>
      <p:sp>
        <p:nvSpPr>
          <p:cNvPr id="4" name="Title 1">
            <a:extLst>
              <a:ext uri="{FF2B5EF4-FFF2-40B4-BE49-F238E27FC236}">
                <a16:creationId xmlns:a16="http://schemas.microsoft.com/office/drawing/2014/main" id="{83E29875-2F07-40FC-A55E-AB1A2D1CCE0E}"/>
              </a:ext>
            </a:extLst>
          </p:cNvPr>
          <p:cNvSpPr txBox="1">
            <a:spLocks/>
          </p:cNvSpPr>
          <p:nvPr/>
        </p:nvSpPr>
        <p:spPr>
          <a:xfrm>
            <a:off x="56080" y="6248400"/>
            <a:ext cx="903184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r"/>
            <a:r>
              <a:rPr lang="en-US" sz="2800" b="1" i="1" dirty="0">
                <a:solidFill>
                  <a:srgbClr val="C00000"/>
                </a:solidFill>
                <a:latin typeface="Calibri" panose="020F0502020204030204" pitchFamily="34" charset="0"/>
                <a:cs typeface="Calibri" panose="020F0502020204030204" pitchFamily="34" charset="0"/>
              </a:rPr>
              <a:t>…budget ~500 hours (2-3 college courses) to prepare</a:t>
            </a:r>
          </a:p>
        </p:txBody>
      </p:sp>
    </p:spTree>
    <p:extLst>
      <p:ext uri="{BB962C8B-B14F-4D97-AF65-F5344CB8AC3E}">
        <p14:creationId xmlns:p14="http://schemas.microsoft.com/office/powerpoint/2010/main" val="3060817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024"/>
            <a:ext cx="9144000" cy="763587"/>
          </a:xfrm>
        </p:spPr>
        <p:txBody>
          <a:bodyPr>
            <a:normAutofit/>
          </a:bodyPr>
          <a:lstStyle/>
          <a:p>
            <a:r>
              <a:rPr lang="en-US" sz="3600" b="1" dirty="0">
                <a:solidFill>
                  <a:srgbClr val="7030A0"/>
                </a:solidFill>
                <a:latin typeface="+mn-lt"/>
              </a:rPr>
              <a:t>Evaluating the avalanche of applicants with…</a:t>
            </a:r>
          </a:p>
        </p:txBody>
      </p:sp>
      <p:sp>
        <p:nvSpPr>
          <p:cNvPr id="5" name="TextBox 4"/>
          <p:cNvSpPr txBox="1"/>
          <p:nvPr/>
        </p:nvSpPr>
        <p:spPr>
          <a:xfrm>
            <a:off x="277368" y="994611"/>
            <a:ext cx="8839200" cy="59708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C00000"/>
                </a:solidFill>
                <a:effectLst/>
                <a:uLnTx/>
                <a:uFillTx/>
                <a:latin typeface="Calibri Light" panose="020F0302020204030204"/>
                <a:ea typeface="+mn-ea"/>
                <a:cs typeface="+mn-cs"/>
              </a:rPr>
              <a:t>Interpersonal competencies</a:t>
            </a:r>
            <a:r>
              <a:rPr kumimoji="0" lang="en-US" sz="2800" b="1" i="0" u="none" strike="noStrike" kern="1200" cap="none" spc="0" normalizeH="0" baseline="0" noProof="0" dirty="0">
                <a:ln>
                  <a:noFill/>
                </a:ln>
                <a:solidFill>
                  <a:srgbClr val="C00000"/>
                </a:solidFill>
                <a:effectLst/>
                <a:uLnTx/>
                <a:uFillTx/>
                <a:latin typeface="Calibri Light" panose="020F0302020204030204"/>
                <a:ea typeface="+mn-ea"/>
                <a:cs typeface="+mn-cs"/>
              </a:rPr>
              <a:t>: </a:t>
            </a:r>
            <a:r>
              <a:rPr kumimoji="0" lang="en-US" sz="2800" b="1" i="0" u="none" strike="noStrike" kern="1200" cap="none" spc="0" normalizeH="0" baseline="0" noProof="0" dirty="0">
                <a:ln>
                  <a:noFill/>
                </a:ln>
                <a:solidFill>
                  <a:srgbClr val="7030A0"/>
                </a:solidFill>
                <a:effectLst/>
                <a:uLnTx/>
                <a:uFillTx/>
                <a:latin typeface="Calibri Light" panose="020F0302020204030204"/>
                <a:ea typeface="+mn-ea"/>
                <a:cs typeface="+mn-cs"/>
              </a:rPr>
              <a:t>Service orientation, Social Skill, Culturally aware, Teamwork, Oral communication </a:t>
            </a:r>
            <a:r>
              <a:rPr kumimoji="0" lang="en-US" sz="2800" b="1" i="1" u="none" strike="noStrike" kern="1200" cap="none" spc="0" normalizeH="0" baseline="0" noProof="0" dirty="0">
                <a:ln>
                  <a:noFill/>
                </a:ln>
                <a:solidFill>
                  <a:srgbClr val="C00000"/>
                </a:solidFill>
                <a:effectLst/>
                <a:uLnTx/>
                <a:uFillTx/>
                <a:latin typeface="Calibri Light" panose="020F0302020204030204"/>
                <a:ea typeface="+mn-ea"/>
                <a:cs typeface="+mn-cs"/>
              </a:rPr>
              <a:t>COVID COMMENT: Seek our virtual activities</a:t>
            </a:r>
            <a:r>
              <a:rPr lang="en-US" sz="2800" b="1" i="1" dirty="0">
                <a:solidFill>
                  <a:srgbClr val="C00000"/>
                </a:solidFill>
                <a:latin typeface="Calibri Light" panose="020F0302020204030204"/>
              </a:rPr>
              <a:t> for clinical engagement</a:t>
            </a:r>
            <a:r>
              <a:rPr lang="en-US" sz="2800" b="1" dirty="0">
                <a:solidFill>
                  <a:srgbClr val="7030A0"/>
                </a:solidFill>
                <a:latin typeface="Calibri Light" panose="020F0302020204030204"/>
              </a:rPr>
              <a:t>.</a:t>
            </a:r>
            <a:endParaRPr kumimoji="0" lang="en-US" sz="2800" b="1" i="0" u="none" strike="noStrike" kern="1200" cap="none" spc="0" normalizeH="0" baseline="0" noProof="0" dirty="0">
              <a:ln>
                <a:noFill/>
              </a:ln>
              <a:solidFill>
                <a:srgbClr val="7030A0"/>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7030A0"/>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C00000"/>
                </a:solidFill>
                <a:effectLst/>
                <a:uLnTx/>
                <a:uFillTx/>
                <a:latin typeface="Calibri Light" panose="020F0302020204030204"/>
                <a:ea typeface="+mn-ea"/>
                <a:cs typeface="+mn-cs"/>
              </a:rPr>
              <a:t>Intrapersonal competencies</a:t>
            </a:r>
            <a:r>
              <a:rPr kumimoji="0" lang="en-US" sz="2800" b="1" i="0" u="none" strike="noStrike" kern="1200" cap="none" spc="0" normalizeH="0" baseline="0" noProof="0" dirty="0">
                <a:ln>
                  <a:noFill/>
                </a:ln>
                <a:solidFill>
                  <a:srgbClr val="C00000"/>
                </a:solidFill>
                <a:effectLst/>
                <a:uLnTx/>
                <a:uFillTx/>
                <a:latin typeface="Calibri Light" panose="020F0302020204030204"/>
                <a:ea typeface="+mn-ea"/>
                <a:cs typeface="+mn-cs"/>
              </a:rPr>
              <a:t>: </a:t>
            </a:r>
            <a:r>
              <a:rPr kumimoji="0" lang="en-US" sz="2800" b="1" i="0" u="none" strike="noStrike" kern="1200" cap="none" spc="0" normalizeH="0" baseline="0" noProof="0" dirty="0">
                <a:ln>
                  <a:noFill/>
                </a:ln>
                <a:solidFill>
                  <a:srgbClr val="7030A0"/>
                </a:solidFill>
                <a:effectLst/>
                <a:uLnTx/>
                <a:uFillTx/>
                <a:latin typeface="Calibri Light" panose="020F0302020204030204"/>
                <a:ea typeface="+mn-ea"/>
                <a:cs typeface="+mn-cs"/>
              </a:rPr>
              <a:t>Ethical responsibility to self and others, Reliability and dependability, Resilience and adaptability, Capacity for improvement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7030A0"/>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C00000"/>
                </a:solidFill>
                <a:effectLst/>
                <a:uLnTx/>
                <a:uFillTx/>
                <a:latin typeface="Calibri Light" panose="020F0302020204030204"/>
                <a:ea typeface="+mn-ea"/>
                <a:cs typeface="+mn-cs"/>
              </a:rPr>
              <a:t>Thinking and reasoning competencies</a:t>
            </a:r>
            <a:r>
              <a:rPr kumimoji="0" lang="en-US" sz="2800" b="1" i="0" u="none" strike="noStrike" kern="1200" cap="none" spc="0" normalizeH="0" baseline="0" noProof="0" dirty="0">
                <a:ln>
                  <a:noFill/>
                </a:ln>
                <a:solidFill>
                  <a:srgbClr val="C00000"/>
                </a:solidFill>
                <a:effectLst/>
                <a:uLnTx/>
                <a:uFillTx/>
                <a:latin typeface="Calibri Light" panose="020F0302020204030204"/>
                <a:ea typeface="+mn-ea"/>
                <a:cs typeface="+mn-cs"/>
              </a:rPr>
              <a:t>: </a:t>
            </a:r>
            <a:r>
              <a:rPr kumimoji="0" lang="en-US" sz="2800" b="1" i="0" u="none" strike="noStrike" kern="1200" cap="none" spc="0" normalizeH="0" baseline="0" noProof="0" dirty="0">
                <a:ln>
                  <a:noFill/>
                </a:ln>
                <a:solidFill>
                  <a:srgbClr val="7030A0"/>
                </a:solidFill>
                <a:effectLst/>
                <a:uLnTx/>
                <a:uFillTx/>
                <a:latin typeface="Calibri Light" panose="020F0302020204030204"/>
                <a:ea typeface="+mn-ea"/>
                <a:cs typeface="+mn-cs"/>
              </a:rPr>
              <a:t>Critical thinking, Quantitative reasoning, Scientific inquiry, Written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7030A0"/>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C00000"/>
                </a:solidFill>
                <a:effectLst/>
                <a:uLnTx/>
                <a:uFillTx/>
                <a:latin typeface="Calibri Light" panose="020F0302020204030204"/>
                <a:ea typeface="+mn-ea"/>
                <a:cs typeface="+mn-cs"/>
              </a:rPr>
              <a:t>Science competencies</a:t>
            </a:r>
            <a:r>
              <a:rPr kumimoji="0" lang="en-US" sz="2800" b="1" i="0" u="none" strike="noStrike" kern="1200" cap="none" spc="0" normalizeH="0" baseline="0" noProof="0" dirty="0">
                <a:ln>
                  <a:noFill/>
                </a:ln>
                <a:solidFill>
                  <a:srgbClr val="C00000"/>
                </a:solidFill>
                <a:effectLst/>
                <a:uLnTx/>
                <a:uFillTx/>
                <a:latin typeface="Calibri Light" panose="020F0302020204030204"/>
                <a:ea typeface="+mn-ea"/>
                <a:cs typeface="+mn-cs"/>
              </a:rPr>
              <a:t>: </a:t>
            </a:r>
            <a:r>
              <a:rPr kumimoji="0" lang="en-US" sz="2800" b="1" i="0" u="none" strike="noStrike" kern="1200" cap="none" spc="0" normalizeH="0" baseline="0" noProof="0" dirty="0">
                <a:ln>
                  <a:noFill/>
                </a:ln>
                <a:solidFill>
                  <a:srgbClr val="7030A0"/>
                </a:solidFill>
                <a:effectLst/>
                <a:uLnTx/>
                <a:uFillTx/>
                <a:latin typeface="Calibri Light" panose="020F0302020204030204"/>
                <a:ea typeface="+mn-ea"/>
                <a:cs typeface="+mn-cs"/>
              </a:rPr>
              <a:t>Life systems, Human behavior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4006176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23561"/>
            <a:ext cx="8686800" cy="5620157"/>
          </a:xfrm>
        </p:spPr>
        <p:txBody>
          <a:bodyPr>
            <a:noAutofit/>
          </a:bodyPr>
          <a:lstStyle/>
          <a:p>
            <a:pPr>
              <a:buFont typeface="Arial" panose="020B0604020202020204" pitchFamily="34" charset="0"/>
              <a:buChar char="•"/>
            </a:pPr>
            <a:r>
              <a:rPr lang="en-US" b="1" dirty="0">
                <a:solidFill>
                  <a:srgbClr val="7030A0"/>
                </a:solidFill>
                <a:cs typeface="Calibri" panose="020F0502020204030204" pitchFamily="34" charset="0"/>
              </a:rPr>
              <a:t>Advanced by DO Schools, HR gained more traction when MD schools sought to broaden access to medical school; now widely employed.</a:t>
            </a:r>
          </a:p>
          <a:p>
            <a:pPr>
              <a:buFont typeface="Arial" panose="020B0604020202020204" pitchFamily="34" charset="0"/>
              <a:buChar char="•"/>
            </a:pPr>
            <a:r>
              <a:rPr lang="en-US" b="1" dirty="0">
                <a:solidFill>
                  <a:srgbClr val="7030A0"/>
                </a:solidFill>
                <a:cs typeface="Calibri" panose="020F0502020204030204" pitchFamily="34" charset="0"/>
              </a:rPr>
              <a:t>Useful in ‘first cut’ review for deciding consideration/interview, HR </a:t>
            </a:r>
            <a:r>
              <a:rPr lang="en-US" b="1" dirty="0">
                <a:solidFill>
                  <a:srgbClr val="C00000"/>
                </a:solidFill>
                <a:cs typeface="Calibri" panose="020F0502020204030204" pitchFamily="34" charset="0"/>
              </a:rPr>
              <a:t>seeks to place credentials of applicants in the context </a:t>
            </a:r>
            <a:r>
              <a:rPr lang="en-US" b="1" dirty="0">
                <a:solidFill>
                  <a:srgbClr val="7030A0"/>
                </a:solidFill>
                <a:cs typeface="Calibri" panose="020F0502020204030204" pitchFamily="34" charset="0"/>
              </a:rPr>
              <a:t>of their life experiences, as well as to insure they meet the school’s mission.</a:t>
            </a:r>
          </a:p>
          <a:p>
            <a:pPr>
              <a:buFont typeface="Arial" panose="020B0604020202020204" pitchFamily="34" charset="0"/>
              <a:buChar char="•"/>
            </a:pPr>
            <a:r>
              <a:rPr lang="en-US" b="1" dirty="0">
                <a:solidFill>
                  <a:srgbClr val="7030A0"/>
                </a:solidFill>
                <a:cs typeface="Calibri" panose="020F0502020204030204" pitchFamily="34" charset="0"/>
              </a:rPr>
              <a:t>HR is NOT ‘robbing Peter to pay Paul’ nor is it using an overflowing bucket to fill an empty bucket. Strong performance in some areas will NOT mitigate weak performance elsewhere.</a:t>
            </a:r>
          </a:p>
          <a:p>
            <a:pPr>
              <a:buFont typeface="Arial" panose="020B0604020202020204" pitchFamily="34" charset="0"/>
              <a:buChar char="•"/>
            </a:pPr>
            <a:r>
              <a:rPr lang="en-US" b="1" dirty="0">
                <a:solidFill>
                  <a:srgbClr val="7030A0"/>
                </a:solidFill>
                <a:cs typeface="Calibri" panose="020F0502020204030204" pitchFamily="34" charset="0"/>
              </a:rPr>
              <a:t>“No one is saying that skills and inclination in science are not important,” Dr. </a:t>
            </a:r>
            <a:r>
              <a:rPr lang="en-US" b="1" dirty="0" err="1">
                <a:solidFill>
                  <a:srgbClr val="7030A0"/>
                </a:solidFill>
                <a:cs typeface="Calibri" panose="020F0502020204030204" pitchFamily="34" charset="0"/>
              </a:rPr>
              <a:t>Witzburg</a:t>
            </a:r>
            <a:r>
              <a:rPr lang="en-US" b="1" dirty="0">
                <a:solidFill>
                  <a:srgbClr val="7030A0"/>
                </a:solidFill>
                <a:cs typeface="Calibri" panose="020F0502020204030204" pitchFamily="34" charset="0"/>
              </a:rPr>
              <a:t> said. “But in this rapidly evolving and diverse society, they are insufficient.”</a:t>
            </a:r>
          </a:p>
          <a:p>
            <a:pPr>
              <a:buFont typeface="Arial" panose="020B0604020202020204" pitchFamily="34" charset="0"/>
              <a:buChar char="•"/>
            </a:pPr>
            <a:r>
              <a:rPr lang="en-US" b="1" dirty="0">
                <a:solidFill>
                  <a:srgbClr val="7030A0"/>
                </a:solidFill>
                <a:cs typeface="Calibri" panose="020F0502020204030204" pitchFamily="34" charset="0"/>
              </a:rPr>
              <a:t>“I have a really strong application, except for _______________.” </a:t>
            </a:r>
            <a:r>
              <a:rPr lang="en-US" sz="3200" b="1" cap="small" dirty="0">
                <a:solidFill>
                  <a:srgbClr val="7030A0"/>
                </a:solidFill>
                <a:cs typeface="Calibri" panose="020F0502020204030204" pitchFamily="34" charset="0"/>
              </a:rPr>
              <a:t>Please Do Not Fall Into This Trap And Fallacy!</a:t>
            </a:r>
          </a:p>
        </p:txBody>
      </p:sp>
      <p:sp>
        <p:nvSpPr>
          <p:cNvPr id="2" name="TextBox 1"/>
          <p:cNvSpPr txBox="1"/>
          <p:nvPr/>
        </p:nvSpPr>
        <p:spPr>
          <a:xfrm>
            <a:off x="533400" y="249589"/>
            <a:ext cx="8610600" cy="738664"/>
          </a:xfrm>
          <a:prstGeom prst="rect">
            <a:avLst/>
          </a:prstGeom>
          <a:noFill/>
        </p:spPr>
        <p:txBody>
          <a:bodyPr wrap="square" rtlCol="0">
            <a:spAutoFit/>
          </a:bodyPr>
          <a:lstStyle/>
          <a:p>
            <a:r>
              <a:rPr lang="en-US" sz="4200" b="1" i="1" cap="all" dirty="0">
                <a:solidFill>
                  <a:srgbClr val="C00000"/>
                </a:solidFill>
                <a:latin typeface="Calibri" panose="020F0502020204030204" pitchFamily="34" charset="0"/>
                <a:cs typeface="Calibri" panose="020F0502020204030204" pitchFamily="34" charset="0"/>
              </a:rPr>
              <a:t>Understanding Holistic Review</a:t>
            </a:r>
          </a:p>
        </p:txBody>
      </p:sp>
    </p:spTree>
    <p:extLst>
      <p:ext uri="{BB962C8B-B14F-4D97-AF65-F5344CB8AC3E}">
        <p14:creationId xmlns:p14="http://schemas.microsoft.com/office/powerpoint/2010/main" val="2748380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66699" y="228600"/>
            <a:ext cx="8572501" cy="609600"/>
          </a:xfrm>
        </p:spPr>
        <p:txBody>
          <a:bodyPr>
            <a:noAutofit/>
          </a:bodyPr>
          <a:lstStyle/>
          <a:p>
            <a:pPr eaLnBrk="1" hangingPunct="1">
              <a:defRPr/>
            </a:pPr>
            <a:r>
              <a:rPr lang="en-US" sz="3600" b="1" dirty="0">
                <a:solidFill>
                  <a:srgbClr val="C00000"/>
                </a:solidFill>
                <a:latin typeface="+mn-lt"/>
              </a:rPr>
              <a:t>Selection criteria simplified…</a:t>
            </a:r>
          </a:p>
        </p:txBody>
      </p:sp>
      <p:sp>
        <p:nvSpPr>
          <p:cNvPr id="18435" name="Rectangle 3"/>
          <p:cNvSpPr>
            <a:spLocks noGrp="1" noChangeArrowheads="1"/>
          </p:cNvSpPr>
          <p:nvPr>
            <p:ph type="body" idx="1"/>
          </p:nvPr>
        </p:nvSpPr>
        <p:spPr>
          <a:xfrm>
            <a:off x="266698" y="1066800"/>
            <a:ext cx="8877303" cy="5638800"/>
          </a:xfrm>
        </p:spPr>
        <p:txBody>
          <a:bodyPr anchor="t">
            <a:normAutofit/>
          </a:bodyPr>
          <a:lstStyle/>
          <a:p>
            <a:pPr eaLnBrk="1" hangingPunct="1">
              <a:lnSpc>
                <a:spcPct val="90000"/>
              </a:lnSpc>
              <a:buFont typeface="Wingdings" panose="05000000000000000000" pitchFamily="2" charset="2"/>
              <a:buChar char="Ø"/>
            </a:pPr>
            <a:r>
              <a:rPr lang="en-US" sz="3000" b="1" dirty="0">
                <a:solidFill>
                  <a:srgbClr val="7030A0"/>
                </a:solidFill>
              </a:rPr>
              <a:t>GPA (overall AND science)</a:t>
            </a:r>
          </a:p>
          <a:p>
            <a:pPr marL="457200" lvl="1" indent="0" eaLnBrk="1" hangingPunct="1">
              <a:lnSpc>
                <a:spcPct val="90000"/>
              </a:lnSpc>
              <a:buNone/>
            </a:pPr>
            <a:r>
              <a:rPr lang="en-US" sz="3000" b="1" dirty="0">
                <a:solidFill>
                  <a:srgbClr val="7030A0"/>
                </a:solidFill>
              </a:rPr>
              <a:t>Strength of transcript; ALL grades get reported</a:t>
            </a:r>
          </a:p>
          <a:p>
            <a:pPr eaLnBrk="1" hangingPunct="1">
              <a:lnSpc>
                <a:spcPct val="90000"/>
              </a:lnSpc>
              <a:buFont typeface="Wingdings" panose="05000000000000000000" pitchFamily="2" charset="2"/>
              <a:buChar char="Ø"/>
            </a:pPr>
            <a:r>
              <a:rPr lang="en-US" sz="3000" b="1" dirty="0">
                <a:solidFill>
                  <a:srgbClr val="7030A0"/>
                </a:solidFill>
              </a:rPr>
              <a:t>Admissions Test Scores</a:t>
            </a:r>
          </a:p>
          <a:p>
            <a:pPr eaLnBrk="1" hangingPunct="1">
              <a:lnSpc>
                <a:spcPct val="90000"/>
              </a:lnSpc>
              <a:buFont typeface="Wingdings" panose="05000000000000000000" pitchFamily="2" charset="2"/>
              <a:buChar char="Ø"/>
            </a:pPr>
            <a:r>
              <a:rPr lang="en-US" sz="3000" b="1" dirty="0">
                <a:solidFill>
                  <a:srgbClr val="7030A0"/>
                </a:solidFill>
              </a:rPr>
              <a:t>Impeccable Application Information</a:t>
            </a:r>
          </a:p>
          <a:p>
            <a:pPr eaLnBrk="1" hangingPunct="1">
              <a:lnSpc>
                <a:spcPct val="90000"/>
              </a:lnSpc>
              <a:buFont typeface="Wingdings" panose="05000000000000000000" pitchFamily="2" charset="2"/>
              <a:buChar char="Ø"/>
            </a:pPr>
            <a:r>
              <a:rPr lang="en-US" sz="3000" b="1" dirty="0">
                <a:solidFill>
                  <a:srgbClr val="7030A0"/>
                </a:solidFill>
              </a:rPr>
              <a:t>Insightful Reflective Personal Essay</a:t>
            </a:r>
          </a:p>
          <a:p>
            <a:pPr eaLnBrk="1" hangingPunct="1">
              <a:lnSpc>
                <a:spcPct val="90000"/>
              </a:lnSpc>
              <a:buFont typeface="Wingdings" panose="05000000000000000000" pitchFamily="2" charset="2"/>
              <a:buChar char="Ø"/>
            </a:pPr>
            <a:r>
              <a:rPr lang="en-US" sz="3000" b="1" dirty="0">
                <a:solidFill>
                  <a:srgbClr val="7030A0"/>
                </a:solidFill>
              </a:rPr>
              <a:t>Letters of Recommendation, </a:t>
            </a:r>
            <a:r>
              <a:rPr lang="en-US" sz="3000" b="1" dirty="0" err="1">
                <a:solidFill>
                  <a:srgbClr val="7030A0"/>
                </a:solidFill>
              </a:rPr>
              <a:t>CLoE</a:t>
            </a:r>
            <a:endParaRPr lang="en-US" sz="3000" b="1" dirty="0">
              <a:solidFill>
                <a:srgbClr val="7030A0"/>
              </a:solidFill>
            </a:endParaRPr>
          </a:p>
          <a:p>
            <a:pPr eaLnBrk="1" hangingPunct="1">
              <a:lnSpc>
                <a:spcPct val="90000"/>
              </a:lnSpc>
              <a:buFont typeface="Wingdings" panose="05000000000000000000" pitchFamily="2" charset="2"/>
              <a:buChar char="Ø"/>
            </a:pPr>
            <a:r>
              <a:rPr lang="en-US" sz="3000" b="1" dirty="0">
                <a:solidFill>
                  <a:srgbClr val="7030A0"/>
                </a:solidFill>
              </a:rPr>
              <a:t>Experience &amp; Time in Research &amp; Clinical Setting</a:t>
            </a:r>
          </a:p>
          <a:p>
            <a:pPr eaLnBrk="1" hangingPunct="1">
              <a:lnSpc>
                <a:spcPct val="90000"/>
              </a:lnSpc>
              <a:buFont typeface="Wingdings" panose="05000000000000000000" pitchFamily="2" charset="2"/>
              <a:buChar char="Ø"/>
            </a:pPr>
            <a:r>
              <a:rPr lang="en-US" sz="3000" b="1" i="1" dirty="0">
                <a:solidFill>
                  <a:srgbClr val="7030A0"/>
                </a:solidFill>
              </a:rPr>
              <a:t>TIMELY SUBMISSION AT EVERY STAGE!!!!</a:t>
            </a:r>
          </a:p>
          <a:p>
            <a:pPr marL="457200" lvl="1" indent="0">
              <a:lnSpc>
                <a:spcPct val="90000"/>
              </a:lnSpc>
              <a:buNone/>
            </a:pPr>
            <a:r>
              <a:rPr lang="en-US" sz="2800" b="1" i="1" dirty="0">
                <a:solidFill>
                  <a:srgbClr val="C00000"/>
                </a:solidFill>
              </a:rPr>
              <a:t>…what will reduce your odds of admission? simply ignore any below-average component in the selection criteria list!</a:t>
            </a:r>
          </a:p>
          <a:p>
            <a:pPr marL="0" indent="0" eaLnBrk="1" hangingPunct="1">
              <a:lnSpc>
                <a:spcPct val="90000"/>
              </a:lnSpc>
              <a:buNone/>
            </a:pPr>
            <a:endParaRPr lang="en-US" sz="1800" dirty="0"/>
          </a:p>
          <a:p>
            <a:pPr eaLnBrk="1" hangingPunct="1">
              <a:lnSpc>
                <a:spcPct val="90000"/>
              </a:lnSpc>
            </a:pPr>
            <a:endParaRPr lang="en-US" sz="1800" dirty="0"/>
          </a:p>
          <a:p>
            <a:pPr eaLnBrk="1" hangingPunct="1">
              <a:lnSpc>
                <a:spcPct val="90000"/>
              </a:lnSpc>
            </a:pPr>
            <a:endParaRPr lang="en-US" sz="1800" b="1" dirty="0"/>
          </a:p>
        </p:txBody>
      </p:sp>
    </p:spTree>
    <p:extLst>
      <p:ext uri="{BB962C8B-B14F-4D97-AF65-F5344CB8AC3E}">
        <p14:creationId xmlns:p14="http://schemas.microsoft.com/office/powerpoint/2010/main" val="1908399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2509" y="6626"/>
            <a:ext cx="9144000" cy="534987"/>
          </a:xfrm>
        </p:spPr>
        <p:txBody>
          <a:bodyPr>
            <a:noAutofit/>
          </a:bodyPr>
          <a:lstStyle/>
          <a:p>
            <a:pPr eaLnBrk="1" hangingPunct="1"/>
            <a:r>
              <a:rPr lang="en-US" sz="3000" b="1" i="1" dirty="0">
                <a:solidFill>
                  <a:srgbClr val="C00000"/>
                </a:solidFill>
                <a:latin typeface="+mn-lt"/>
              </a:rPr>
              <a:t>Listen to what your data are telling you…</a:t>
            </a:r>
          </a:p>
        </p:txBody>
      </p:sp>
      <p:sp>
        <p:nvSpPr>
          <p:cNvPr id="7171" name="Rectangle 3"/>
          <p:cNvSpPr>
            <a:spLocks noGrp="1" noChangeArrowheads="1"/>
          </p:cNvSpPr>
          <p:nvPr>
            <p:ph type="body" sz="half" idx="1"/>
          </p:nvPr>
        </p:nvSpPr>
        <p:spPr>
          <a:xfrm>
            <a:off x="457200" y="914400"/>
            <a:ext cx="7162800" cy="45719"/>
          </a:xfrm>
        </p:spPr>
        <p:txBody>
          <a:bodyPr>
            <a:normAutofit fontScale="25000" lnSpcReduction="20000"/>
          </a:bodyPr>
          <a:lstStyle/>
          <a:p>
            <a:pPr algn="just" eaLnBrk="1" hangingPunct="1">
              <a:buFontTx/>
              <a:buNone/>
            </a:pPr>
            <a:r>
              <a:rPr lang="en-US" sz="1400" dirty="0">
                <a:solidFill>
                  <a:srgbClr val="000000"/>
                </a:solidFill>
                <a:ea typeface="Times" charset="0"/>
                <a:cs typeface="Times New Roman" pitchFamily="18" charset="0"/>
              </a:rPr>
              <a:t>      </a:t>
            </a:r>
            <a:endParaRPr lang="en-US" sz="1800" dirty="0">
              <a:solidFill>
                <a:srgbClr val="000000"/>
              </a:solidFill>
              <a:latin typeface="Times New Roman" pitchFamily="18" charset="0"/>
              <a:ea typeface="Times"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530467516"/>
              </p:ext>
            </p:extLst>
          </p:nvPr>
        </p:nvGraphicFramePr>
        <p:xfrm>
          <a:off x="202509" y="505511"/>
          <a:ext cx="8826876" cy="5638800"/>
        </p:xfrm>
        <a:graphic>
          <a:graphicData uri="http://schemas.openxmlformats.org/drawingml/2006/table">
            <a:tbl>
              <a:tblPr/>
              <a:tblGrid>
                <a:gridCol w="1570307">
                  <a:extLst>
                    <a:ext uri="{9D8B030D-6E8A-4147-A177-3AD203B41FA5}">
                      <a16:colId xmlns:a16="http://schemas.microsoft.com/office/drawing/2014/main" val="20000"/>
                    </a:ext>
                  </a:extLst>
                </a:gridCol>
                <a:gridCol w="1821990">
                  <a:extLst>
                    <a:ext uri="{9D8B030D-6E8A-4147-A177-3AD203B41FA5}">
                      <a16:colId xmlns:a16="http://schemas.microsoft.com/office/drawing/2014/main" val="20001"/>
                    </a:ext>
                  </a:extLst>
                </a:gridCol>
                <a:gridCol w="1845309">
                  <a:extLst>
                    <a:ext uri="{9D8B030D-6E8A-4147-A177-3AD203B41FA5}">
                      <a16:colId xmlns:a16="http://schemas.microsoft.com/office/drawing/2014/main" val="20002"/>
                    </a:ext>
                  </a:extLst>
                </a:gridCol>
                <a:gridCol w="1794635">
                  <a:extLst>
                    <a:ext uri="{9D8B030D-6E8A-4147-A177-3AD203B41FA5}">
                      <a16:colId xmlns:a16="http://schemas.microsoft.com/office/drawing/2014/main" val="20003"/>
                    </a:ext>
                  </a:extLst>
                </a:gridCol>
                <a:gridCol w="1794635">
                  <a:extLst>
                    <a:ext uri="{9D8B030D-6E8A-4147-A177-3AD203B41FA5}">
                      <a16:colId xmlns:a16="http://schemas.microsoft.com/office/drawing/2014/main" val="20004"/>
                    </a:ext>
                  </a:extLst>
                </a:gridCol>
              </a:tblGrid>
              <a:tr h="718363">
                <a:tc>
                  <a:txBody>
                    <a:bodyPr/>
                    <a:lstStyle/>
                    <a:p>
                      <a:pPr marL="0" marR="0" algn="ctr">
                        <a:spcBef>
                          <a:spcPts val="0"/>
                        </a:spcBef>
                        <a:spcAft>
                          <a:spcPts val="0"/>
                        </a:spcAft>
                      </a:pPr>
                      <a:r>
                        <a:rPr lang="en-US" sz="2000" b="1" dirty="0">
                          <a:solidFill>
                            <a:srgbClr val="7030A0"/>
                          </a:solidFill>
                          <a:latin typeface="+mn-lt"/>
                          <a:ea typeface="Times"/>
                          <a:cs typeface="Times New Roman"/>
                        </a:rPr>
                        <a:t>Applicant Matriculation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7030A0"/>
                          </a:solidFill>
                          <a:latin typeface="+mn-lt"/>
                          <a:ea typeface="Times"/>
                          <a:cs typeface="Times New Roman"/>
                        </a:rPr>
                        <a:t>Acceptance</a:t>
                      </a:r>
                    </a:p>
                    <a:p>
                      <a:pPr marL="0" marR="0" algn="ctr">
                        <a:spcBef>
                          <a:spcPts val="0"/>
                        </a:spcBef>
                        <a:spcAft>
                          <a:spcPts val="0"/>
                        </a:spcAft>
                      </a:pPr>
                      <a:r>
                        <a:rPr lang="en-US" sz="2000" b="1" dirty="0">
                          <a:solidFill>
                            <a:srgbClr val="7030A0"/>
                          </a:solidFill>
                          <a:latin typeface="+mn-lt"/>
                          <a:ea typeface="Times"/>
                          <a:cs typeface="Times New Roman"/>
                        </a:rPr>
                        <a:t>GPA</a:t>
                      </a:r>
                    </a:p>
                    <a:p>
                      <a:pPr marL="0" marR="0" algn="ctr">
                        <a:spcBef>
                          <a:spcPts val="0"/>
                        </a:spcBef>
                        <a:spcAft>
                          <a:spcPts val="0"/>
                        </a:spcAft>
                      </a:pPr>
                      <a:r>
                        <a:rPr lang="en-US" sz="2000" b="1" dirty="0">
                          <a:solidFill>
                            <a:srgbClr val="7030A0"/>
                          </a:solidFill>
                          <a:latin typeface="+mn-lt"/>
                          <a:ea typeface="Times"/>
                          <a:cs typeface="Times New Roman"/>
                        </a:rPr>
                        <a:t>3.60+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7030A0"/>
                          </a:solidFill>
                          <a:latin typeface="+mn-lt"/>
                          <a:ea typeface="Times"/>
                          <a:cs typeface="Times New Roman"/>
                        </a:rPr>
                        <a:t>Acceptance</a:t>
                      </a:r>
                    </a:p>
                    <a:p>
                      <a:pPr marL="0" marR="0" algn="ctr">
                        <a:spcBef>
                          <a:spcPts val="0"/>
                        </a:spcBef>
                        <a:spcAft>
                          <a:spcPts val="0"/>
                        </a:spcAft>
                      </a:pPr>
                      <a:r>
                        <a:rPr lang="en-US" sz="2000" b="1" dirty="0">
                          <a:solidFill>
                            <a:srgbClr val="7030A0"/>
                          </a:solidFill>
                          <a:latin typeface="+mn-lt"/>
                          <a:ea typeface="Times"/>
                          <a:cs typeface="Times New Roman"/>
                        </a:rPr>
                        <a:t>GPA</a:t>
                      </a:r>
                    </a:p>
                    <a:p>
                      <a:pPr marL="0" marR="0" algn="ctr">
                        <a:spcBef>
                          <a:spcPts val="0"/>
                        </a:spcBef>
                        <a:spcAft>
                          <a:spcPts val="0"/>
                        </a:spcAft>
                      </a:pPr>
                      <a:r>
                        <a:rPr lang="en-US" sz="2000" b="1" dirty="0">
                          <a:solidFill>
                            <a:srgbClr val="7030A0"/>
                          </a:solidFill>
                          <a:latin typeface="+mn-lt"/>
                          <a:ea typeface="Times"/>
                          <a:cs typeface="Times New Roman"/>
                        </a:rPr>
                        <a:t>3.59-3.20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7030A0"/>
                          </a:solidFill>
                          <a:latin typeface="+mn-lt"/>
                          <a:ea typeface="Times"/>
                          <a:cs typeface="Times New Roman"/>
                        </a:rPr>
                        <a:t>Acceptance</a:t>
                      </a:r>
                    </a:p>
                    <a:p>
                      <a:pPr marL="0" marR="0" algn="ctr">
                        <a:spcBef>
                          <a:spcPts val="0"/>
                        </a:spcBef>
                        <a:spcAft>
                          <a:spcPts val="0"/>
                        </a:spcAft>
                      </a:pPr>
                      <a:r>
                        <a:rPr lang="en-US" sz="2000" b="1" dirty="0">
                          <a:solidFill>
                            <a:srgbClr val="7030A0"/>
                          </a:solidFill>
                          <a:latin typeface="+mn-lt"/>
                          <a:ea typeface="Times"/>
                          <a:cs typeface="Times New Roman"/>
                        </a:rPr>
                        <a:t>GPA</a:t>
                      </a:r>
                    </a:p>
                    <a:p>
                      <a:pPr marL="0" marR="0" algn="ctr">
                        <a:spcBef>
                          <a:spcPts val="0"/>
                        </a:spcBef>
                        <a:spcAft>
                          <a:spcPts val="0"/>
                        </a:spcAft>
                      </a:pPr>
                      <a:r>
                        <a:rPr lang="en-US" sz="2000" b="1" dirty="0">
                          <a:solidFill>
                            <a:srgbClr val="7030A0"/>
                          </a:solidFill>
                          <a:latin typeface="+mn-lt"/>
                          <a:ea typeface="Times"/>
                          <a:cs typeface="Times New Roman"/>
                        </a:rPr>
                        <a:t>&lt;3.20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7030A0"/>
                          </a:solidFill>
                          <a:latin typeface="+mn-lt"/>
                          <a:ea typeface="Times"/>
                          <a:cs typeface="Times New Roman"/>
                        </a:rPr>
                        <a:t>Acceptance</a:t>
                      </a:r>
                    </a:p>
                    <a:p>
                      <a:pPr marL="0" marR="0" algn="ctr">
                        <a:spcBef>
                          <a:spcPts val="0"/>
                        </a:spcBef>
                        <a:spcAft>
                          <a:spcPts val="0"/>
                        </a:spcAft>
                      </a:pPr>
                      <a:r>
                        <a:rPr lang="en-US" sz="2000" b="1" dirty="0">
                          <a:solidFill>
                            <a:srgbClr val="7030A0"/>
                          </a:solidFill>
                          <a:latin typeface="+mn-lt"/>
                          <a:ea typeface="Times"/>
                          <a:cs typeface="Times New Roman"/>
                        </a:rPr>
                        <a:t>Overall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97271">
                <a:tc>
                  <a:txBody>
                    <a:bodyPr/>
                    <a:lstStyle/>
                    <a:p>
                      <a:pPr marL="0" marR="0" algn="ctr">
                        <a:spcBef>
                          <a:spcPts val="0"/>
                        </a:spcBef>
                        <a:spcAft>
                          <a:spcPts val="0"/>
                        </a:spcAft>
                      </a:pPr>
                      <a:r>
                        <a:rPr lang="en-US" sz="2000" b="1" cap="all" baseline="0" dirty="0">
                          <a:solidFill>
                            <a:srgbClr val="7030A0"/>
                          </a:solidFill>
                          <a:latin typeface="+mn-lt"/>
                          <a:ea typeface="Times"/>
                          <a:cs typeface="Times New Roman"/>
                        </a:rPr>
                        <a:t>Lafayette</a:t>
                      </a:r>
                    </a:p>
                    <a:p>
                      <a:pPr marL="0" marR="0" algn="ctr">
                        <a:spcBef>
                          <a:spcPts val="0"/>
                        </a:spcBef>
                        <a:spcAft>
                          <a:spcPts val="0"/>
                        </a:spcAft>
                      </a:pPr>
                      <a:r>
                        <a:rPr lang="en-US" sz="2000" b="1" dirty="0">
                          <a:solidFill>
                            <a:srgbClr val="7030A0"/>
                          </a:solidFill>
                          <a:latin typeface="+mn-lt"/>
                          <a:ea typeface="Times"/>
                          <a:cs typeface="Times New Roman"/>
                        </a:rPr>
                        <a:t>2018-2020</a:t>
                      </a:r>
                    </a:p>
                    <a:p>
                      <a:pPr marL="0" marR="0" algn="ctr">
                        <a:spcBef>
                          <a:spcPts val="0"/>
                        </a:spcBef>
                        <a:spcAft>
                          <a:spcPts val="0"/>
                        </a:spcAft>
                      </a:pPr>
                      <a:r>
                        <a:rPr lang="en-US" sz="2000" b="1" dirty="0">
                          <a:solidFill>
                            <a:srgbClr val="7030A0"/>
                          </a:solidFill>
                          <a:latin typeface="+mn-lt"/>
                          <a:ea typeface="Times"/>
                          <a:cs typeface="Times New Roman"/>
                        </a:rPr>
                        <a:t>Aggregate data</a:t>
                      </a:r>
                    </a:p>
                    <a:p>
                      <a:pPr marL="0" marR="0" algn="ctr">
                        <a:spcBef>
                          <a:spcPts val="0"/>
                        </a:spcBef>
                        <a:spcAft>
                          <a:spcPts val="0"/>
                        </a:spcAft>
                      </a:pPr>
                      <a:r>
                        <a:rPr lang="en-US" sz="2000" b="1" dirty="0">
                          <a:solidFill>
                            <a:srgbClr val="7030A0"/>
                          </a:solidFill>
                          <a:latin typeface="+mn-lt"/>
                          <a:ea typeface="Times"/>
                          <a:cs typeface="Times New Roman"/>
                        </a:rPr>
                        <a:t>(MD + DO)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strike="sngStrike" dirty="0">
                        <a:solidFill>
                          <a:srgbClr val="7030A0"/>
                        </a:solidFill>
                        <a:latin typeface="+mn-lt"/>
                        <a:ea typeface="Times"/>
                        <a:cs typeface="Times New Roman"/>
                      </a:endParaRPr>
                    </a:p>
                    <a:p>
                      <a:pPr marL="0" marR="0" algn="ctr">
                        <a:spcBef>
                          <a:spcPts val="0"/>
                        </a:spcBef>
                        <a:spcAft>
                          <a:spcPts val="0"/>
                        </a:spcAft>
                      </a:pPr>
                      <a:r>
                        <a:rPr lang="en-US" sz="2800" b="1" strike="noStrike" dirty="0">
                          <a:solidFill>
                            <a:srgbClr val="7030A0"/>
                          </a:solidFill>
                          <a:latin typeface="+mn-lt"/>
                          <a:ea typeface="Times"/>
                          <a:cs typeface="Times New Roman"/>
                        </a:rPr>
                        <a:t>73% </a:t>
                      </a:r>
                      <a:endParaRPr lang="en-US" sz="2800" b="1" strike="sngStrike" dirty="0">
                        <a:solidFill>
                          <a:srgbClr val="7030A0"/>
                        </a:solidFill>
                        <a:latin typeface="+mn-lt"/>
                        <a:ea typeface="Times"/>
                        <a:cs typeface="Times New Roman"/>
                      </a:endParaRPr>
                    </a:p>
                    <a:p>
                      <a:pPr marL="0" marR="0" algn="ctr">
                        <a:spcBef>
                          <a:spcPts val="0"/>
                        </a:spcBef>
                        <a:spcAft>
                          <a:spcPts val="0"/>
                        </a:spcAft>
                      </a:pPr>
                      <a:r>
                        <a:rPr lang="en-US" sz="2800" b="1" strike="noStrike" dirty="0">
                          <a:solidFill>
                            <a:srgbClr val="7030A0"/>
                          </a:solidFill>
                          <a:latin typeface="+mn-lt"/>
                          <a:ea typeface="Times"/>
                          <a:cs typeface="Times New Roman"/>
                        </a:rPr>
                        <a:t>(36/49)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strike="sngStrike" dirty="0">
                        <a:solidFill>
                          <a:srgbClr val="7030A0"/>
                        </a:solidFill>
                        <a:latin typeface="+mn-lt"/>
                        <a:ea typeface="Times"/>
                        <a:cs typeface="Times New Roman"/>
                      </a:endParaRPr>
                    </a:p>
                    <a:p>
                      <a:pPr marL="0" marR="0" algn="ctr">
                        <a:spcBef>
                          <a:spcPts val="0"/>
                        </a:spcBef>
                        <a:spcAft>
                          <a:spcPts val="0"/>
                        </a:spcAft>
                      </a:pPr>
                      <a:r>
                        <a:rPr lang="en-US" sz="2800" b="1" strike="noStrike" dirty="0">
                          <a:solidFill>
                            <a:srgbClr val="7030A0"/>
                          </a:solidFill>
                          <a:latin typeface="+mn-lt"/>
                          <a:ea typeface="Times"/>
                          <a:cs typeface="Times New Roman"/>
                        </a:rPr>
                        <a:t>40%</a:t>
                      </a:r>
                    </a:p>
                    <a:p>
                      <a:pPr marL="0" marR="0" algn="ctr">
                        <a:spcBef>
                          <a:spcPts val="0"/>
                        </a:spcBef>
                        <a:spcAft>
                          <a:spcPts val="0"/>
                        </a:spcAft>
                      </a:pPr>
                      <a:r>
                        <a:rPr lang="en-US" sz="2800" b="1" strike="noStrike" dirty="0">
                          <a:solidFill>
                            <a:srgbClr val="7030A0"/>
                          </a:solidFill>
                          <a:latin typeface="+mn-lt"/>
                          <a:ea typeface="Times"/>
                          <a:cs typeface="Times New Roman"/>
                        </a:rPr>
                        <a:t>(6/15)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strike="sngStrike" dirty="0">
                        <a:solidFill>
                          <a:srgbClr val="7030A0"/>
                        </a:solidFill>
                        <a:latin typeface="+mn-lt"/>
                        <a:ea typeface="Times"/>
                        <a:cs typeface="Times New Roman"/>
                      </a:endParaRPr>
                    </a:p>
                    <a:p>
                      <a:pPr marL="0" marR="0" algn="ctr">
                        <a:spcBef>
                          <a:spcPts val="0"/>
                        </a:spcBef>
                        <a:spcAft>
                          <a:spcPts val="0"/>
                        </a:spcAft>
                      </a:pPr>
                      <a:r>
                        <a:rPr lang="en-US" sz="2800" b="1" strike="noStrike" dirty="0">
                          <a:solidFill>
                            <a:srgbClr val="7030A0"/>
                          </a:solidFill>
                          <a:latin typeface="+mn-lt"/>
                          <a:ea typeface="Times"/>
                          <a:cs typeface="Times New Roman"/>
                        </a:rPr>
                        <a:t>25%</a:t>
                      </a:r>
                    </a:p>
                    <a:p>
                      <a:pPr marL="0" marR="0" algn="ctr">
                        <a:spcBef>
                          <a:spcPts val="0"/>
                        </a:spcBef>
                        <a:spcAft>
                          <a:spcPts val="0"/>
                        </a:spcAft>
                      </a:pPr>
                      <a:r>
                        <a:rPr lang="en-US" sz="2800" b="1" strike="noStrike" dirty="0">
                          <a:solidFill>
                            <a:srgbClr val="7030A0"/>
                          </a:solidFill>
                          <a:latin typeface="+mn-lt"/>
                          <a:ea typeface="Times"/>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strike="sngStrike" dirty="0">
                          <a:solidFill>
                            <a:srgbClr val="7030A0"/>
                          </a:solidFill>
                          <a:latin typeface="+mn-lt"/>
                          <a:ea typeface="Times"/>
                          <a:cs typeface="Times New Roman"/>
                        </a:rPr>
                        <a:t> </a:t>
                      </a:r>
                    </a:p>
                    <a:p>
                      <a:pPr marL="0" marR="0" algn="ctr">
                        <a:spcBef>
                          <a:spcPts val="0"/>
                        </a:spcBef>
                        <a:spcAft>
                          <a:spcPts val="0"/>
                        </a:spcAft>
                      </a:pPr>
                      <a:r>
                        <a:rPr lang="en-US" sz="2800" b="1" strike="noStrike" dirty="0">
                          <a:solidFill>
                            <a:srgbClr val="7030A0"/>
                          </a:solidFill>
                          <a:latin typeface="+mn-lt"/>
                          <a:ea typeface="Times"/>
                          <a:cs typeface="Times New Roman"/>
                        </a:rPr>
                        <a:t>63%  </a:t>
                      </a:r>
                    </a:p>
                    <a:p>
                      <a:pPr marL="0" marR="0" algn="ctr">
                        <a:spcBef>
                          <a:spcPts val="0"/>
                        </a:spcBef>
                        <a:spcAft>
                          <a:spcPts val="0"/>
                        </a:spcAft>
                      </a:pPr>
                      <a:r>
                        <a:rPr lang="en-US" sz="2800" b="1" strike="noStrike" dirty="0">
                          <a:solidFill>
                            <a:srgbClr val="7030A0"/>
                          </a:solidFill>
                          <a:latin typeface="+mn-lt"/>
                          <a:ea typeface="Times"/>
                          <a:cs typeface="Times New Roman"/>
                        </a:rPr>
                        <a:t>(43/68)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84766">
                <a:tc>
                  <a:txBody>
                    <a:bodyPr/>
                    <a:lstStyle/>
                    <a:p>
                      <a:pPr marL="0" marR="0" algn="ctr">
                        <a:spcBef>
                          <a:spcPts val="0"/>
                        </a:spcBef>
                        <a:spcAft>
                          <a:spcPts val="0"/>
                        </a:spcAft>
                      </a:pPr>
                      <a:r>
                        <a:rPr lang="en-US" sz="2000" b="1" cap="all" baseline="0" dirty="0">
                          <a:solidFill>
                            <a:srgbClr val="7030A0"/>
                          </a:solidFill>
                          <a:latin typeface="+mn-lt"/>
                          <a:ea typeface="Times"/>
                          <a:cs typeface="Times New Roman"/>
                        </a:rPr>
                        <a:t>National</a:t>
                      </a:r>
                    </a:p>
                    <a:p>
                      <a:pPr marL="0" marR="0" algn="ctr">
                        <a:spcBef>
                          <a:spcPts val="0"/>
                        </a:spcBef>
                        <a:spcAft>
                          <a:spcPts val="0"/>
                        </a:spcAft>
                      </a:pPr>
                      <a:r>
                        <a:rPr lang="en-US" sz="2000" b="1" dirty="0">
                          <a:solidFill>
                            <a:srgbClr val="7030A0"/>
                          </a:solidFill>
                          <a:latin typeface="+mn-lt"/>
                          <a:ea typeface="Times"/>
                          <a:cs typeface="Times New Roman"/>
                        </a:rPr>
                        <a:t>2017-2018</a:t>
                      </a:r>
                    </a:p>
                    <a:p>
                      <a:pPr marL="0" marR="0" algn="ctr">
                        <a:spcBef>
                          <a:spcPts val="0"/>
                        </a:spcBef>
                        <a:spcAft>
                          <a:spcPts val="0"/>
                        </a:spcAft>
                      </a:pPr>
                      <a:r>
                        <a:rPr lang="en-US" sz="2000" b="1" dirty="0">
                          <a:solidFill>
                            <a:srgbClr val="7030A0"/>
                          </a:solidFill>
                          <a:latin typeface="+mn-lt"/>
                          <a:ea typeface="Times"/>
                          <a:cs typeface="Times New Roman"/>
                        </a:rPr>
                        <a:t>(MD only)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strike="noStrike" dirty="0">
                        <a:solidFill>
                          <a:srgbClr val="7030A0"/>
                        </a:solidFill>
                        <a:latin typeface="+mn-lt"/>
                        <a:ea typeface="Times"/>
                        <a:cs typeface="Times New Roman"/>
                      </a:endParaRPr>
                    </a:p>
                    <a:p>
                      <a:pPr marL="0" marR="0" algn="ctr">
                        <a:spcBef>
                          <a:spcPts val="0"/>
                        </a:spcBef>
                        <a:spcAft>
                          <a:spcPts val="0"/>
                        </a:spcAft>
                      </a:pPr>
                      <a:r>
                        <a:rPr lang="en-US" sz="2800" b="1" strike="noStrike" dirty="0">
                          <a:solidFill>
                            <a:srgbClr val="7030A0"/>
                          </a:solidFill>
                          <a:latin typeface="+mn-lt"/>
                          <a:ea typeface="Times"/>
                          <a:cs typeface="Times New Roman"/>
                        </a:rPr>
                        <a:t>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strike="noStrike" dirty="0">
                        <a:solidFill>
                          <a:srgbClr val="7030A0"/>
                        </a:solidFill>
                        <a:latin typeface="+mn-lt"/>
                        <a:ea typeface="Times"/>
                        <a:cs typeface="Times New Roman"/>
                      </a:endParaRPr>
                    </a:p>
                    <a:p>
                      <a:pPr marL="0" marR="0" algn="ctr">
                        <a:spcBef>
                          <a:spcPts val="0"/>
                        </a:spcBef>
                        <a:spcAft>
                          <a:spcPts val="0"/>
                        </a:spcAft>
                      </a:pPr>
                      <a:r>
                        <a:rPr lang="en-US" sz="2800" b="1" strike="noStrike" dirty="0">
                          <a:solidFill>
                            <a:srgbClr val="7030A0"/>
                          </a:solidFill>
                          <a:latin typeface="+mn-lt"/>
                          <a:ea typeface="Times"/>
                          <a:cs typeface="Times New Roman"/>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strike="noStrike" dirty="0">
                        <a:solidFill>
                          <a:srgbClr val="7030A0"/>
                        </a:solidFill>
                        <a:latin typeface="+mn-lt"/>
                        <a:ea typeface="Times"/>
                        <a:cs typeface="Times New Roman"/>
                      </a:endParaRPr>
                    </a:p>
                    <a:p>
                      <a:pPr marL="0" marR="0" algn="ctr">
                        <a:spcBef>
                          <a:spcPts val="0"/>
                        </a:spcBef>
                        <a:spcAft>
                          <a:spcPts val="0"/>
                        </a:spcAft>
                      </a:pPr>
                      <a:r>
                        <a:rPr lang="en-US" sz="2800" b="1" strike="noStrike" dirty="0">
                          <a:solidFill>
                            <a:srgbClr val="7030A0"/>
                          </a:solidFill>
                          <a:latin typeface="+mn-lt"/>
                          <a:ea typeface="Times"/>
                          <a:cs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strike="noStrike" dirty="0">
                        <a:solidFill>
                          <a:srgbClr val="7030A0"/>
                        </a:solidFill>
                        <a:latin typeface="+mn-lt"/>
                        <a:ea typeface="Times"/>
                        <a:cs typeface="Times New Roman"/>
                      </a:endParaRPr>
                    </a:p>
                    <a:p>
                      <a:pPr marL="0" marR="0" algn="ctr">
                        <a:spcBef>
                          <a:spcPts val="0"/>
                        </a:spcBef>
                        <a:spcAft>
                          <a:spcPts val="0"/>
                        </a:spcAft>
                      </a:pPr>
                      <a:r>
                        <a:rPr lang="en-US" sz="2800" b="1" strike="noStrike" dirty="0">
                          <a:solidFill>
                            <a:srgbClr val="7030A0"/>
                          </a:solidFill>
                          <a:latin typeface="+mn-lt"/>
                          <a:ea typeface="Times"/>
                          <a:cs typeface="Times New Roman"/>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15634">
                <a:tc gridSpan="5">
                  <a:txBody>
                    <a:bodyPr/>
                    <a:lstStyle/>
                    <a:p>
                      <a:pPr marL="0" marR="0">
                        <a:spcBef>
                          <a:spcPts val="0"/>
                        </a:spcBef>
                        <a:spcAft>
                          <a:spcPts val="0"/>
                        </a:spcAft>
                      </a:pPr>
                      <a:r>
                        <a:rPr lang="en-US" sz="2000" b="1" i="1" dirty="0">
                          <a:solidFill>
                            <a:srgbClr val="7030A0"/>
                          </a:solidFill>
                          <a:latin typeface="+mn-lt"/>
                          <a:ea typeface="Times"/>
                          <a:cs typeface="Times New Roman"/>
                        </a:rPr>
                        <a:t>2013-2019</a:t>
                      </a:r>
                    </a:p>
                    <a:p>
                      <a:pPr marL="0" marR="0">
                        <a:spcBef>
                          <a:spcPts val="0"/>
                        </a:spcBef>
                        <a:spcAft>
                          <a:spcPts val="0"/>
                        </a:spcAft>
                      </a:pPr>
                      <a:r>
                        <a:rPr lang="en-US" sz="2000" b="1" i="1" baseline="0" dirty="0">
                          <a:solidFill>
                            <a:srgbClr val="7030A0"/>
                          </a:solidFill>
                          <a:latin typeface="+mn-lt"/>
                          <a:ea typeface="Times"/>
                          <a:cs typeface="Times New Roman"/>
                        </a:rPr>
                        <a:t>66.3% medical school applicants (102/154) were accepted</a:t>
                      </a:r>
                    </a:p>
                    <a:p>
                      <a:pPr marL="0" marR="0">
                        <a:spcBef>
                          <a:spcPts val="0"/>
                        </a:spcBef>
                        <a:spcAft>
                          <a:spcPts val="0"/>
                        </a:spcAft>
                      </a:pPr>
                      <a:r>
                        <a:rPr lang="en-US" sz="2000" b="1" i="1" baseline="0" dirty="0">
                          <a:solidFill>
                            <a:srgbClr val="7030A0"/>
                          </a:solidFill>
                          <a:latin typeface="+mn-lt"/>
                          <a:ea typeface="Times"/>
                          <a:cs typeface="Times New Roman"/>
                        </a:rPr>
                        <a:t>90.5% dental school applicants (19/21) were accepted</a:t>
                      </a:r>
                    </a:p>
                    <a:p>
                      <a:pPr marL="0" marR="0">
                        <a:spcBef>
                          <a:spcPts val="0"/>
                        </a:spcBef>
                        <a:spcAft>
                          <a:spcPts val="0"/>
                        </a:spcAft>
                      </a:pPr>
                      <a:r>
                        <a:rPr lang="en-US" sz="2000" b="1" i="1" strike="noStrike" baseline="0" dirty="0">
                          <a:solidFill>
                            <a:srgbClr val="7030A0"/>
                          </a:solidFill>
                          <a:latin typeface="+mn-lt"/>
                          <a:ea typeface="Times"/>
                          <a:cs typeface="Times New Roman"/>
                        </a:rPr>
                        <a:t>88.5% veterinary school applicants (7/8) were accepted</a:t>
                      </a:r>
                    </a:p>
                    <a:p>
                      <a:pPr marL="0" marR="0">
                        <a:spcBef>
                          <a:spcPts val="0"/>
                        </a:spcBef>
                        <a:spcAft>
                          <a:spcPts val="0"/>
                        </a:spcAft>
                      </a:pPr>
                      <a:r>
                        <a:rPr lang="en-US" sz="2000" b="1" i="1" baseline="0" dirty="0">
                          <a:solidFill>
                            <a:srgbClr val="7030A0"/>
                          </a:solidFill>
                          <a:latin typeface="+mn-lt"/>
                          <a:ea typeface="Times"/>
                          <a:cs typeface="Times New Roman"/>
                        </a:rPr>
                        <a:t>100% optometry applicants (3/3) were accepted, along with a few podiatry applicants  Data for PA, MPH and other allied health specialties are not yet available at this time.</a:t>
                      </a:r>
                      <a:endParaRPr lang="en-US" sz="2000" b="1" i="1" dirty="0">
                        <a:solidFill>
                          <a:srgbClr val="7030A0"/>
                        </a:solidFill>
                        <a:latin typeface="+mn-lt"/>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400" b="1" dirty="0">
                        <a:latin typeface="+mn-lt"/>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400" b="1" dirty="0">
                        <a:latin typeface="+mn-lt"/>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400" b="1" dirty="0">
                        <a:latin typeface="+mn-lt"/>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400" b="1" dirty="0">
                        <a:latin typeface="+mn-lt"/>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198" name="Rectangle 6"/>
          <p:cNvSpPr>
            <a:spLocks noChangeArrowheads="1"/>
          </p:cNvSpPr>
          <p:nvPr/>
        </p:nvSpPr>
        <p:spPr bwMode="auto">
          <a:xfrm>
            <a:off x="5715000" y="6482724"/>
            <a:ext cx="3429000" cy="338554"/>
          </a:xfrm>
          <a:prstGeom prst="rect">
            <a:avLst/>
          </a:prstGeom>
          <a:noFill/>
          <a:ln w="9525">
            <a:noFill/>
            <a:miter lim="800000"/>
            <a:headEnd/>
            <a:tailEnd/>
          </a:ln>
        </p:spPr>
        <p:txBody>
          <a:bodyPr wrap="square">
            <a:spAutoFit/>
          </a:bodyPr>
          <a:lstStyle/>
          <a:p>
            <a:r>
              <a:rPr lang="en-US" sz="1600" dirty="0">
                <a:solidFill>
                  <a:srgbClr val="7030A0"/>
                </a:solidFill>
              </a:rPr>
              <a:t>* Source:  aamc.org, aacomas.org</a:t>
            </a:r>
          </a:p>
        </p:txBody>
      </p:sp>
      <p:sp>
        <p:nvSpPr>
          <p:cNvPr id="2" name="TextBox 1"/>
          <p:cNvSpPr txBox="1"/>
          <p:nvPr/>
        </p:nvSpPr>
        <p:spPr>
          <a:xfrm>
            <a:off x="219074" y="6030434"/>
            <a:ext cx="8905387" cy="523220"/>
          </a:xfrm>
          <a:prstGeom prst="rect">
            <a:avLst/>
          </a:prstGeom>
          <a:noFill/>
        </p:spPr>
        <p:txBody>
          <a:bodyPr wrap="none" rtlCol="0">
            <a:spAutoFit/>
          </a:bodyPr>
          <a:lstStyle/>
          <a:p>
            <a:r>
              <a:rPr lang="en-US" sz="2800" b="1" i="1" dirty="0">
                <a:solidFill>
                  <a:srgbClr val="C00000"/>
                </a:solidFill>
              </a:rPr>
              <a:t>Gaining Admittance Is Increasingly Challenging!  Be Prepared!</a:t>
            </a:r>
          </a:p>
        </p:txBody>
      </p:sp>
    </p:spTree>
    <p:extLst>
      <p:ext uri="{BB962C8B-B14F-4D97-AF65-F5344CB8AC3E}">
        <p14:creationId xmlns:p14="http://schemas.microsoft.com/office/powerpoint/2010/main" val="4288150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774032" y="798731"/>
            <a:ext cx="8153400" cy="6477000"/>
          </a:xfrm>
        </p:spPr>
        <p:txBody>
          <a:bodyPr>
            <a:normAutofit/>
          </a:bodyPr>
          <a:lstStyle/>
          <a:p>
            <a:pPr eaLnBrk="1" hangingPunct="1">
              <a:lnSpc>
                <a:spcPct val="90000"/>
              </a:lnSpc>
              <a:buFontTx/>
              <a:buNone/>
            </a:pPr>
            <a:r>
              <a:rPr lang="en-US" sz="3600" b="1" dirty="0">
                <a:solidFill>
                  <a:srgbClr val="7030A0"/>
                </a:solidFill>
              </a:rPr>
              <a:t>-STUDIED available online resources!  MSAR, HPAC handbook, links, </a:t>
            </a:r>
            <a:r>
              <a:rPr lang="en-US" sz="3600" b="1" dirty="0" err="1">
                <a:solidFill>
                  <a:srgbClr val="7030A0"/>
                </a:solidFill>
              </a:rPr>
              <a:t>etc</a:t>
            </a:r>
            <a:r>
              <a:rPr lang="en-US" sz="3600" b="1" dirty="0">
                <a:solidFill>
                  <a:srgbClr val="7030A0"/>
                </a:solidFill>
              </a:rPr>
              <a:t>!</a:t>
            </a:r>
          </a:p>
          <a:p>
            <a:pPr eaLnBrk="1" hangingPunct="1">
              <a:lnSpc>
                <a:spcPct val="90000"/>
              </a:lnSpc>
              <a:buFontTx/>
              <a:buNone/>
            </a:pPr>
            <a:r>
              <a:rPr lang="en-US" sz="3600" b="1" dirty="0">
                <a:solidFill>
                  <a:srgbClr val="7030A0"/>
                </a:solidFill>
              </a:rPr>
              <a:t>-PREPARED BETTER for admission tests</a:t>
            </a:r>
          </a:p>
          <a:p>
            <a:pPr eaLnBrk="1" hangingPunct="1">
              <a:lnSpc>
                <a:spcPct val="90000"/>
              </a:lnSpc>
              <a:buFontTx/>
              <a:buNone/>
            </a:pPr>
            <a:r>
              <a:rPr lang="en-US" sz="3600" b="1" dirty="0">
                <a:solidFill>
                  <a:srgbClr val="7030A0"/>
                </a:solidFill>
              </a:rPr>
              <a:t>-PRACTICED interviews, REVIEWED questions, READ more</a:t>
            </a:r>
          </a:p>
          <a:p>
            <a:pPr eaLnBrk="1" hangingPunct="1">
              <a:lnSpc>
                <a:spcPct val="90000"/>
              </a:lnSpc>
              <a:buFontTx/>
              <a:buNone/>
            </a:pPr>
            <a:r>
              <a:rPr lang="en-US" sz="3600" b="1" dirty="0">
                <a:solidFill>
                  <a:srgbClr val="7030A0"/>
                </a:solidFill>
              </a:rPr>
              <a:t>-OWNED my personal choice of schools; ASKED myself the “ONLY” question!</a:t>
            </a:r>
          </a:p>
          <a:p>
            <a:pPr eaLnBrk="1" hangingPunct="1">
              <a:lnSpc>
                <a:spcPct val="90000"/>
              </a:lnSpc>
              <a:buFontTx/>
              <a:buNone/>
            </a:pPr>
            <a:r>
              <a:rPr lang="en-US" sz="3600" b="1" dirty="0">
                <a:solidFill>
                  <a:srgbClr val="7030A0"/>
                </a:solidFill>
              </a:rPr>
              <a:t>-HONESTLY assessed my application; NOT “Except for </a:t>
            </a:r>
            <a:r>
              <a:rPr lang="en-US" sz="3600" b="1" dirty="0" err="1">
                <a:solidFill>
                  <a:srgbClr val="7030A0"/>
                </a:solidFill>
              </a:rPr>
              <a:t>xxxx</a:t>
            </a:r>
            <a:r>
              <a:rPr lang="en-US" sz="3600" b="1" dirty="0">
                <a:solidFill>
                  <a:srgbClr val="7030A0"/>
                </a:solidFill>
              </a:rPr>
              <a:t>, my app is good.”</a:t>
            </a:r>
          </a:p>
          <a:p>
            <a:pPr eaLnBrk="1" hangingPunct="1">
              <a:lnSpc>
                <a:spcPct val="90000"/>
              </a:lnSpc>
              <a:buNone/>
            </a:pPr>
            <a:r>
              <a:rPr lang="en-US" sz="3600" b="1" dirty="0">
                <a:solidFill>
                  <a:srgbClr val="7030A0"/>
                </a:solidFill>
              </a:rPr>
              <a:t>-Thought more STRATEGICALLY</a:t>
            </a:r>
          </a:p>
          <a:p>
            <a:pPr eaLnBrk="1" hangingPunct="1">
              <a:lnSpc>
                <a:spcPct val="90000"/>
              </a:lnSpc>
              <a:buNone/>
            </a:pPr>
            <a:endParaRPr lang="en-US" sz="2800" dirty="0"/>
          </a:p>
          <a:p>
            <a:pPr eaLnBrk="1" hangingPunct="1">
              <a:lnSpc>
                <a:spcPct val="90000"/>
              </a:lnSpc>
              <a:buFontTx/>
              <a:buNone/>
            </a:pPr>
            <a:endParaRPr lang="en-US" sz="2800" dirty="0"/>
          </a:p>
        </p:txBody>
      </p:sp>
      <p:sp>
        <p:nvSpPr>
          <p:cNvPr id="2" name="Rectangle 1">
            <a:extLst>
              <a:ext uri="{FF2B5EF4-FFF2-40B4-BE49-F238E27FC236}">
                <a16:creationId xmlns:a16="http://schemas.microsoft.com/office/drawing/2014/main" id="{D7973CBF-5BA2-4520-9513-2EC498DF76EA}"/>
              </a:ext>
            </a:extLst>
          </p:cNvPr>
          <p:cNvSpPr/>
          <p:nvPr/>
        </p:nvSpPr>
        <p:spPr>
          <a:xfrm>
            <a:off x="762000" y="152400"/>
            <a:ext cx="7338997" cy="646331"/>
          </a:xfrm>
          <a:prstGeom prst="rect">
            <a:avLst/>
          </a:prstGeom>
        </p:spPr>
        <p:txBody>
          <a:bodyPr wrap="none">
            <a:spAutoFit/>
          </a:bodyPr>
          <a:lstStyle/>
          <a:p>
            <a:pPr>
              <a:lnSpc>
                <a:spcPct val="90000"/>
              </a:lnSpc>
            </a:pPr>
            <a:r>
              <a:rPr lang="en-US" sz="4000" b="1" dirty="0">
                <a:solidFill>
                  <a:srgbClr val="C00000"/>
                </a:solidFill>
              </a:rPr>
              <a:t>“Things I wish I had known/done…”</a:t>
            </a:r>
          </a:p>
        </p:txBody>
      </p:sp>
    </p:spTree>
    <p:extLst>
      <p:ext uri="{BB962C8B-B14F-4D97-AF65-F5344CB8AC3E}">
        <p14:creationId xmlns:p14="http://schemas.microsoft.com/office/powerpoint/2010/main" val="3475827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152401"/>
            <a:ext cx="8001000" cy="609599"/>
          </a:xfrm>
        </p:spPr>
        <p:txBody>
          <a:bodyPr>
            <a:normAutofit/>
          </a:bodyPr>
          <a:lstStyle/>
          <a:p>
            <a:r>
              <a:rPr lang="en-US" sz="2400" b="1" dirty="0">
                <a:solidFill>
                  <a:srgbClr val="7030A0"/>
                </a:solidFill>
                <a:latin typeface="+mn-lt"/>
              </a:rPr>
              <a:t>Financial Components of a Successful Application</a:t>
            </a:r>
          </a:p>
        </p:txBody>
      </p:sp>
      <p:sp>
        <p:nvSpPr>
          <p:cNvPr id="5123" name="Content Placeholder 2"/>
          <p:cNvSpPr>
            <a:spLocks noGrp="1"/>
          </p:cNvSpPr>
          <p:nvPr>
            <p:ph idx="1"/>
          </p:nvPr>
        </p:nvSpPr>
        <p:spPr>
          <a:xfrm>
            <a:off x="0" y="762000"/>
            <a:ext cx="9144000" cy="6338299"/>
          </a:xfrm>
        </p:spPr>
        <p:txBody>
          <a:bodyPr>
            <a:normAutofit lnSpcReduction="10000"/>
          </a:bodyPr>
          <a:lstStyle/>
          <a:p>
            <a:pPr marL="0" indent="0" eaLnBrk="1" hangingPunct="1">
              <a:spcBef>
                <a:spcPts val="0"/>
              </a:spcBef>
              <a:buFontTx/>
              <a:buNone/>
            </a:pPr>
            <a:r>
              <a:rPr lang="en-US" sz="1800" b="1" dirty="0">
                <a:solidFill>
                  <a:srgbClr val="7030A0"/>
                </a:solidFill>
              </a:rPr>
              <a:t>Strong Admissions Test Score </a:t>
            </a:r>
            <a:r>
              <a:rPr lang="en-US" sz="1800" dirty="0">
                <a:solidFill>
                  <a:srgbClr val="7030A0"/>
                </a:solidFill>
              </a:rPr>
              <a:t>(MCAT, DAT, OAT, or GRE), taken as early as possible </a:t>
            </a:r>
            <a:r>
              <a:rPr lang="en-US" sz="1800" b="1" dirty="0">
                <a:solidFill>
                  <a:srgbClr val="7030A0"/>
                </a:solidFill>
              </a:rPr>
              <a:t>when you are ready</a:t>
            </a:r>
            <a:r>
              <a:rPr lang="en-US" sz="1800" dirty="0">
                <a:solidFill>
                  <a:srgbClr val="7030A0"/>
                </a:solidFill>
              </a:rPr>
              <a:t>!  Plan on 500 hours!  Limited test dates and locations. Early registration reduces costs.</a:t>
            </a:r>
          </a:p>
          <a:p>
            <a:pPr marL="0" indent="0" eaLnBrk="1" hangingPunct="1">
              <a:spcBef>
                <a:spcPts val="0"/>
              </a:spcBef>
              <a:buFontTx/>
              <a:buNone/>
            </a:pPr>
            <a:r>
              <a:rPr lang="en-US" sz="2000" dirty="0">
                <a:solidFill>
                  <a:srgbClr val="7030A0"/>
                </a:solidFill>
              </a:rPr>
              <a:t>	</a:t>
            </a:r>
            <a:r>
              <a:rPr lang="en-US" sz="2000" b="1" dirty="0">
                <a:solidFill>
                  <a:srgbClr val="7030A0"/>
                </a:solidFill>
              </a:rPr>
              <a:t>TESTING FEES (scores reported as soon as instantly to 4 weeks depending):</a:t>
            </a:r>
          </a:p>
          <a:p>
            <a:pPr indent="0" eaLnBrk="1" hangingPunct="1">
              <a:buFontTx/>
              <a:buNone/>
            </a:pPr>
            <a:r>
              <a:rPr lang="en-US" sz="2000" b="1" dirty="0">
                <a:solidFill>
                  <a:srgbClr val="7030A0"/>
                </a:solidFill>
              </a:rPr>
              <a:t>		MCAT						$320</a:t>
            </a:r>
          </a:p>
          <a:p>
            <a:pPr indent="0" eaLnBrk="1" hangingPunct="1">
              <a:buFontTx/>
              <a:buNone/>
            </a:pPr>
            <a:r>
              <a:rPr lang="en-US" sz="2000" b="1" dirty="0">
                <a:solidFill>
                  <a:srgbClr val="7030A0"/>
                </a:solidFill>
              </a:rPr>
              <a:t>		DAT 						$415</a:t>
            </a:r>
          </a:p>
          <a:p>
            <a:pPr indent="0" eaLnBrk="1" hangingPunct="1">
              <a:buFontTx/>
              <a:buNone/>
            </a:pPr>
            <a:r>
              <a:rPr lang="en-US" sz="2000" b="1" dirty="0">
                <a:solidFill>
                  <a:srgbClr val="7030A0"/>
                </a:solidFill>
              </a:rPr>
              <a:t>		OAT 						$465</a:t>
            </a:r>
          </a:p>
          <a:p>
            <a:pPr indent="0" eaLnBrk="1" hangingPunct="1">
              <a:buFontTx/>
              <a:buNone/>
            </a:pPr>
            <a:r>
              <a:rPr lang="en-US" sz="2000" b="1" dirty="0">
                <a:solidFill>
                  <a:srgbClr val="7030A0"/>
                </a:solidFill>
              </a:rPr>
              <a:t>		GRE general					$213</a:t>
            </a:r>
          </a:p>
          <a:p>
            <a:pPr indent="0" eaLnBrk="1" hangingPunct="1">
              <a:buFontTx/>
              <a:buNone/>
            </a:pPr>
            <a:r>
              <a:rPr lang="en-US" sz="2000" b="1" dirty="0">
                <a:solidFill>
                  <a:srgbClr val="7030A0"/>
                </a:solidFill>
              </a:rPr>
              <a:t>		GRE subject test fees 				$150</a:t>
            </a:r>
          </a:p>
          <a:p>
            <a:pPr eaLnBrk="1" hangingPunct="1">
              <a:buFontTx/>
              <a:buNone/>
            </a:pPr>
            <a:r>
              <a:rPr lang="en-US" sz="2000" b="1" dirty="0">
                <a:solidFill>
                  <a:srgbClr val="7030A0"/>
                </a:solidFill>
              </a:rPr>
              <a:t>		PRIMARY APPLICATION FEES (Secondary fees and College Service fees also)</a:t>
            </a:r>
          </a:p>
          <a:p>
            <a:pPr eaLnBrk="1" hangingPunct="1">
              <a:buFontTx/>
              <a:buNone/>
            </a:pPr>
            <a:r>
              <a:rPr lang="en-US" sz="2000" b="1" dirty="0">
                <a:solidFill>
                  <a:srgbClr val="7030A0"/>
                </a:solidFill>
              </a:rPr>
              <a:t>			AMCAS						$170+ $41</a:t>
            </a:r>
          </a:p>
          <a:p>
            <a:pPr eaLnBrk="1" hangingPunct="1">
              <a:buFontTx/>
              <a:buNone/>
            </a:pPr>
            <a:r>
              <a:rPr lang="en-US" sz="2000" b="1" dirty="0">
                <a:solidFill>
                  <a:srgbClr val="7030A0"/>
                </a:solidFill>
              </a:rPr>
              <a:t>			AACOMAS					$196 + $46</a:t>
            </a:r>
          </a:p>
          <a:p>
            <a:pPr eaLnBrk="1" hangingPunct="1">
              <a:buFontTx/>
              <a:buNone/>
            </a:pPr>
            <a:r>
              <a:rPr lang="en-US" sz="2000" b="1" dirty="0">
                <a:solidFill>
                  <a:srgbClr val="7030A0"/>
                </a:solidFill>
              </a:rPr>
              <a:t>			ADEA AADSAS					$259 + $112</a:t>
            </a:r>
            <a:endParaRPr lang="en-US" b="1" dirty="0">
              <a:solidFill>
                <a:srgbClr val="7030A0"/>
              </a:solidFill>
            </a:endParaRPr>
          </a:p>
          <a:p>
            <a:pPr eaLnBrk="1" hangingPunct="1">
              <a:buFontTx/>
              <a:buNone/>
            </a:pPr>
            <a:r>
              <a:rPr lang="en-US" sz="2000" b="1" dirty="0">
                <a:solidFill>
                  <a:srgbClr val="7030A0"/>
                </a:solidFill>
              </a:rPr>
              <a:t>			</a:t>
            </a:r>
            <a:r>
              <a:rPr lang="en-US" sz="2000" b="1" dirty="0" err="1">
                <a:solidFill>
                  <a:srgbClr val="7030A0"/>
                </a:solidFill>
              </a:rPr>
              <a:t>OptomCAS</a:t>
            </a:r>
            <a:r>
              <a:rPr lang="en-US" sz="2000" b="1" dirty="0">
                <a:solidFill>
                  <a:srgbClr val="7030A0"/>
                </a:solidFill>
              </a:rPr>
              <a:t> 					$180 + $70</a:t>
            </a:r>
            <a:endParaRPr lang="en-US" b="1" dirty="0">
              <a:solidFill>
                <a:srgbClr val="7030A0"/>
              </a:solidFill>
            </a:endParaRPr>
          </a:p>
          <a:p>
            <a:pPr eaLnBrk="1" hangingPunct="1">
              <a:buFontTx/>
              <a:buNone/>
            </a:pPr>
            <a:r>
              <a:rPr lang="en-US" sz="2000" b="1" dirty="0">
                <a:solidFill>
                  <a:srgbClr val="7030A0"/>
                </a:solidFill>
              </a:rPr>
              <a:t>			VMCAS						$220 + $115</a:t>
            </a:r>
          </a:p>
          <a:p>
            <a:pPr eaLnBrk="1" hangingPunct="1">
              <a:buFontTx/>
              <a:buNone/>
            </a:pPr>
            <a:r>
              <a:rPr lang="en-US" sz="2000" b="1" dirty="0">
                <a:solidFill>
                  <a:srgbClr val="7030A0"/>
                </a:solidFill>
              </a:rPr>
              <a:t>			AACPMAS					$196 + $46</a:t>
            </a:r>
          </a:p>
          <a:p>
            <a:pPr eaLnBrk="1" hangingPunct="1">
              <a:buFontTx/>
              <a:buNone/>
            </a:pPr>
            <a:r>
              <a:rPr lang="en-US" b="1" dirty="0">
                <a:solidFill>
                  <a:srgbClr val="7030A0"/>
                </a:solidFill>
              </a:rPr>
              <a:t>			</a:t>
            </a:r>
            <a:r>
              <a:rPr lang="en-US" sz="2000" b="1" dirty="0">
                <a:solidFill>
                  <a:srgbClr val="7030A0"/>
                </a:solidFill>
              </a:rPr>
              <a:t>CASPA						$179 + $55</a:t>
            </a:r>
          </a:p>
          <a:p>
            <a:pPr eaLnBrk="1" hangingPunct="1">
              <a:buFontTx/>
              <a:buNone/>
            </a:pPr>
            <a:endParaRPr lang="en-US" sz="1800" dirty="0"/>
          </a:p>
          <a:p>
            <a:pPr eaLnBrk="1" hangingPunct="1">
              <a:buFontTx/>
              <a:buNone/>
            </a:pPr>
            <a:endParaRPr lang="en-US" sz="1800" dirty="0"/>
          </a:p>
        </p:txBody>
      </p:sp>
    </p:spTree>
    <p:extLst>
      <p:ext uri="{BB962C8B-B14F-4D97-AF65-F5344CB8AC3E}">
        <p14:creationId xmlns:p14="http://schemas.microsoft.com/office/powerpoint/2010/main" val="3911965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6477000"/>
          </a:xfrm>
        </p:spPr>
        <p:txBody>
          <a:bodyPr anchor="t">
            <a:normAutofit fontScale="90000"/>
          </a:bodyPr>
          <a:lstStyle/>
          <a:p>
            <a:r>
              <a:rPr lang="en-US" altLang="en-US" sz="4000" b="1" dirty="0">
                <a:solidFill>
                  <a:srgbClr val="7030A0"/>
                </a:solidFill>
                <a:cs typeface="Times New Roman" panose="02020603050405020304" pitchFamily="18" charset="0"/>
              </a:rPr>
              <a:t>Our Purpose TODAY:</a:t>
            </a:r>
            <a:r>
              <a:rPr lang="en-US" altLang="en-US" sz="4000" b="1" dirty="0">
                <a:solidFill>
                  <a:srgbClr val="FF0000"/>
                </a:solidFill>
                <a:cs typeface="Times New Roman" panose="02020603050405020304" pitchFamily="18" charset="0"/>
              </a:rPr>
              <a:t>	</a:t>
            </a:r>
            <a:r>
              <a:rPr lang="en-US" altLang="en-US" sz="4000" b="1" i="1" cap="small" dirty="0">
                <a:solidFill>
                  <a:srgbClr val="C00000"/>
                </a:solidFill>
                <a:cs typeface="Times New Roman" panose="02020603050405020304" pitchFamily="18" charset="0"/>
              </a:rPr>
              <a:t>YOUR NEXT STEPS!!</a:t>
            </a:r>
            <a:br>
              <a:rPr lang="en-US" altLang="en-US" sz="4000" b="1" i="1" cap="small" dirty="0">
                <a:solidFill>
                  <a:srgbClr val="C00000"/>
                </a:solidFill>
                <a:cs typeface="Times New Roman" panose="02020603050405020304" pitchFamily="18" charset="0"/>
              </a:rPr>
            </a:br>
            <a:r>
              <a:rPr lang="en-US" altLang="en-US" sz="4000" b="1" i="1" cap="small" dirty="0">
                <a:solidFill>
                  <a:srgbClr val="C00000"/>
                </a:solidFill>
                <a:cs typeface="Times New Roman" panose="02020603050405020304" pitchFamily="18" charset="0"/>
              </a:rPr>
              <a:t>We will walk you through the On-Campus HPAC Application to prepare you for your Professional School Applications to:</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	</a:t>
            </a:r>
            <a:r>
              <a:rPr lang="en-US" altLang="en-US" sz="2800" b="1" dirty="0" err="1">
                <a:solidFill>
                  <a:srgbClr val="7030A0"/>
                </a:solidFill>
                <a:cs typeface="Times New Roman" panose="02020603050405020304" pitchFamily="18" charset="0"/>
              </a:rPr>
              <a:t>Medicinae</a:t>
            </a:r>
            <a:r>
              <a:rPr lang="en-US" altLang="en-US" sz="2800" b="1" dirty="0">
                <a:solidFill>
                  <a:srgbClr val="7030A0"/>
                </a:solidFill>
                <a:cs typeface="Times New Roman" panose="02020603050405020304" pitchFamily="18" charset="0"/>
              </a:rPr>
              <a:t> Doctor (Allopathic MD)</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Osteopathic Medicine (DO)</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Dental Medicine &amp; Surgery (DMD &amp;DDS)</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Podiatric Medicine (DPM)</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Veterinary Medicines (DVM &amp; VMD)</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Optometry (OD)		</a:t>
            </a:r>
            <a:r>
              <a:rPr lang="en-US" altLang="en-US" sz="2800" b="1" dirty="0">
                <a:solidFill>
                  <a:srgbClr val="C00000"/>
                </a:solidFill>
                <a:cs typeface="Times New Roman" panose="02020603050405020304" pitchFamily="18" charset="0"/>
              </a:rPr>
              <a:t>…our HP Program and HPAC focus</a:t>
            </a:r>
            <a:br>
              <a:rPr lang="en-US" altLang="en-US" sz="2800" b="1" dirty="0">
                <a:solidFill>
                  <a:srgbClr val="7030A0"/>
                </a:solidFill>
                <a:cs typeface="Times New Roman" panose="02020603050405020304" pitchFamily="18" charset="0"/>
              </a:rPr>
            </a:b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Nursing (RN, BSN, MSN)</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Nurse Practitioner (NP)</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Physician Assistant (PA, MPA)</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Physical/Occupational Therapist (PT, OT)</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Public Health Practitioners (MPH)</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Doctor of Pharmacy (PharmD) 	</a:t>
            </a:r>
            <a:r>
              <a:rPr lang="en-US" altLang="en-US" sz="2800" b="1" dirty="0">
                <a:solidFill>
                  <a:srgbClr val="C00000"/>
                </a:solidFill>
                <a:cs typeface="Times New Roman" panose="02020603050405020304" pitchFamily="18" charset="0"/>
              </a:rPr>
              <a:t>…with our Gateway Partners</a:t>
            </a:r>
            <a:br>
              <a:rPr lang="en-US" altLang="en-US" sz="3600" b="1" dirty="0">
                <a:solidFill>
                  <a:srgbClr val="7030A0"/>
                </a:solidFill>
                <a:cs typeface="Times New Roman" panose="02020603050405020304" pitchFamily="18" charset="0"/>
              </a:rPr>
            </a:br>
            <a:endParaRPr lang="en-US" b="1" dirty="0">
              <a:solidFill>
                <a:srgbClr val="7030A0"/>
              </a:solidFill>
              <a:cs typeface="Times New Roman" panose="02020603050405020304" pitchFamily="18" charset="0"/>
            </a:endParaRPr>
          </a:p>
        </p:txBody>
      </p:sp>
    </p:spTree>
    <p:extLst>
      <p:ext uri="{BB962C8B-B14F-4D97-AF65-F5344CB8AC3E}">
        <p14:creationId xmlns:p14="http://schemas.microsoft.com/office/powerpoint/2010/main" val="1743861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067800" cy="915987"/>
          </a:xfrm>
        </p:spPr>
        <p:txBody>
          <a:bodyPr>
            <a:noAutofit/>
          </a:bodyPr>
          <a:lstStyle/>
          <a:p>
            <a:r>
              <a:rPr lang="en-US" sz="3200" b="1" dirty="0">
                <a:solidFill>
                  <a:srgbClr val="C00000"/>
                </a:solidFill>
                <a:latin typeface="+mn-lt"/>
              </a:rPr>
              <a:t>Is financing part of the equation and your decision? </a:t>
            </a:r>
            <a:br>
              <a:rPr lang="en-US" sz="3200" b="1" dirty="0">
                <a:solidFill>
                  <a:srgbClr val="C00000"/>
                </a:solidFill>
                <a:latin typeface="+mn-lt"/>
              </a:rPr>
            </a:br>
            <a:r>
              <a:rPr lang="en-US" sz="3200" b="1" dirty="0">
                <a:solidFill>
                  <a:srgbClr val="C00000"/>
                </a:solidFill>
                <a:latin typeface="+mn-lt"/>
              </a:rPr>
              <a:t>						Maybe it should be!</a:t>
            </a:r>
          </a:p>
        </p:txBody>
      </p:sp>
      <p:sp>
        <p:nvSpPr>
          <p:cNvPr id="3" name="Content Placeholder 2"/>
          <p:cNvSpPr>
            <a:spLocks noGrp="1"/>
          </p:cNvSpPr>
          <p:nvPr>
            <p:ph idx="1"/>
          </p:nvPr>
        </p:nvSpPr>
        <p:spPr>
          <a:xfrm>
            <a:off x="457200" y="1144587"/>
            <a:ext cx="8686800" cy="5865813"/>
          </a:xfrm>
        </p:spPr>
        <p:txBody>
          <a:bodyPr>
            <a:normAutofit lnSpcReduction="10000"/>
          </a:bodyPr>
          <a:lstStyle/>
          <a:p>
            <a:r>
              <a:rPr lang="en-US" sz="3200" b="1" dirty="0">
                <a:solidFill>
                  <a:srgbClr val="7030A0"/>
                </a:solidFill>
              </a:rPr>
              <a:t>Application cycle expenses: $7400</a:t>
            </a:r>
          </a:p>
          <a:p>
            <a:r>
              <a:rPr lang="en-US" sz="3200" b="1" dirty="0">
                <a:solidFill>
                  <a:srgbClr val="7030A0"/>
                </a:solidFill>
              </a:rPr>
              <a:t>Median cost for 4 years of HP school:</a:t>
            </a:r>
          </a:p>
          <a:p>
            <a:pPr lvl="1"/>
            <a:r>
              <a:rPr lang="en-US" sz="3200" b="1" dirty="0">
                <a:solidFill>
                  <a:srgbClr val="7030A0"/>
                </a:solidFill>
              </a:rPr>
              <a:t> $278,455 (private) or $207,868 (public)</a:t>
            </a:r>
          </a:p>
          <a:p>
            <a:r>
              <a:rPr lang="en-US" sz="3200" b="1" dirty="0">
                <a:solidFill>
                  <a:srgbClr val="7030A0"/>
                </a:solidFill>
              </a:rPr>
              <a:t>Median debt for 4 years of HP school:</a:t>
            </a:r>
          </a:p>
          <a:p>
            <a:pPr lvl="1"/>
            <a:r>
              <a:rPr lang="en-US" sz="3200" b="1" dirty="0">
                <a:solidFill>
                  <a:srgbClr val="7030A0"/>
                </a:solidFill>
              </a:rPr>
              <a:t>$174,000</a:t>
            </a:r>
          </a:p>
          <a:p>
            <a:r>
              <a:rPr lang="en-US" sz="3200" b="1" dirty="0">
                <a:solidFill>
                  <a:srgbClr val="7030A0"/>
                </a:solidFill>
              </a:rPr>
              <a:t>Federal loans: 6.8-7.9%</a:t>
            </a:r>
          </a:p>
          <a:p>
            <a:r>
              <a:rPr lang="en-US" sz="3200" b="1" dirty="0">
                <a:solidFill>
                  <a:srgbClr val="7030A0"/>
                </a:solidFill>
              </a:rPr>
              <a:t>Undergraduate added indebtedness: $29,400</a:t>
            </a:r>
          </a:p>
          <a:p>
            <a:r>
              <a:rPr lang="en-US" sz="3200" b="1" dirty="0">
                <a:solidFill>
                  <a:srgbClr val="7030A0"/>
                </a:solidFill>
              </a:rPr>
              <a:t>Residency training salaries: annual average is</a:t>
            </a:r>
          </a:p>
          <a:p>
            <a:pPr lvl="1"/>
            <a:r>
              <a:rPr lang="en-US" sz="3200" b="1" dirty="0">
                <a:solidFill>
                  <a:srgbClr val="7030A0"/>
                </a:solidFill>
              </a:rPr>
              <a:t>$55,300 for 3+ years, so an added debt load of ~$30,000 yearly</a:t>
            </a:r>
          </a:p>
          <a:p>
            <a:pPr marL="0" indent="0">
              <a:buNone/>
            </a:pPr>
            <a:r>
              <a:rPr lang="en-US" sz="2800" b="1" i="1" dirty="0">
                <a:solidFill>
                  <a:schemeClr val="accent2">
                    <a:lumMod val="60000"/>
                    <a:lumOff val="40000"/>
                  </a:schemeClr>
                </a:solidFill>
              </a:rPr>
              <a:t>		</a:t>
            </a:r>
            <a:r>
              <a:rPr lang="en-US" sz="3600" b="1" i="1" dirty="0">
                <a:solidFill>
                  <a:srgbClr val="C00000"/>
                </a:solidFill>
              </a:rPr>
              <a:t>…watch for HP programming on this!</a:t>
            </a:r>
          </a:p>
        </p:txBody>
      </p:sp>
    </p:spTree>
    <p:extLst>
      <p:ext uri="{BB962C8B-B14F-4D97-AF65-F5344CB8AC3E}">
        <p14:creationId xmlns:p14="http://schemas.microsoft.com/office/powerpoint/2010/main" val="397422743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154" y="228600"/>
            <a:ext cx="9143011" cy="68601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3"/>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4"/>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None/>
              <a:defRPr/>
            </a:pPr>
            <a:r>
              <a:rPr kumimoji="0" lang="en-US" sz="2800" b="1" i="0" u="sng"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To matriculate Fall 2022:</a:t>
            </a:r>
            <a:r>
              <a:rPr kumimoji="0" lang="en-US" sz="2800" b="1" i="0" u="sng" strike="noStrike" kern="0" cap="none" spc="0" normalizeH="0" baseline="0" noProof="0" dirty="0">
                <a:ln>
                  <a:noFill/>
                </a:ln>
                <a:solidFill>
                  <a:srgbClr val="50B4C8">
                    <a:lumMod val="75000"/>
                  </a:srgbClr>
                </a:solidFill>
                <a:effectLst/>
                <a:uLnTx/>
                <a:uFillTx/>
                <a:latin typeface="Calibri" panose="020F0502020204030204" pitchFamily="34" charset="0"/>
                <a:ea typeface="+mn-ea"/>
                <a:cs typeface="Calibri" panose="020F0502020204030204" pitchFamily="34" charset="0"/>
              </a:rPr>
              <a:t> </a:t>
            </a:r>
            <a:r>
              <a:rPr kumimoji="0" lang="en-US" sz="1600" b="1" i="0" u="sng" strike="noStrike" kern="0" cap="none" spc="0" normalizeH="0" baseline="0" noProof="0" dirty="0">
                <a:ln>
                  <a:noFill/>
                </a:ln>
                <a:solidFill>
                  <a:srgbClr val="50B4C8">
                    <a:lumMod val="75000"/>
                  </a:srgbClr>
                </a:solidFill>
                <a:effectLst/>
                <a:uLnTx/>
                <a:uFillTx/>
                <a:latin typeface="Calibri" panose="020F0502020204030204" pitchFamily="34" charset="0"/>
                <a:ea typeface="+mn-ea"/>
                <a:cs typeface="Calibri" panose="020F0502020204030204" pitchFamily="34" charset="0"/>
              </a:rPr>
              <a:t> </a:t>
            </a:r>
            <a:r>
              <a:rPr lang="en-US" sz="1600" b="1" u="sng" dirty="0">
                <a:hlinkClick r:id="rId5"/>
              </a:rPr>
              <a:t>http://healthprofessions.lafayette.edu/the-campus-application/</a:t>
            </a:r>
            <a:endParaRPr lang="en-US" sz="1600" b="1" dirty="0"/>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-NOW start your </a:t>
            </a:r>
            <a:r>
              <a:rPr lang="en-US" sz="2200" b="1" kern="0" dirty="0">
                <a:solidFill>
                  <a:srgbClr val="7030A0"/>
                </a:solidFill>
                <a:latin typeface="Calibri" panose="020F0502020204030204" pitchFamily="34" charset="0"/>
                <a:cs typeface="Calibri" panose="020F0502020204030204" pitchFamily="34" charset="0"/>
              </a:rPr>
              <a:t>P</a:t>
            </a:r>
            <a:r>
              <a:rPr kumimoji="0" lang="en-US" sz="2200" b="1" i="0" u="none" strike="noStrike" kern="0" cap="none" spc="0" normalizeH="0" baseline="0" noProof="0" dirty="0" err="1">
                <a:ln>
                  <a:noFill/>
                </a:ln>
                <a:solidFill>
                  <a:srgbClr val="7030A0"/>
                </a:solidFill>
                <a:effectLst/>
                <a:uLnTx/>
                <a:uFillTx/>
                <a:latin typeface="Calibri" panose="020F0502020204030204" pitchFamily="34" charset="0"/>
                <a:ea typeface="+mn-ea"/>
                <a:cs typeface="Calibri" panose="020F0502020204030204" pitchFamily="34" charset="0"/>
              </a:rPr>
              <a:t>ersonal</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 </a:t>
            </a:r>
            <a:r>
              <a:rPr lang="en-US" sz="2200" b="1" kern="0" dirty="0">
                <a:solidFill>
                  <a:srgbClr val="7030A0"/>
                </a:solidFill>
                <a:latin typeface="Calibri" panose="020F0502020204030204" pitchFamily="34" charset="0"/>
                <a:cs typeface="Calibri" panose="020F0502020204030204" pitchFamily="34" charset="0"/>
              </a:rPr>
              <a:t>S</a:t>
            </a:r>
            <a:r>
              <a:rPr kumimoji="0" lang="en-US" sz="2200" b="1" i="0" u="none" strike="noStrike" kern="0" cap="none" spc="0" normalizeH="0" baseline="0" noProof="0" dirty="0" err="1">
                <a:ln>
                  <a:noFill/>
                </a:ln>
                <a:solidFill>
                  <a:srgbClr val="7030A0"/>
                </a:solidFill>
                <a:effectLst/>
                <a:uLnTx/>
                <a:uFillTx/>
                <a:latin typeface="Calibri" panose="020F0502020204030204" pitchFamily="34" charset="0"/>
                <a:ea typeface="+mn-ea"/>
                <a:cs typeface="Calibri" panose="020F0502020204030204" pitchFamily="34" charset="0"/>
              </a:rPr>
              <a:t>tatement</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 Essay; HP CV and PIF</a:t>
            </a:r>
            <a:endParaRPr lang="en-US" sz="2200" b="1" kern="0" dirty="0">
              <a:solidFill>
                <a:srgbClr val="7030A0"/>
              </a:solidFill>
              <a:latin typeface="Calibri" panose="020F0502020204030204" pitchFamily="34" charset="0"/>
              <a:cs typeface="Calibri" panose="020F0502020204030204" pitchFamily="34" charset="0"/>
            </a:endParaRP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-NOW craft recommendation requests, complete cover letter waivers</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2200" b="1" kern="0" dirty="0">
                <a:solidFill>
                  <a:srgbClr val="7030A0"/>
                </a:solidFill>
                <a:latin typeface="Calibri" panose="020F0502020204030204" pitchFamily="34" charset="0"/>
                <a:cs typeface="Calibri" panose="020F0502020204030204" pitchFamily="34" charset="0"/>
              </a:rPr>
              <a:t>-NOW develop test preparation strategy; stick to it!</a:t>
            </a:r>
            <a:endPar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endParaRP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2200" b="1" kern="0" dirty="0">
                <a:solidFill>
                  <a:srgbClr val="7030A0"/>
                </a:solidFill>
                <a:latin typeface="Calibri" panose="020F0502020204030204" pitchFamily="34" charset="0"/>
                <a:cs typeface="Calibri" panose="020F0502020204030204" pitchFamily="34" charset="0"/>
              </a:rPr>
              <a:t>-BOOKMARK CAS openings and Instruction Manuals!  VMCAS 2021 launches 22 January 2021; 12 May 2020 applications begins</a:t>
            </a:r>
            <a:endParaRPr kumimoji="0" lang="en-US" sz="22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endParaRP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2200" b="1" kern="0" dirty="0">
                <a:solidFill>
                  <a:srgbClr val="7030A0"/>
                </a:solidFill>
                <a:latin typeface="Calibri" panose="020F0502020204030204" pitchFamily="34" charset="0"/>
                <a:cs typeface="Calibri" panose="020F0502020204030204" pitchFamily="34" charset="0"/>
              </a:rPr>
              <a:t>-1 February 2021 submit Dean’s Certification for conduct disclosure form; respond to scheduling for disclosure meetings (if needed)</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 </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-1 March 2021 SUPER DEADLINE!  Submit completed </a:t>
            </a:r>
            <a:r>
              <a:rPr lang="en-US" sz="2200" b="1" kern="0" dirty="0">
                <a:solidFill>
                  <a:srgbClr val="7030A0"/>
                </a:solidFill>
                <a:latin typeface="Calibri" panose="020F0502020204030204" pitchFamily="34" charset="0"/>
                <a:cs typeface="Calibri" panose="020F0502020204030204" pitchFamily="34" charset="0"/>
              </a:rPr>
              <a:t>HP </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CV</a:t>
            </a:r>
            <a:r>
              <a:rPr lang="en-US" sz="2200" b="1" kern="0" dirty="0">
                <a:solidFill>
                  <a:srgbClr val="7030A0"/>
                </a:solidFill>
                <a:latin typeface="Calibri" panose="020F0502020204030204" pitchFamily="34" charset="0"/>
                <a:cs typeface="Calibri" panose="020F0502020204030204" pitchFamily="34" charset="0"/>
              </a:rPr>
              <a:t>, PIF, Essay, </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 Applicant Waiver Form; transcripts from ANY course beyond Lafayette (we will access advising transcripts). ALSO </a:t>
            </a:r>
            <a:r>
              <a:rPr lang="en-US" sz="2200" b="1" kern="0" dirty="0" err="1">
                <a:solidFill>
                  <a:srgbClr val="7030A0"/>
                </a:solidFill>
                <a:latin typeface="Calibri" panose="020F0502020204030204" pitchFamily="34" charset="0"/>
                <a:cs typeface="Calibri" panose="020F0502020204030204" pitchFamily="34" charset="0"/>
              </a:rPr>
              <a:t>i</a:t>
            </a:r>
            <a:r>
              <a:rPr kumimoji="0" lang="en-US" sz="2200" b="1" i="0" u="none" strike="noStrike" kern="0" cap="none" spc="0" normalizeH="0" baseline="0" noProof="0" dirty="0" err="1">
                <a:ln>
                  <a:noFill/>
                </a:ln>
                <a:solidFill>
                  <a:srgbClr val="7030A0"/>
                </a:solidFill>
                <a:effectLst/>
                <a:uLnTx/>
                <a:uFillTx/>
                <a:latin typeface="Calibri" panose="020F0502020204030204" pitchFamily="34" charset="0"/>
                <a:ea typeface="+mn-ea"/>
                <a:cs typeface="Calibri" panose="020F0502020204030204" pitchFamily="34" charset="0"/>
              </a:rPr>
              <a:t>nsure</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 Letters of Recommendation </a:t>
            </a:r>
            <a:r>
              <a:rPr lang="en-US" sz="2200" b="1" kern="0" dirty="0">
                <a:solidFill>
                  <a:srgbClr val="7030A0"/>
                </a:solidFill>
                <a:latin typeface="Calibri" panose="020F0502020204030204" pitchFamily="34" charset="0"/>
                <a:cs typeface="Calibri" panose="020F0502020204030204" pitchFamily="34" charset="0"/>
              </a:rPr>
              <a:t>HAVE ARRIVED in Scott 105, submitted on letterhead, </a:t>
            </a:r>
            <a:r>
              <a:rPr lang="en-US" sz="2200" b="1" i="1" kern="0" dirty="0">
                <a:solidFill>
                  <a:srgbClr val="7030A0"/>
                </a:solidFill>
                <a:latin typeface="Calibri" panose="020F0502020204030204" pitchFamily="34" charset="0"/>
                <a:cs typeface="Calibri" panose="020F0502020204030204" pitchFamily="34" charset="0"/>
              </a:rPr>
              <a:t>and with waivers accompanying</a:t>
            </a:r>
            <a:r>
              <a:rPr lang="en-US" sz="2200" b="1" kern="0" dirty="0">
                <a:solidFill>
                  <a:srgbClr val="7030A0"/>
                </a:solidFill>
                <a:latin typeface="Calibri" panose="020F0502020204030204" pitchFamily="34" charset="0"/>
                <a:cs typeface="Calibri" panose="020F0502020204030204" pitchFamily="34" charset="0"/>
              </a:rPr>
              <a:t>! </a:t>
            </a:r>
          </a:p>
          <a:p>
            <a:pPr marL="742950" marR="0" lvl="1" indent="-285750" algn="r" defTabSz="914400" rtl="0" eaLnBrk="1" fontAlgn="base" latinLnBrk="0" hangingPunct="1">
              <a:lnSpc>
                <a:spcPct val="100000"/>
              </a:lnSpc>
              <a:spcBef>
                <a:spcPct val="20000"/>
              </a:spcBef>
              <a:spcAft>
                <a:spcPct val="0"/>
              </a:spcAft>
              <a:buClrTx/>
              <a:buSzPct val="80000"/>
              <a:buFontTx/>
              <a:buNone/>
              <a:tabLst/>
              <a:defRPr/>
            </a:pPr>
            <a:r>
              <a:rPr lang="en-US" sz="2200" b="1" i="1" kern="0" dirty="0">
                <a:solidFill>
                  <a:srgbClr val="C00000"/>
                </a:solidFill>
                <a:latin typeface="Calibri" panose="020F0502020204030204" pitchFamily="34" charset="0"/>
                <a:cs typeface="Calibri" panose="020F0502020204030204" pitchFamily="34" charset="0"/>
              </a:rPr>
              <a:t>When these are COMPLETE…</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-March/April 2021 respond to scheduling for campus HPAC interview</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2200" b="1" kern="0" dirty="0">
                <a:solidFill>
                  <a:srgbClr val="7030A0"/>
                </a:solidFill>
                <a:latin typeface="Calibri" panose="020F0502020204030204" pitchFamily="34" charset="0"/>
                <a:cs typeface="Calibri" panose="020F0502020204030204" pitchFamily="34" charset="0"/>
              </a:rPr>
              <a:t>-RESEARCH your schools for preferences, choices; compile strategically</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endPar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801423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28600" y="153991"/>
            <a:ext cx="9143010" cy="61706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4"/>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5"/>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eaLnBrk="1" hangingPunct="1">
              <a:buNone/>
              <a:defRPr/>
            </a:pPr>
            <a:r>
              <a:rPr lang="en-US" sz="2200" b="1" kern="0" dirty="0">
                <a:solidFill>
                  <a:srgbClr val="7030A0"/>
                </a:solidFill>
                <a:latin typeface="Calibri" panose="020F0502020204030204" pitchFamily="34" charset="0"/>
                <a:cs typeface="Calibri" panose="020F0502020204030204" pitchFamily="34" charset="0"/>
              </a:rPr>
              <a:t>-1 May 2021 submit HP </a:t>
            </a:r>
            <a:r>
              <a:rPr lang="en-US" sz="2200" b="1" kern="0" dirty="0" err="1">
                <a:solidFill>
                  <a:srgbClr val="7030A0"/>
                </a:solidFill>
                <a:latin typeface="Calibri" panose="020F0502020204030204" pitchFamily="34" charset="0"/>
                <a:cs typeface="Calibri" panose="020F0502020204030204" pitchFamily="34" charset="0"/>
              </a:rPr>
              <a:t>CLoE</a:t>
            </a:r>
            <a:r>
              <a:rPr lang="en-US" sz="2200" b="1" kern="0" dirty="0">
                <a:solidFill>
                  <a:srgbClr val="7030A0"/>
                </a:solidFill>
                <a:latin typeface="Calibri" panose="020F0502020204030204" pitchFamily="34" charset="0"/>
                <a:cs typeface="Calibri" panose="020F0502020204030204" pitchFamily="34" charset="0"/>
              </a:rPr>
              <a:t> Release Form AND</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 </a:t>
            </a:r>
            <a:r>
              <a:rPr lang="en-US" sz="2200" b="1" kern="0" dirty="0">
                <a:solidFill>
                  <a:srgbClr val="7030A0"/>
                </a:solidFill>
                <a:latin typeface="Calibri" panose="020F0502020204030204" pitchFamily="34" charset="0"/>
                <a:cs typeface="Calibri" panose="020F0502020204030204" pitchFamily="34" charset="0"/>
              </a:rPr>
              <a:t>List of Schools Form</a:t>
            </a:r>
            <a:endParaRPr kumimoji="0" lang="en-US" sz="2200" b="1"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endParaRPr>
          </a:p>
          <a:p>
            <a:pPr lvl="1" eaLnBrk="1" hangingPunct="1">
              <a:buNone/>
              <a:defRPr/>
            </a:pPr>
            <a:r>
              <a:rPr lang="en-US" sz="2200" b="1" kern="0" dirty="0">
                <a:solidFill>
                  <a:srgbClr val="7030A0"/>
                </a:solidFill>
                <a:latin typeface="Calibri" panose="020F0502020204030204" pitchFamily="34" charset="0"/>
                <a:cs typeface="Calibri" panose="020F0502020204030204" pitchFamily="34" charset="0"/>
              </a:rPr>
              <a:t>-May 2021 core completed; research wrapped; experiences executed</a:t>
            </a:r>
          </a:p>
          <a:p>
            <a:pPr lvl="1" eaLnBrk="1" hangingPunct="1">
              <a:buNone/>
              <a:defRPr/>
            </a:pPr>
            <a:r>
              <a:rPr lang="en-US" sz="2200" b="1" kern="0" dirty="0">
                <a:solidFill>
                  <a:srgbClr val="7030A0"/>
                </a:solidFill>
                <a:latin typeface="Calibri" panose="020F0502020204030204" pitchFamily="34" charset="0"/>
                <a:cs typeface="Calibri" panose="020F0502020204030204" pitchFamily="34" charset="0"/>
              </a:rPr>
              <a:t>-ATTEND to CAS openings! CASPA ~late April 2021. AAMC &amp; AACOMAS ~early June 2021; ADEA AADSAS ~early June 2021; </a:t>
            </a:r>
            <a:r>
              <a:rPr lang="en-US" sz="2200" b="1" kern="0" dirty="0" err="1">
                <a:solidFill>
                  <a:srgbClr val="7030A0"/>
                </a:solidFill>
                <a:latin typeface="Calibri" panose="020F0502020204030204" pitchFamily="34" charset="0"/>
                <a:cs typeface="Calibri" panose="020F0502020204030204" pitchFamily="34" charset="0"/>
              </a:rPr>
              <a:t>OptomCAS</a:t>
            </a:r>
            <a:r>
              <a:rPr lang="en-US" sz="2200" b="1" kern="0" dirty="0">
                <a:solidFill>
                  <a:srgbClr val="7030A0"/>
                </a:solidFill>
                <a:latin typeface="Calibri" panose="020F0502020204030204" pitchFamily="34" charset="0"/>
                <a:cs typeface="Calibri" panose="020F0502020204030204" pitchFamily="34" charset="0"/>
              </a:rPr>
              <a:t> ~late June 2021; PTCAS ~early July 2021;  AACPMAS ~early August 2021.</a:t>
            </a:r>
          </a:p>
          <a:p>
            <a:pPr lvl="1" eaLnBrk="1" hangingPunct="1">
              <a:buNone/>
              <a:defRPr/>
            </a:pP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-May 2020 exam test </a:t>
            </a:r>
            <a:r>
              <a:rPr lang="en-US" sz="2200" b="1" kern="0" dirty="0">
                <a:solidFill>
                  <a:srgbClr val="7030A0"/>
                </a:solidFill>
                <a:latin typeface="Calibri" panose="020F0502020204030204" pitchFamily="34" charset="0"/>
                <a:cs typeface="Calibri" panose="020F0502020204030204" pitchFamily="34" charset="0"/>
              </a:rPr>
              <a:t>dates </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to have scores reported by June 2020</a:t>
            </a:r>
          </a:p>
          <a:p>
            <a:pPr lvl="1" eaLnBrk="1" hangingPunct="1">
              <a:buNone/>
              <a:defRPr/>
            </a:pPr>
            <a:r>
              <a:rPr lang="en-US" sz="2200" b="1" kern="0" dirty="0">
                <a:solidFill>
                  <a:srgbClr val="7030A0"/>
                </a:solidFill>
                <a:latin typeface="Calibri" panose="020F0502020204030204" pitchFamily="34" charset="0"/>
                <a:cs typeface="Calibri" panose="020F0502020204030204" pitchFamily="34" charset="0"/>
              </a:rPr>
              <a:t>-Open your CAS account as early as possible to start populating your Primary  (1°) Application; </a:t>
            </a:r>
            <a:r>
              <a:rPr lang="en-US" sz="2200" b="1" i="1" kern="0" dirty="0">
                <a:solidFill>
                  <a:srgbClr val="7030A0"/>
                </a:solidFill>
                <a:latin typeface="Calibri" panose="020F0502020204030204" pitchFamily="34" charset="0"/>
                <a:cs typeface="Calibri" panose="020F0502020204030204" pitchFamily="34" charset="0"/>
              </a:rPr>
              <a:t>schools review differentially. </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SUBMIT 1° Application as early </a:t>
            </a:r>
            <a:r>
              <a:rPr lang="en-US" sz="2200" b="1" kern="0" dirty="0">
                <a:solidFill>
                  <a:srgbClr val="7030A0"/>
                </a:solidFill>
                <a:latin typeface="Calibri" panose="020F0502020204030204" pitchFamily="34" charset="0"/>
                <a:cs typeface="Calibri" panose="020F0502020204030204" pitchFamily="34" charset="0"/>
              </a:rPr>
              <a:t>as you can</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 after CAS opens! Stagger school choice.</a:t>
            </a:r>
          </a:p>
          <a:p>
            <a:pPr lvl="1" eaLnBrk="1" hangingPunct="1">
              <a:buNone/>
              <a:defRPr/>
            </a:pPr>
            <a:r>
              <a:rPr lang="en-US" sz="2200" b="1" kern="0" dirty="0">
                <a:solidFill>
                  <a:srgbClr val="7030A0"/>
                </a:solidFill>
                <a:latin typeface="Calibri" panose="020F0502020204030204" pitchFamily="34" charset="0"/>
                <a:cs typeface="Calibri" panose="020F0502020204030204" pitchFamily="34" charset="0"/>
              </a:rPr>
              <a:t>-INSURE YOUR OFFICIAL TRANSCRIPTS ARE SUBMITTED!!!!!!</a:t>
            </a:r>
            <a:endPar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endParaRP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2200" b="1" kern="0" dirty="0">
                <a:solidFill>
                  <a:srgbClr val="7030A0"/>
                </a:solidFill>
                <a:latin typeface="Calibri" panose="020F0502020204030204" pitchFamily="34" charset="0"/>
                <a:cs typeface="Calibri" panose="020F0502020204030204" pitchFamily="34" charset="0"/>
              </a:rPr>
              <a:t>-Await exam result verification (3-6 weeks, depending)</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lang="en-US" sz="2200" b="1" kern="0" dirty="0">
                <a:solidFill>
                  <a:srgbClr val="7030A0"/>
                </a:solidFill>
                <a:latin typeface="Calibri" panose="020F0502020204030204" pitchFamily="34" charset="0"/>
                <a:cs typeface="Calibri" panose="020F0502020204030204" pitchFamily="34" charset="0"/>
              </a:rPr>
              <a:t>-WE SUBMIT your Composite Letter of Evaluation (</a:t>
            </a:r>
            <a:r>
              <a:rPr lang="en-US" sz="2200" b="1" kern="0" dirty="0" err="1">
                <a:solidFill>
                  <a:srgbClr val="7030A0"/>
                </a:solidFill>
                <a:latin typeface="Calibri" panose="020F0502020204030204" pitchFamily="34" charset="0"/>
                <a:cs typeface="Calibri" panose="020F0502020204030204" pitchFamily="34" charset="0"/>
              </a:rPr>
              <a:t>CLoE</a:t>
            </a:r>
            <a:r>
              <a:rPr lang="en-US" sz="2200" b="1" kern="0" dirty="0">
                <a:solidFill>
                  <a:srgbClr val="7030A0"/>
                </a:solidFill>
                <a:latin typeface="Calibri" panose="020F0502020204030204" pitchFamily="34" charset="0"/>
                <a:cs typeface="Calibri" panose="020F0502020204030204" pitchFamily="34" charset="0"/>
              </a:rPr>
              <a:t>) by 30 June 2021</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-Secondary (2°) Application Requests extended beginning July 2021; plan on 2-7 day turnaround time for each!</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-interviews extended beginning August 2021 to April 2022</a:t>
            </a:r>
          </a:p>
          <a:p>
            <a:pPr marL="742950" marR="0" lvl="1" indent="-285750" algn="l" defTabSz="914400" rtl="0" eaLnBrk="1" fontAlgn="base" latinLnBrk="0" hangingPunct="1">
              <a:lnSpc>
                <a:spcPct val="100000"/>
              </a:lnSpc>
              <a:spcBef>
                <a:spcPct val="20000"/>
              </a:spcBef>
              <a:spcAft>
                <a:spcPct val="0"/>
              </a:spcAft>
              <a:buClrTx/>
              <a:buSzPct val="80000"/>
              <a:buFontTx/>
              <a:buNone/>
              <a:tabLst/>
              <a:defRPr/>
            </a:pP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a:t>
            </a:r>
            <a:r>
              <a:rPr lang="en-US" sz="2200" b="1" kern="0" dirty="0">
                <a:solidFill>
                  <a:srgbClr val="7030A0"/>
                </a:solidFill>
                <a:latin typeface="Calibri" panose="020F0502020204030204" pitchFamily="34" charset="0"/>
                <a:cs typeface="Calibri" panose="020F0502020204030204" pitchFamily="34" charset="0"/>
              </a:rPr>
              <a:t>admission offered as soon as </a:t>
            </a:r>
            <a:r>
              <a:rPr kumimoji="0" lang="en-US" sz="2200" b="1" i="0" u="none" strike="noStrike" kern="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3 weeks… or as long as 6 months later</a:t>
            </a:r>
          </a:p>
          <a:p>
            <a:pPr marL="742950" marR="0" lvl="1" indent="-285750" algn="r" defTabSz="914400" rtl="0" eaLnBrk="1" fontAlgn="base" latinLnBrk="0" hangingPunct="1">
              <a:lnSpc>
                <a:spcPct val="100000"/>
              </a:lnSpc>
              <a:spcBef>
                <a:spcPct val="20000"/>
              </a:spcBef>
              <a:spcAft>
                <a:spcPct val="0"/>
              </a:spcAft>
              <a:buClrTx/>
              <a:buSzPct val="80000"/>
              <a:buFontTx/>
              <a:buNone/>
              <a:tabLst/>
              <a:defRPr/>
            </a:pPr>
            <a:r>
              <a:rPr lang="en-US" sz="2400" b="1" i="1" kern="0" dirty="0">
                <a:solidFill>
                  <a:srgbClr val="C00000"/>
                </a:solidFill>
                <a:latin typeface="Calibri" panose="020F0502020204030204" pitchFamily="34" charset="0"/>
                <a:cs typeface="Calibri" panose="020F0502020204030204" pitchFamily="34" charset="0"/>
              </a:rPr>
              <a:t>And you can see why the process is grueling and LONG!!</a:t>
            </a:r>
            <a:endParaRPr kumimoji="0" lang="en-US" sz="2400" b="1" i="1" u="none" strike="noStrike" kern="0" cap="none" spc="0" normalizeH="0" baseline="0" noProof="0" dirty="0">
              <a:ln>
                <a:noFill/>
              </a:ln>
              <a:solidFill>
                <a:srgbClr val="C00000"/>
              </a:solidFill>
              <a:effectLst/>
              <a:uLnTx/>
              <a:uFillTx/>
              <a:latin typeface="Arial"/>
            </a:endParaRPr>
          </a:p>
        </p:txBody>
      </p:sp>
    </p:spTree>
    <p:extLst>
      <p:ext uri="{BB962C8B-B14F-4D97-AF65-F5344CB8AC3E}">
        <p14:creationId xmlns:p14="http://schemas.microsoft.com/office/powerpoint/2010/main" val="3901011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57900"/>
          </a:xfrm>
        </p:spPr>
        <p:txBody>
          <a:bodyPr>
            <a:normAutofit fontScale="92500" lnSpcReduction="10000"/>
          </a:bodyPr>
          <a:lstStyle/>
          <a:p>
            <a:pPr marL="0" indent="0" algn="ctr">
              <a:buNone/>
            </a:pPr>
            <a:r>
              <a:rPr lang="en-US" sz="5200" b="1" i="1" dirty="0">
                <a:solidFill>
                  <a:srgbClr val="C00000"/>
                </a:solidFill>
              </a:rPr>
              <a:t>Our Health Professions Advising Office Protocols</a:t>
            </a:r>
          </a:p>
          <a:p>
            <a:pPr marL="0" indent="0">
              <a:buNone/>
            </a:pPr>
            <a:endParaRPr lang="en-US" sz="3500" b="1" dirty="0"/>
          </a:p>
          <a:p>
            <a:r>
              <a:rPr lang="en-US" sz="3500" b="1" dirty="0">
                <a:solidFill>
                  <a:srgbClr val="7030A0"/>
                </a:solidFill>
              </a:rPr>
              <a:t>Articulate your question…the ‘real’ one!</a:t>
            </a:r>
          </a:p>
          <a:p>
            <a:r>
              <a:rPr lang="en-US" sz="3500" b="1" dirty="0">
                <a:solidFill>
                  <a:srgbClr val="7030A0"/>
                </a:solidFill>
              </a:rPr>
              <a:t>Demonstrate your avidity…search for possible answers!  HP and Professional </a:t>
            </a:r>
            <a:r>
              <a:rPr lang="en-US" sz="3500" b="1" dirty="0" err="1">
                <a:solidFill>
                  <a:srgbClr val="7030A0"/>
                </a:solidFill>
              </a:rPr>
              <a:t>WebPages</a:t>
            </a:r>
            <a:r>
              <a:rPr lang="en-US" sz="3500" b="1" dirty="0">
                <a:solidFill>
                  <a:srgbClr val="7030A0"/>
                </a:solidFill>
              </a:rPr>
              <a:t>, HP Presentation Tutorials</a:t>
            </a:r>
          </a:p>
          <a:p>
            <a:r>
              <a:rPr lang="en-US" sz="3500" b="1" dirty="0">
                <a:solidFill>
                  <a:srgbClr val="7030A0"/>
                </a:solidFill>
              </a:rPr>
              <a:t>Seek reliable input: your Academic Advisor, Gateway Advisor, other mentors with credible, current perspectives</a:t>
            </a:r>
          </a:p>
          <a:p>
            <a:r>
              <a:rPr lang="en-US" sz="3500" b="1" dirty="0">
                <a:solidFill>
                  <a:srgbClr val="7030A0"/>
                </a:solidFill>
              </a:rPr>
              <a:t>Access published Advising/Office Hours</a:t>
            </a:r>
          </a:p>
          <a:p>
            <a:r>
              <a:rPr lang="en-US" sz="3500" b="1" dirty="0">
                <a:solidFill>
                  <a:srgbClr val="7030A0"/>
                </a:solidFill>
              </a:rPr>
              <a:t>Follow stated directives by staff member</a:t>
            </a:r>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920530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533400"/>
            <a:ext cx="8229600" cy="5730800"/>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3200" b="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All of us at Lafayette College look forward to your success as you plan for a career in the health professions.  Visit our web site at </a:t>
            </a:r>
            <a:r>
              <a:rPr kumimoji="0" lang="en-US" altLang="en-US" sz="3200" b="0" i="1"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http://healthprofessions.lafayette.edu/</a:t>
            </a:r>
            <a:r>
              <a:rPr kumimoji="0" lang="en-US" altLang="en-US" sz="3200" b="0" i="1"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 </a:t>
            </a:r>
            <a:r>
              <a:rPr kumimoji="0" lang="en-US" altLang="en-US" sz="3200" b="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Follow our Twitter account @</a:t>
            </a:r>
            <a:r>
              <a:rPr kumimoji="0" lang="en-US" altLang="en-US" sz="3200" b="0" i="0" u="none" strike="noStrike" kern="0" cap="none" spc="0" normalizeH="0" baseline="0" noProof="0" dirty="0" err="1">
                <a:ln>
                  <a:noFill/>
                </a:ln>
                <a:solidFill>
                  <a:srgbClr val="7030A0"/>
                </a:solidFill>
                <a:effectLst/>
                <a:uLnTx/>
                <a:uFillTx/>
                <a:latin typeface="Calibri" panose="020F0502020204030204" pitchFamily="34" charset="0"/>
                <a:cs typeface="Calibri" panose="020F0502020204030204" pitchFamily="34" charset="0"/>
              </a:rPr>
              <a:t>HPLafCol</a:t>
            </a:r>
            <a:r>
              <a:rPr kumimoji="0" lang="en-US" altLang="en-US" sz="3200" b="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and connect with </a:t>
            </a:r>
            <a:r>
              <a:rPr kumimoji="0" lang="en-US" altLang="en-US" sz="3200" b="0" i="0" u="none" strike="noStrike" kern="0" cap="none" spc="0" normalizeH="0" baseline="0" noProof="0" dirty="0" err="1">
                <a:ln>
                  <a:noFill/>
                </a:ln>
                <a:solidFill>
                  <a:srgbClr val="7030A0"/>
                </a:solidFill>
                <a:effectLst/>
                <a:uLnTx/>
                <a:uFillTx/>
                <a:latin typeface="Calibri" panose="020F0502020204030204" pitchFamily="34" charset="0"/>
                <a:cs typeface="Calibri" panose="020F0502020204030204" pitchFamily="34" charset="0"/>
              </a:rPr>
              <a:t>GateWay</a:t>
            </a:r>
            <a:r>
              <a:rPr kumimoji="0" lang="en-US" altLang="en-US" sz="3200" b="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Career Services.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3200" b="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Register for and </a:t>
            </a:r>
            <a:r>
              <a:rPr kumimoji="0" lang="en-US" altLang="en-US" sz="3200" b="0" i="1"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attend</a:t>
            </a:r>
            <a:r>
              <a:rPr kumimoji="0" lang="en-US" altLang="en-US" sz="3200" b="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HP Advising and related events! Come when you are able, leave when you must…but make it a priority!</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altLang="en-US" sz="2800" b="0" i="0" u="none" strike="noStrike" kern="0" cap="none" spc="0" normalizeH="0" baseline="0" noProof="0" dirty="0">
              <a:ln>
                <a:noFill/>
              </a:ln>
              <a:solidFill>
                <a:srgbClr val="2F1311"/>
              </a:solidFill>
              <a:effectLst/>
              <a:uLnTx/>
              <a:uFillTx/>
              <a:latin typeface="Arial"/>
              <a:ea typeface="+mn-ea"/>
              <a:cs typeface="+mn-cs"/>
            </a:endParaRPr>
          </a:p>
        </p:txBody>
      </p:sp>
    </p:spTree>
    <p:extLst>
      <p:ext uri="{BB962C8B-B14F-4D97-AF65-F5344CB8AC3E}">
        <p14:creationId xmlns:p14="http://schemas.microsoft.com/office/powerpoint/2010/main" val="1936006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7620000" cy="6096000"/>
          </a:xfrm>
        </p:spPr>
        <p:txBody>
          <a:bodyPr>
            <a:normAutofit/>
          </a:bodyPr>
          <a:lstStyle/>
          <a:p>
            <a:pPr marL="0" indent="0" algn="ctr">
              <a:buNone/>
            </a:pPr>
            <a:r>
              <a:rPr lang="en-US" sz="8000" b="1" dirty="0">
                <a:solidFill>
                  <a:srgbClr val="7030A0"/>
                </a:solidFill>
              </a:rPr>
              <a:t>Questions?</a:t>
            </a:r>
          </a:p>
          <a:p>
            <a:pPr marL="0" indent="0" algn="ctr">
              <a:buNone/>
            </a:pPr>
            <a:endParaRPr lang="en-US" sz="8000" b="1" dirty="0">
              <a:solidFill>
                <a:srgbClr val="7030A0"/>
              </a:solidFill>
            </a:endParaRPr>
          </a:p>
          <a:p>
            <a:pPr marL="0" indent="0" algn="ctr">
              <a:buNone/>
            </a:pPr>
            <a:r>
              <a:rPr lang="en-US" sz="6600" b="1" dirty="0">
                <a:solidFill>
                  <a:srgbClr val="C00000"/>
                </a:solidFill>
              </a:rPr>
              <a:t>Remember, if you are wondering, it is likely that someone else is as well!  </a:t>
            </a:r>
          </a:p>
        </p:txBody>
      </p:sp>
    </p:spTree>
    <p:extLst>
      <p:ext uri="{BB962C8B-B14F-4D97-AF65-F5344CB8AC3E}">
        <p14:creationId xmlns:p14="http://schemas.microsoft.com/office/powerpoint/2010/main" val="408676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3D924C-E8D3-4E40-B6F9-3838829BEE3A}"/>
              </a:ext>
            </a:extLst>
          </p:cNvPr>
          <p:cNvSpPr txBox="1"/>
          <p:nvPr/>
        </p:nvSpPr>
        <p:spPr>
          <a:xfrm>
            <a:off x="152400" y="1524000"/>
            <a:ext cx="8839200" cy="4154984"/>
          </a:xfrm>
          <a:prstGeom prst="rect">
            <a:avLst/>
          </a:prstGeom>
          <a:noFill/>
        </p:spPr>
        <p:txBody>
          <a:bodyPr wrap="square" rtlCol="0">
            <a:spAutoFit/>
          </a:bodyPr>
          <a:lstStyle/>
          <a:p>
            <a:pPr algn="ctr"/>
            <a:r>
              <a:rPr lang="en-US" sz="6600" b="1" dirty="0">
                <a:solidFill>
                  <a:srgbClr val="7030A0"/>
                </a:solidFill>
                <a:latin typeface="+mj-lt"/>
              </a:rPr>
              <a:t>Supplemental material reviewing and updating previous information sessions</a:t>
            </a:r>
          </a:p>
        </p:txBody>
      </p:sp>
    </p:spTree>
    <p:extLst>
      <p:ext uri="{BB962C8B-B14F-4D97-AF65-F5344CB8AC3E}">
        <p14:creationId xmlns:p14="http://schemas.microsoft.com/office/powerpoint/2010/main" val="1806831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9533"/>
            <a:ext cx="8001000" cy="567267"/>
          </a:xfrm>
        </p:spPr>
        <p:txBody>
          <a:bodyPr/>
          <a:lstStyle/>
          <a:p>
            <a:r>
              <a:rPr lang="en-US" sz="2800" dirty="0">
                <a:solidFill>
                  <a:srgbClr val="7030A0"/>
                </a:solidFill>
              </a:rPr>
              <a:t>Useful Resources – explore our web site!</a:t>
            </a:r>
            <a:endParaRPr lang="en-US" dirty="0">
              <a:solidFill>
                <a:srgbClr val="7030A0"/>
              </a:solidFill>
            </a:endParaRPr>
          </a:p>
        </p:txBody>
      </p:sp>
      <p:sp>
        <p:nvSpPr>
          <p:cNvPr id="3" name="Rectangle 2"/>
          <p:cNvSpPr/>
          <p:nvPr/>
        </p:nvSpPr>
        <p:spPr>
          <a:xfrm>
            <a:off x="604058" y="990600"/>
            <a:ext cx="6974681" cy="569386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Pre-med:</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rPr>
              <a:t>Aspiring Docs</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(the AAMC’s Aspiring Docs website provides resources and inspiration to help pre-med students get started on their path to medicine)</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 </a:t>
            </a: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rPr>
              <a:t>Premed Navigator</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 monthly email that includes relevant information, resources, tools, tips, and important dates for pre-med students at every stage of their journey to medical school) </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2"/>
              </a:rPr>
              <a:t>Aspiring Docs Diaries</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blog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Pre-dental:</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4"/>
              </a:rPr>
              <a:t>ADEA </a:t>
            </a:r>
            <a:r>
              <a:rPr kumimoji="0" lang="en-US" sz="1400" b="0" i="0" u="sng" strike="noStrike" kern="1200" cap="none" spc="0" normalizeH="0" baseline="0" noProof="0" dirty="0" err="1">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4"/>
              </a:rPr>
              <a:t>GoDental</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(The ADEA </a:t>
            </a:r>
            <a:r>
              <a:rPr kumimoji="0" lang="en-US"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GoDental</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website provides comprehensive resources to help prospective dental students get started on their path to dentistry)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4"/>
              </a:rPr>
              <a:t>ADEA </a:t>
            </a:r>
            <a:r>
              <a:rPr kumimoji="0" lang="en-US" sz="1400" b="0" i="0" u="sng" strike="noStrike" kern="1200" cap="none" spc="0" normalizeH="0" baseline="0" noProof="0" dirty="0" err="1">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4"/>
              </a:rPr>
              <a:t>GoDental</a:t>
            </a: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4"/>
              </a:rPr>
              <a:t> Newsletter</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4"/>
              </a:rPr>
              <a:t>ADEA Dental Blogs</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Pre-vet:</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5"/>
              </a:rPr>
              <a:t>The AAVMC’s portal</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(provides information, resources and tools to help pre-vet students get started on path to medicine    </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6"/>
              </a:rPr>
              <a:t>The Pathways Newsletter</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(the AAVMC’s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monthly newsletter designed specifically for pre-vet students)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Pre-optometry:</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7"/>
              </a:rPr>
              <a:t>The ASCO website</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(provides information and resources to help students get started on exploring a career in optometry)</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ASCO’s </a:t>
            </a:r>
            <a:r>
              <a:rPr kumimoji="0" lang="en-US" sz="1400" b="0" i="0" u="sng"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7"/>
              </a:rPr>
              <a:t>Eye on Optometry</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blog (provides timely and useful information to anyone who is interested in applying to optometry school)</a:t>
            </a:r>
          </a:p>
        </p:txBody>
      </p:sp>
    </p:spTree>
    <p:extLst>
      <p:ext uri="{BB962C8B-B14F-4D97-AF65-F5344CB8AC3E}">
        <p14:creationId xmlns:p14="http://schemas.microsoft.com/office/powerpoint/2010/main" val="14880614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9378" y="0"/>
            <a:ext cx="7391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The landscape now?</a:t>
            </a:r>
          </a:p>
        </p:txBody>
      </p:sp>
      <p:sp>
        <p:nvSpPr>
          <p:cNvPr id="4" name="Rectangle 2"/>
          <p:cNvSpPr txBox="1">
            <a:spLocks noChangeArrowheads="1"/>
          </p:cNvSpPr>
          <p:nvPr/>
        </p:nvSpPr>
        <p:spPr>
          <a:xfrm>
            <a:off x="152400" y="637674"/>
            <a:ext cx="8991600" cy="5686926"/>
          </a:xfrm>
          <a:prstGeom prst="rect">
            <a:avLst/>
          </a:prstGeom>
          <a:effectLst/>
        </p:spPr>
        <p:txBody>
          <a:bodyPr vert="horz" lIns="91440" tIns="45720" rIns="91440" bIns="45720" rtlCol="0" anchor="t">
            <a:no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AMCAS</a:t>
            </a:r>
            <a:endParaRPr lang="en-US" sz="2000" b="1" cap="none" dirty="0">
              <a:solidFill>
                <a:srgbClr val="7030A0"/>
              </a:solidFill>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2015:	52,536 applicants submitted 781,602 applications for 20,627 seats</a:t>
            </a:r>
            <a:endParaRPr lang="en-US" sz="2000" b="1" cap="none" dirty="0">
              <a:solidFill>
                <a:srgbClr val="7030A0"/>
              </a:solidFill>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2019</a:t>
            </a:r>
            <a:r>
              <a:rPr lang="en-US" sz="2000" b="1" cap="none" dirty="0">
                <a:solidFill>
                  <a:srgbClr val="7030A0"/>
                </a:solidFill>
                <a:latin typeface="Calibri" panose="020F0502020204030204" pitchFamily="34" charset="0"/>
                <a:cs typeface="Calibri" panose="020F0502020204030204" pitchFamily="34" charset="0"/>
              </a:rPr>
              <a:t>:	</a:t>
            </a: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53,371 applicants submitted 896,819 applications for 21,869 seats</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2000" b="1" cap="none" dirty="0">
                <a:solidFill>
                  <a:srgbClr val="7030A0"/>
                </a:solidFill>
                <a:latin typeface="Calibri" panose="020F0502020204030204" pitchFamily="34" charset="0"/>
                <a:cs typeface="Calibri" panose="020F0502020204030204" pitchFamily="34" charset="0"/>
              </a:rPr>
              <a:t>~17 schools per applicant; </a:t>
            </a: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3.8% to 13.8% acceptance (~7% by school)</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2000" b="1" cap="none" dirty="0">
                <a:solidFill>
                  <a:srgbClr val="7030A0"/>
                </a:solidFill>
                <a:latin typeface="Calibri" panose="020F0502020204030204" pitchFamily="34" charset="0"/>
                <a:cs typeface="Calibri" panose="020F0502020204030204" pitchFamily="34" charset="0"/>
              </a:rPr>
              <a:t>													…</a:t>
            </a: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41% nationally</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UCLA-Geffen, GW, Loyola-Stritch?					 14,000+ applications!</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2000" b="1" cap="none" dirty="0">
                <a:solidFill>
                  <a:srgbClr val="7030A0"/>
                </a:solidFill>
                <a:latin typeface="Calibri" panose="020F0502020204030204" pitchFamily="34" charset="0"/>
                <a:cs typeface="Calibri" panose="020F0502020204030204" pitchFamily="34" charset="0"/>
              </a:rPr>
              <a:t>Georgetown, Chicago Med-Rosalind Franklin, Tulane, Tufts, WFU, NYMC, Drexel, Temple-Katz? 									10,000+ Applications! </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2000" b="1" cap="none" dirty="0">
                <a:solidFill>
                  <a:srgbClr val="7030A0"/>
                </a:solidFill>
                <a:latin typeface="Calibri" panose="020F0502020204030204" pitchFamily="34" charset="0"/>
                <a:cs typeface="Calibri" panose="020F0502020204030204" pitchFamily="34" charset="0"/>
              </a:rPr>
              <a:t>												~5,947 applicants/school</a:t>
            </a:r>
            <a:endPar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AACOMAS</a:t>
            </a:r>
            <a:b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b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2016: 	20,720 applicants submitted </a:t>
            </a:r>
            <a:r>
              <a:rPr lang="en-US" sz="2000" b="1" cap="none" dirty="0">
                <a:solidFill>
                  <a:srgbClr val="7030A0"/>
                </a:solidFill>
                <a:latin typeface="Calibri" panose="020F0502020204030204" pitchFamily="34" charset="0"/>
                <a:cs typeface="Calibri" panose="020F0502020204030204" pitchFamily="34" charset="0"/>
              </a:rPr>
              <a:t>185,602 </a:t>
            </a:r>
            <a:r>
              <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applications for 6,592 seats</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2000" b="1" cap="none" dirty="0">
                <a:solidFill>
                  <a:srgbClr val="7030A0"/>
                </a:solidFill>
                <a:latin typeface="Calibri" panose="020F0502020204030204" pitchFamily="34" charset="0"/>
                <a:cs typeface="Calibri" panose="020F0502020204030204" pitchFamily="34" charset="0"/>
              </a:rPr>
              <a:t>2019:	21,584 applicants submitted 193,119 applications for 7,672 seats</a:t>
            </a:r>
            <a:endParaRPr kumimoji="0" lang="en-US" sz="2000" b="1" i="0" u="none" strike="noStrike" kern="1200" cap="none"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sz="2000" b="1" cap="none" dirty="0">
                <a:solidFill>
                  <a:srgbClr val="7030A0"/>
                </a:solidFill>
                <a:latin typeface="Calibri" panose="020F0502020204030204" pitchFamily="34" charset="0"/>
                <a:cs typeface="Calibri" panose="020F0502020204030204" pitchFamily="34" charset="0"/>
              </a:rPr>
              <a:t>~9 schools per applicant								…~36% nationally</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sz="2000" b="1" cap="none" dirty="0">
              <a:solidFill>
                <a:srgbClr val="7030A0"/>
              </a:solidFill>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sz="2000" b="1" cap="none" dirty="0">
                <a:solidFill>
                  <a:srgbClr val="7030A0"/>
                </a:solidFill>
                <a:latin typeface="Calibri" panose="020F0502020204030204" pitchFamily="34" charset="0"/>
                <a:cs typeface="Calibri" panose="020F0502020204030204" pitchFamily="34" charset="0"/>
              </a:rPr>
              <a:t>LECOM? 											17,133 applications!!!</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all"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mean age is now </a:t>
            </a:r>
            <a:r>
              <a:rPr lang="en-US" sz="2000" b="1" dirty="0">
                <a:solidFill>
                  <a:srgbClr val="7030A0"/>
                </a:solidFill>
                <a:latin typeface="Calibri" panose="020F0502020204030204" pitchFamily="34" charset="0"/>
                <a:cs typeface="Calibri" panose="020F0502020204030204" pitchFamily="34" charset="0"/>
              </a:rPr>
              <a:t>~</a:t>
            </a:r>
            <a:r>
              <a:rPr kumimoji="0" lang="en-US" sz="2000" b="1" i="0" u="none" strike="noStrike" kern="1200" cap="all" spc="0" normalizeH="0" baseline="0" noProof="0" dirty="0">
                <a:ln w="3175" cmpd="sng">
                  <a:noFill/>
                </a:ln>
                <a:solidFill>
                  <a:srgbClr val="7030A0"/>
                </a:solidFill>
                <a:effectLst/>
                <a:uLnTx/>
                <a:uFillTx/>
                <a:latin typeface="Calibri" panose="020F0502020204030204" pitchFamily="34" charset="0"/>
                <a:cs typeface="Calibri" panose="020F0502020204030204" pitchFamily="34" charset="0"/>
              </a:rPr>
              <a:t>24-25			Gender Ratio is now 53% ♂, 47% ♀</a:t>
            </a:r>
            <a:r>
              <a:rPr lang="en-US" sz="2000" b="1" dirty="0">
                <a:solidFill>
                  <a:srgbClr val="7030A0"/>
                </a:solidFill>
                <a:latin typeface="Calibri" panose="020F0502020204030204" pitchFamily="34" charset="0"/>
                <a:cs typeface="Calibri" panose="020F0502020204030204" pitchFamily="34" charset="0"/>
              </a:rPr>
              <a:t>	</a:t>
            </a:r>
            <a:r>
              <a:rPr lang="en-US" sz="2000" b="1" dirty="0">
                <a:solidFill>
                  <a:prstClr val="white"/>
                </a:solidFill>
                <a:latin typeface="Calibri" panose="020F0502020204030204" pitchFamily="34" charset="0"/>
                <a:cs typeface="Calibri" panose="020F0502020204030204" pitchFamily="34" charset="0"/>
              </a:rPr>
              <a:t>	</a:t>
            </a:r>
            <a:br>
              <a:rPr kumimoji="0" lang="en-US" sz="2000" b="1" i="0" u="none" strike="noStrike" kern="1200" cap="all" spc="0" normalizeH="0" baseline="0" noProof="0" dirty="0">
                <a:ln w="3175" cmpd="sng">
                  <a:noFill/>
                </a:ln>
                <a:solidFill>
                  <a:prstClr val="white"/>
                </a:solidFill>
                <a:effectLst/>
                <a:uLnTx/>
                <a:uFillTx/>
                <a:latin typeface="Calibri" panose="020F0502020204030204" pitchFamily="34" charset="0"/>
                <a:cs typeface="Calibri" panose="020F0502020204030204" pitchFamily="34" charset="0"/>
              </a:rPr>
            </a:br>
            <a:r>
              <a:rPr kumimoji="0" lang="en-US" sz="2000" b="1" i="0" u="none" strike="noStrike" kern="1200" cap="all" spc="0" normalizeH="0" baseline="0" noProof="0" dirty="0">
                <a:ln w="3175" cmpd="sng">
                  <a:noFill/>
                </a:ln>
                <a:solidFill>
                  <a:prstClr val="white"/>
                </a:solidFill>
                <a:effectLst/>
                <a:uLnTx/>
                <a:uFillTx/>
                <a:latin typeface="Calibri" panose="020F0502020204030204" pitchFamily="34" charset="0"/>
                <a:cs typeface="Calibri" panose="020F0502020204030204" pitchFamily="34" charset="0"/>
              </a:rPr>
              <a:t>	</a:t>
            </a:r>
            <a:br>
              <a:rPr kumimoji="0" lang="en-US" sz="2000" b="1" i="0" u="none" strike="noStrike" kern="1200" cap="all" spc="0" normalizeH="0" baseline="0" noProof="0" dirty="0">
                <a:ln w="3175" cmpd="sng">
                  <a:noFill/>
                </a:ln>
                <a:solidFill>
                  <a:prstClr val="white"/>
                </a:solidFill>
                <a:effectLst/>
                <a:uLnTx/>
                <a:uFillTx/>
                <a:latin typeface="Calibri" panose="020F0502020204030204" pitchFamily="34" charset="0"/>
                <a:cs typeface="Calibri" panose="020F0502020204030204" pitchFamily="34" charset="0"/>
              </a:rPr>
            </a:br>
            <a:endParaRPr kumimoji="0" lang="en-US" sz="2000" b="1" i="1" u="none" strike="noStrike" kern="1200" cap="all" spc="0" normalizeH="0" baseline="0" noProof="0" dirty="0">
              <a:ln w="3175" cmpd="sng">
                <a:noFill/>
              </a:ln>
              <a:solidFill>
                <a:prstClr val="white"/>
              </a:solidFill>
              <a:effectLst/>
              <a:uLnTx/>
              <a:uFillTx/>
              <a:latin typeface="Calibri" panose="020F0502020204030204" pitchFamily="34" charset="0"/>
              <a:cs typeface="Calibri" panose="020F0502020204030204" pitchFamily="34" charset="0"/>
            </a:endParaRPr>
          </a:p>
        </p:txBody>
      </p:sp>
      <p:sp>
        <p:nvSpPr>
          <p:cNvPr id="5" name="Rectangle 2"/>
          <p:cNvSpPr txBox="1">
            <a:spLocks noChangeArrowheads="1"/>
          </p:cNvSpPr>
          <p:nvPr/>
        </p:nvSpPr>
        <p:spPr bwMode="auto">
          <a:xfrm>
            <a:off x="240631" y="5774364"/>
            <a:ext cx="8815137" cy="11004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Times" charset="0"/>
              </a:defRPr>
            </a:lvl2pPr>
            <a:lvl3pPr algn="l" rtl="0" eaLnBrk="0" fontAlgn="base" hangingPunct="0">
              <a:spcBef>
                <a:spcPct val="0"/>
              </a:spcBef>
              <a:spcAft>
                <a:spcPct val="0"/>
              </a:spcAft>
              <a:defRPr sz="2800">
                <a:solidFill>
                  <a:schemeClr val="tx2"/>
                </a:solidFill>
                <a:latin typeface="Times" charset="0"/>
              </a:defRPr>
            </a:lvl3pPr>
            <a:lvl4pPr algn="l" rtl="0" eaLnBrk="0" fontAlgn="base" hangingPunct="0">
              <a:spcBef>
                <a:spcPct val="0"/>
              </a:spcBef>
              <a:spcAft>
                <a:spcPct val="0"/>
              </a:spcAft>
              <a:defRPr sz="2800">
                <a:solidFill>
                  <a:schemeClr val="tx2"/>
                </a:solidFill>
                <a:latin typeface="Times" charset="0"/>
              </a:defRPr>
            </a:lvl4pPr>
            <a:lvl5pPr algn="l" rtl="0" eaLnBrk="0" fontAlgn="base" hangingPunct="0">
              <a:spcBef>
                <a:spcPct val="0"/>
              </a:spcBef>
              <a:spcAft>
                <a:spcPct val="0"/>
              </a:spcAft>
              <a:defRPr sz="2800">
                <a:solidFill>
                  <a:schemeClr val="tx2"/>
                </a:solidFill>
                <a:latin typeface="Times" charset="0"/>
              </a:defRPr>
            </a:lvl5pPr>
            <a:lvl6pPr marL="457200" algn="l" rtl="0" fontAlgn="base">
              <a:spcBef>
                <a:spcPct val="0"/>
              </a:spcBef>
              <a:spcAft>
                <a:spcPct val="0"/>
              </a:spcAft>
              <a:defRPr sz="2800">
                <a:solidFill>
                  <a:schemeClr val="tx2"/>
                </a:solidFill>
                <a:latin typeface="Times" charset="0"/>
              </a:defRPr>
            </a:lvl6pPr>
            <a:lvl7pPr marL="914400" algn="l" rtl="0" fontAlgn="base">
              <a:spcBef>
                <a:spcPct val="0"/>
              </a:spcBef>
              <a:spcAft>
                <a:spcPct val="0"/>
              </a:spcAft>
              <a:defRPr sz="2800">
                <a:solidFill>
                  <a:schemeClr val="tx2"/>
                </a:solidFill>
                <a:latin typeface="Times" charset="0"/>
              </a:defRPr>
            </a:lvl7pPr>
            <a:lvl8pPr marL="1371600" algn="l" rtl="0" fontAlgn="base">
              <a:spcBef>
                <a:spcPct val="0"/>
              </a:spcBef>
              <a:spcAft>
                <a:spcPct val="0"/>
              </a:spcAft>
              <a:defRPr sz="2800">
                <a:solidFill>
                  <a:schemeClr val="tx2"/>
                </a:solidFill>
                <a:latin typeface="Times" charset="0"/>
              </a:defRPr>
            </a:lvl8pPr>
            <a:lvl9pPr marL="1828800" algn="l" rtl="0" fontAlgn="base">
              <a:spcBef>
                <a:spcPct val="0"/>
              </a:spcBef>
              <a:spcAft>
                <a:spcPct val="0"/>
              </a:spcAft>
              <a:defRPr sz="2800">
                <a:solidFill>
                  <a:schemeClr val="tx2"/>
                </a:solidFill>
                <a:latin typeface="Times"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b="1" i="1" u="none" strike="noStrike" kern="0" cap="none" spc="0" normalizeH="0" baseline="0" noProof="0" dirty="0">
                <a:ln>
                  <a:noFill/>
                </a:ln>
                <a:solidFill>
                  <a:srgbClr val="C00000"/>
                </a:solidFill>
                <a:effectLst/>
                <a:uLnTx/>
                <a:uFillTx/>
                <a:latin typeface="Arial"/>
                <a:ea typeface="+mj-ea"/>
                <a:cs typeface="+mj-cs"/>
              </a:rPr>
              <a:t>…1,</a:t>
            </a:r>
            <a:r>
              <a:rPr lang="en-US" b="1" i="1" kern="0" dirty="0">
                <a:solidFill>
                  <a:srgbClr val="C00000"/>
                </a:solidFill>
                <a:latin typeface="Arial"/>
              </a:rPr>
              <a:t>089,938</a:t>
            </a:r>
            <a:r>
              <a:rPr kumimoji="0" lang="en-US" b="1" i="1" u="none" strike="noStrike" kern="0" cap="none" spc="0" normalizeH="0" baseline="0" noProof="0" dirty="0">
                <a:ln>
                  <a:noFill/>
                </a:ln>
                <a:solidFill>
                  <a:srgbClr val="C00000"/>
                </a:solidFill>
                <a:effectLst/>
                <a:uLnTx/>
                <a:uFillTx/>
                <a:latin typeface="Arial"/>
                <a:ea typeface="+mj-ea"/>
                <a:cs typeface="+mj-cs"/>
              </a:rPr>
              <a:t> </a:t>
            </a:r>
            <a:r>
              <a:rPr kumimoji="0" lang="en-US" sz="2800" b="1" i="1" u="none" strike="noStrike" kern="0" cap="none" spc="0" normalizeH="0" baseline="0" noProof="0" dirty="0">
                <a:ln>
                  <a:noFill/>
                </a:ln>
                <a:solidFill>
                  <a:srgbClr val="C00000"/>
                </a:solidFill>
                <a:effectLst/>
                <a:uLnTx/>
                <a:uFillTx/>
                <a:latin typeface="Arial"/>
                <a:ea typeface="+mj-ea"/>
                <a:cs typeface="+mj-cs"/>
              </a:rPr>
              <a:t>applications were read in 2019.</a:t>
            </a:r>
          </a:p>
          <a:p>
            <a:pPr marL="0" marR="0" lvl="0" indent="0" algn="r" defTabSz="914400" rtl="0" eaLnBrk="0" fontAlgn="base" latinLnBrk="0" hangingPunct="0">
              <a:lnSpc>
                <a:spcPct val="100000"/>
              </a:lnSpc>
              <a:spcBef>
                <a:spcPct val="0"/>
              </a:spcBef>
              <a:spcAft>
                <a:spcPct val="0"/>
              </a:spcAft>
              <a:buClrTx/>
              <a:buSzTx/>
              <a:buFontTx/>
              <a:buNone/>
              <a:tabLst/>
              <a:defRPr/>
            </a:pPr>
            <a:r>
              <a:rPr lang="en-US" b="1" i="1" kern="0" dirty="0">
                <a:solidFill>
                  <a:srgbClr val="C00000"/>
                </a:solidFill>
                <a:latin typeface="Arial"/>
              </a:rPr>
              <a:t>A</a:t>
            </a:r>
            <a:r>
              <a:rPr kumimoji="0" lang="en-US" sz="2800" b="1" i="1" u="none" strike="noStrike" kern="0" cap="none" spc="0" normalizeH="0" baseline="0" noProof="0" dirty="0">
                <a:ln>
                  <a:noFill/>
                </a:ln>
                <a:solidFill>
                  <a:srgbClr val="C00000"/>
                </a:solidFill>
                <a:effectLst/>
                <a:uLnTx/>
                <a:uFillTx/>
                <a:latin typeface="Arial"/>
                <a:ea typeface="+mj-ea"/>
                <a:cs typeface="+mj-cs"/>
              </a:rPr>
              <a:t>re You One in a Million?!?!?!?!?!</a:t>
            </a:r>
          </a:p>
        </p:txBody>
      </p:sp>
    </p:spTree>
    <p:extLst>
      <p:ext uri="{BB962C8B-B14F-4D97-AF65-F5344CB8AC3E}">
        <p14:creationId xmlns:p14="http://schemas.microsoft.com/office/powerpoint/2010/main" val="23279216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609600"/>
            <a:ext cx="8991600" cy="6096000"/>
          </a:xfrm>
        </p:spPr>
        <p:txBody>
          <a:bodyPr anchor="t">
            <a:noAutofit/>
          </a:bodyPr>
          <a:lstStyle/>
          <a:p>
            <a:pPr eaLnBrk="1" hangingPunct="1">
              <a:defRPr/>
            </a:pPr>
            <a:r>
              <a:rPr lang="en-US" sz="2000" b="1" cap="none" dirty="0">
                <a:solidFill>
                  <a:srgbClr val="7030A0"/>
                </a:solidFill>
                <a:latin typeface="Calibri Light" panose="020F0302020204030204" pitchFamily="34" charset="0"/>
                <a:cs typeface="Calibri Light" panose="020F0302020204030204" pitchFamily="34" charset="0"/>
              </a:rPr>
              <a:t>&gt;Dentistry applications have risen from 1990 to 2010 by 134% for the 67 US and 10 Canadian schools. In 2019 ADEA fielded 11,148 applicants for 6231 seats, 46%♂ 54% ♀; DAT 20.5; GPA 3.55 (2018 metrics)</a:t>
            </a:r>
            <a:br>
              <a:rPr lang="en-US" sz="2000" b="1" cap="none" dirty="0">
                <a:solidFill>
                  <a:srgbClr val="7030A0"/>
                </a:solidFill>
                <a:latin typeface="Calibri Light" panose="020F0302020204030204" pitchFamily="34" charset="0"/>
                <a:cs typeface="Calibri Light" panose="020F0302020204030204" pitchFamily="34" charset="0"/>
              </a:rPr>
            </a:br>
            <a:br>
              <a:rPr lang="en-US" sz="2000" b="1" cap="none" dirty="0">
                <a:solidFill>
                  <a:srgbClr val="7030A0"/>
                </a:solidFill>
                <a:latin typeface="Calibri Light" panose="020F0302020204030204" pitchFamily="34" charset="0"/>
                <a:cs typeface="Calibri Light" panose="020F0302020204030204" pitchFamily="34" charset="0"/>
              </a:rPr>
            </a:br>
            <a:r>
              <a:rPr lang="en-US" sz="2000" b="1" cap="none" dirty="0">
                <a:solidFill>
                  <a:srgbClr val="7030A0"/>
                </a:solidFill>
                <a:latin typeface="Calibri Light" panose="020F0302020204030204" pitchFamily="34" charset="0"/>
                <a:cs typeface="Calibri Light" panose="020F0302020204030204" pitchFamily="34" charset="0"/>
              </a:rPr>
              <a:t>&gt;For veterinary medicine, 30 Colleges of Veterinary Medicine in US, plus 9 departments of VS, 8 of comparative medicine, 5 Canadian CVMs, 14 international CVMs and 6 affiliates. AAVMC fielded 7,076 applicants for 3,456 seats with GPA 3.6 (2018)</a:t>
            </a:r>
            <a:br>
              <a:rPr lang="en-US" sz="2000" b="1" cap="none" dirty="0">
                <a:solidFill>
                  <a:srgbClr val="7030A0"/>
                </a:solidFill>
                <a:latin typeface="Calibri Light" panose="020F0302020204030204" pitchFamily="34" charset="0"/>
                <a:cs typeface="Calibri Light" panose="020F0302020204030204" pitchFamily="34" charset="0"/>
              </a:rPr>
            </a:br>
            <a:br>
              <a:rPr lang="en-US" sz="2000" b="1" cap="none" dirty="0">
                <a:solidFill>
                  <a:srgbClr val="7030A0"/>
                </a:solidFill>
                <a:latin typeface="Calibri Light" panose="020F0302020204030204" pitchFamily="34" charset="0"/>
                <a:cs typeface="Calibri Light" panose="020F0302020204030204" pitchFamily="34" charset="0"/>
              </a:rPr>
            </a:br>
            <a:r>
              <a:rPr lang="en-US" sz="2000" b="1" cap="none" dirty="0">
                <a:solidFill>
                  <a:srgbClr val="7030A0"/>
                </a:solidFill>
                <a:latin typeface="Calibri Light" panose="020F0302020204030204" pitchFamily="34" charset="0"/>
                <a:cs typeface="Calibri Light" panose="020F0302020204030204" pitchFamily="34" charset="0"/>
              </a:rPr>
              <a:t>&gt;For optometry, 23 schools (2019)  saw 2,472 applicants with 11,756 applications (~5/student) with 69% ♀ and 31% ♂, aged 22-26 with GPA 3.36.  Accepted students were 70%♀:30%♂% and greater than a third received multiple offers of admission</a:t>
            </a:r>
            <a:br>
              <a:rPr lang="en-US" sz="2000" b="1" cap="none" dirty="0">
                <a:solidFill>
                  <a:srgbClr val="7030A0"/>
                </a:solidFill>
                <a:latin typeface="Calibri Light" panose="020F0302020204030204" pitchFamily="34" charset="0"/>
                <a:cs typeface="Calibri Light" panose="020F0302020204030204" pitchFamily="34" charset="0"/>
              </a:rPr>
            </a:br>
            <a:br>
              <a:rPr lang="en-US" sz="2000" b="1" cap="none" dirty="0">
                <a:solidFill>
                  <a:srgbClr val="7030A0"/>
                </a:solidFill>
                <a:latin typeface="Calibri Light" panose="020F0302020204030204" pitchFamily="34" charset="0"/>
                <a:cs typeface="Calibri Light" panose="020F0302020204030204" pitchFamily="34" charset="0"/>
              </a:rPr>
            </a:br>
            <a:r>
              <a:rPr lang="en-US" sz="2000" b="1" cap="none" dirty="0">
                <a:solidFill>
                  <a:srgbClr val="7030A0"/>
                </a:solidFill>
                <a:latin typeface="Calibri Light" panose="020F0302020204030204" pitchFamily="34" charset="0"/>
                <a:cs typeface="Calibri Light" panose="020F0302020204030204" pitchFamily="34" charset="0"/>
              </a:rPr>
              <a:t>&gt; With 9 colleges of podiatric medicine, AACPM reports a 9.17% increase in applicants from 2018 with 964 applicants and 567 matriculants (2019), with 43% ♀ and 61% ♂.</a:t>
            </a:r>
            <a:br>
              <a:rPr lang="en-US" sz="2000" b="1" cap="none" dirty="0">
                <a:solidFill>
                  <a:srgbClr val="7030A0"/>
                </a:solidFill>
                <a:latin typeface="Calibri Light" panose="020F0302020204030204" pitchFamily="34" charset="0"/>
                <a:cs typeface="Calibri Light" panose="020F0302020204030204" pitchFamily="34" charset="0"/>
              </a:rPr>
            </a:br>
            <a:br>
              <a:rPr lang="en-US" sz="2000" b="1" cap="none" dirty="0">
                <a:solidFill>
                  <a:srgbClr val="7030A0"/>
                </a:solidFill>
                <a:latin typeface="Calibri Light" panose="020F0302020204030204" pitchFamily="34" charset="0"/>
                <a:cs typeface="Calibri Light" panose="020F0302020204030204" pitchFamily="34" charset="0"/>
              </a:rPr>
            </a:br>
            <a:r>
              <a:rPr lang="en-US" sz="2000" b="1" cap="none" dirty="0">
                <a:solidFill>
                  <a:srgbClr val="7030A0"/>
                </a:solidFill>
                <a:latin typeface="Calibri Light" panose="020F0302020204030204" pitchFamily="34" charset="0"/>
                <a:cs typeface="Calibri Light" panose="020F0302020204030204" pitchFamily="34" charset="0"/>
              </a:rPr>
              <a:t>&gt; With 260 accredited and provisionally accredited PA programs, 2019 saw 27,283 applicants from which 8,802 students were accepted (~32% rate); average age 25-2; 71.2%♀ and 28.5% ♂ (Note: in 1980, just 36% of PAs were women, in 1993 only 57 accredited programs); average accepted GPA 3.6, 3 years (161 weeks) direct clinical experience, and applied to 8 programs, with BIG shift toward MS programs</a:t>
            </a:r>
          </a:p>
        </p:txBody>
      </p:sp>
      <p:sp>
        <p:nvSpPr>
          <p:cNvPr id="5" name="Rectangle 2"/>
          <p:cNvSpPr txBox="1">
            <a:spLocks noChangeArrowheads="1"/>
          </p:cNvSpPr>
          <p:nvPr/>
        </p:nvSpPr>
        <p:spPr bwMode="auto">
          <a:xfrm>
            <a:off x="152400" y="0"/>
            <a:ext cx="76962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And even more landscape…</a:t>
            </a:r>
          </a:p>
        </p:txBody>
      </p:sp>
    </p:spTree>
    <p:extLst>
      <p:ext uri="{BB962C8B-B14F-4D97-AF65-F5344CB8AC3E}">
        <p14:creationId xmlns:p14="http://schemas.microsoft.com/office/powerpoint/2010/main" val="335423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229600" cy="5943600"/>
          </a:xfrm>
        </p:spPr>
        <p:txBody>
          <a:bodyPr anchor="t">
            <a:noAutofit/>
          </a:bodyPr>
          <a:lstStyle/>
          <a:p>
            <a:pPr lvl="0" defTabSz="457200">
              <a:spcBef>
                <a:spcPct val="20000"/>
              </a:spcBef>
              <a:spcAft>
                <a:spcPts val="600"/>
              </a:spcAft>
              <a:buClr>
                <a:prstClr val="white"/>
              </a:buClr>
              <a:buSzPct val="80000"/>
            </a:pPr>
            <a:r>
              <a:rPr lang="en-US" sz="3800" b="1" i="1" spc="0" dirty="0">
                <a:solidFill>
                  <a:srgbClr val="C00000"/>
                </a:solidFill>
                <a:latin typeface="+mn-lt"/>
                <a:ea typeface="+mn-ea"/>
                <a:cs typeface="Calibri" panose="020F0502020204030204" pitchFamily="34" charset="0"/>
              </a:rPr>
              <a:t>Your Academic Advisor (</a:t>
            </a:r>
            <a:r>
              <a:rPr lang="en-US" sz="3800" b="1" i="1" spc="0" dirty="0" err="1">
                <a:solidFill>
                  <a:srgbClr val="C00000"/>
                </a:solidFill>
                <a:latin typeface="+mn-lt"/>
                <a:ea typeface="+mn-ea"/>
                <a:cs typeface="Calibri" panose="020F0502020204030204" pitchFamily="34" charset="0"/>
              </a:rPr>
              <a:t>DegreeWorks</a:t>
            </a:r>
            <a:r>
              <a:rPr lang="en-US" sz="3800" b="1" i="1" spc="0" dirty="0">
                <a:solidFill>
                  <a:srgbClr val="C00000"/>
                </a:solidFill>
                <a:latin typeface="+mn-lt"/>
                <a:ea typeface="+mn-ea"/>
                <a:cs typeface="Calibri" panose="020F0502020204030204" pitchFamily="34" charset="0"/>
              </a:rPr>
              <a:t>)</a:t>
            </a:r>
            <a:br>
              <a:rPr lang="en-US" sz="3800" b="1" i="1" spc="0" dirty="0">
                <a:solidFill>
                  <a:srgbClr val="C00000"/>
                </a:solidFill>
                <a:latin typeface="+mn-lt"/>
                <a:ea typeface="+mn-ea"/>
                <a:cs typeface="Calibri" panose="020F0502020204030204" pitchFamily="34" charset="0"/>
              </a:rPr>
            </a:br>
            <a:r>
              <a:rPr lang="en-US" sz="3800" b="1" i="1" spc="0" dirty="0">
                <a:solidFill>
                  <a:srgbClr val="C00000"/>
                </a:solidFill>
                <a:latin typeface="+mn-lt"/>
                <a:ea typeface="+mn-ea"/>
                <a:cs typeface="Calibri" panose="020F0502020204030204" pitchFamily="34" charset="0"/>
              </a:rPr>
              <a:t>HP Advising Page (@</a:t>
            </a:r>
            <a:r>
              <a:rPr lang="en-US" sz="3800" b="1" i="1" spc="0" dirty="0" err="1">
                <a:solidFill>
                  <a:srgbClr val="C00000"/>
                </a:solidFill>
                <a:latin typeface="+mn-lt"/>
                <a:ea typeface="+mn-ea"/>
                <a:cs typeface="Calibri" panose="020F0502020204030204" pitchFamily="34" charset="0"/>
              </a:rPr>
              <a:t>HPLafCol</a:t>
            </a:r>
            <a:r>
              <a:rPr lang="en-US" sz="3800" b="1" i="1" spc="0" dirty="0">
                <a:solidFill>
                  <a:srgbClr val="C00000"/>
                </a:solidFill>
                <a:latin typeface="+mn-lt"/>
                <a:ea typeface="+mn-ea"/>
                <a:cs typeface="Calibri" panose="020F0502020204030204" pitchFamily="34" charset="0"/>
              </a:rPr>
              <a:t>)</a:t>
            </a:r>
            <a:br>
              <a:rPr lang="en-US" sz="3800" b="1" i="1" spc="0" dirty="0">
                <a:solidFill>
                  <a:srgbClr val="C00000"/>
                </a:solidFill>
                <a:latin typeface="+mn-lt"/>
                <a:ea typeface="+mn-ea"/>
                <a:cs typeface="Calibri" panose="020F0502020204030204" pitchFamily="34" charset="0"/>
              </a:rPr>
            </a:br>
            <a:r>
              <a:rPr lang="en-US" sz="3800" b="1" i="1" spc="0" dirty="0">
                <a:solidFill>
                  <a:srgbClr val="C00000"/>
                </a:solidFill>
                <a:latin typeface="+mn-lt"/>
                <a:ea typeface="+mn-ea"/>
                <a:cs typeface="Calibri" panose="020F0502020204030204" pitchFamily="34" charset="0"/>
              </a:rPr>
              <a:t>Gateway (</a:t>
            </a:r>
            <a:r>
              <a:rPr lang="en-US" sz="3800" b="1" i="1" spc="0" dirty="0" err="1">
                <a:solidFill>
                  <a:srgbClr val="C00000"/>
                </a:solidFill>
                <a:latin typeface="+mn-lt"/>
                <a:ea typeface="+mn-ea"/>
                <a:cs typeface="Calibri" panose="020F0502020204030204" pitchFamily="34" charset="0"/>
              </a:rPr>
              <a:t>CareerSpot</a:t>
            </a:r>
            <a:r>
              <a:rPr lang="en-US" sz="3800" b="1" i="1" spc="0" dirty="0">
                <a:solidFill>
                  <a:srgbClr val="C00000"/>
                </a:solidFill>
                <a:latin typeface="+mn-lt"/>
                <a:ea typeface="+mn-ea"/>
                <a:cs typeface="Calibri" panose="020F0502020204030204" pitchFamily="34" charset="0"/>
              </a:rPr>
              <a:t>, </a:t>
            </a:r>
            <a:r>
              <a:rPr lang="en-US" sz="3800" b="1" i="1" spc="0" dirty="0" err="1">
                <a:solidFill>
                  <a:srgbClr val="C00000"/>
                </a:solidFill>
                <a:latin typeface="+mn-lt"/>
                <a:ea typeface="+mn-ea"/>
                <a:cs typeface="Calibri" panose="020F0502020204030204" pitchFamily="34" charset="0"/>
              </a:rPr>
              <a:t>GateWay</a:t>
            </a:r>
            <a:r>
              <a:rPr lang="en-US" sz="3800" b="1" i="1" spc="0" dirty="0">
                <a:solidFill>
                  <a:srgbClr val="C00000"/>
                </a:solidFill>
                <a:latin typeface="+mn-lt"/>
                <a:ea typeface="+mn-ea"/>
                <a:cs typeface="Calibri" panose="020F0502020204030204" pitchFamily="34" charset="0"/>
              </a:rPr>
              <a:t> Link)</a:t>
            </a:r>
            <a:br>
              <a:rPr lang="en-US" sz="3800" b="1" i="1" spc="0" dirty="0">
                <a:solidFill>
                  <a:schemeClr val="tx2">
                    <a:lumMod val="50000"/>
                    <a:lumOff val="50000"/>
                  </a:schemeClr>
                </a:solidFill>
                <a:latin typeface="+mn-lt"/>
                <a:ea typeface="+mn-ea"/>
                <a:cs typeface="Calibri" panose="020F0502020204030204" pitchFamily="34" charset="0"/>
              </a:rPr>
            </a:br>
            <a:r>
              <a:rPr lang="en-US" sz="3800" b="1" spc="0" dirty="0">
                <a:solidFill>
                  <a:srgbClr val="7030A0"/>
                </a:solidFill>
                <a:latin typeface="+mn-lt"/>
                <a:ea typeface="+mn-ea"/>
                <a:cs typeface="Calibri" panose="020F0502020204030204" pitchFamily="34" charset="0"/>
              </a:rPr>
              <a:t>AAMC* &amp; AMCAS; AACOM &amp; AACOMAS</a:t>
            </a:r>
            <a:br>
              <a:rPr lang="en-US" sz="3800" b="1" spc="0" dirty="0">
                <a:solidFill>
                  <a:srgbClr val="7030A0"/>
                </a:solidFill>
                <a:latin typeface="+mn-lt"/>
                <a:ea typeface="+mn-ea"/>
                <a:cs typeface="Calibri" panose="020F0502020204030204" pitchFamily="34" charset="0"/>
              </a:rPr>
            </a:br>
            <a:r>
              <a:rPr lang="en-US" sz="3800" b="1" spc="0" dirty="0">
                <a:solidFill>
                  <a:srgbClr val="7030A0"/>
                </a:solidFill>
                <a:latin typeface="+mn-lt"/>
                <a:ea typeface="+mn-ea"/>
                <a:cs typeface="Calibri" panose="020F0502020204030204" pitchFamily="34" charset="0"/>
              </a:rPr>
              <a:t>TMDSAS</a:t>
            </a:r>
            <a:br>
              <a:rPr lang="en-US" sz="3800" b="1" spc="0" dirty="0">
                <a:solidFill>
                  <a:srgbClr val="7030A0"/>
                </a:solidFill>
                <a:latin typeface="+mn-lt"/>
                <a:ea typeface="+mn-ea"/>
                <a:cs typeface="Calibri" panose="020F0502020204030204" pitchFamily="34" charset="0"/>
              </a:rPr>
            </a:br>
            <a:r>
              <a:rPr lang="en-US" sz="3800" b="1" spc="0" dirty="0">
                <a:solidFill>
                  <a:srgbClr val="7030A0"/>
                </a:solidFill>
                <a:latin typeface="+mn-lt"/>
                <a:ea typeface="+mn-ea"/>
                <a:cs typeface="Calibri" panose="020F0502020204030204" pitchFamily="34" charset="0"/>
              </a:rPr>
              <a:t>ADEA and AADSAS</a:t>
            </a:r>
            <a:br>
              <a:rPr lang="en-US" sz="3800" b="1" spc="0" dirty="0">
                <a:solidFill>
                  <a:srgbClr val="7030A0"/>
                </a:solidFill>
                <a:latin typeface="+mn-lt"/>
                <a:ea typeface="+mn-ea"/>
                <a:cs typeface="Calibri" panose="020F0502020204030204" pitchFamily="34" charset="0"/>
              </a:rPr>
            </a:br>
            <a:r>
              <a:rPr lang="en-US" sz="3800" b="1" spc="0" dirty="0">
                <a:solidFill>
                  <a:srgbClr val="7030A0"/>
                </a:solidFill>
                <a:latin typeface="+mn-lt"/>
                <a:ea typeface="+mn-ea"/>
                <a:cs typeface="Calibri" panose="020F0502020204030204" pitchFamily="34" charset="0"/>
              </a:rPr>
              <a:t>AACPM and AACPMAS</a:t>
            </a:r>
            <a:br>
              <a:rPr lang="en-US" sz="3800" b="1" spc="0" dirty="0">
                <a:solidFill>
                  <a:srgbClr val="7030A0"/>
                </a:solidFill>
                <a:latin typeface="+mn-lt"/>
                <a:ea typeface="+mn-ea"/>
                <a:cs typeface="Calibri" panose="020F0502020204030204" pitchFamily="34" charset="0"/>
              </a:rPr>
            </a:br>
            <a:r>
              <a:rPr lang="en-US" sz="3800" b="1" spc="0" dirty="0">
                <a:solidFill>
                  <a:srgbClr val="7030A0"/>
                </a:solidFill>
                <a:latin typeface="+mn-lt"/>
                <a:ea typeface="+mn-ea"/>
                <a:cs typeface="Calibri" panose="020F0502020204030204" pitchFamily="34" charset="0"/>
              </a:rPr>
              <a:t>AAVMC and VMCAS</a:t>
            </a:r>
            <a:br>
              <a:rPr lang="en-US" sz="3800" b="1" spc="0" dirty="0">
                <a:solidFill>
                  <a:srgbClr val="7030A0"/>
                </a:solidFill>
                <a:latin typeface="+mn-lt"/>
                <a:ea typeface="+mn-ea"/>
                <a:cs typeface="Calibri" panose="020F0502020204030204" pitchFamily="34" charset="0"/>
              </a:rPr>
            </a:br>
            <a:r>
              <a:rPr lang="en-US" sz="3800" b="1" spc="0" dirty="0">
                <a:solidFill>
                  <a:srgbClr val="7030A0"/>
                </a:solidFill>
                <a:latin typeface="+mn-lt"/>
                <a:ea typeface="+mn-ea"/>
                <a:cs typeface="Calibri" panose="020F0502020204030204" pitchFamily="34" charset="0"/>
              </a:rPr>
              <a:t>ASCO and </a:t>
            </a:r>
            <a:r>
              <a:rPr lang="en-US" sz="3800" b="1" spc="0" dirty="0" err="1">
                <a:solidFill>
                  <a:srgbClr val="7030A0"/>
                </a:solidFill>
                <a:latin typeface="+mn-lt"/>
                <a:ea typeface="+mn-ea"/>
                <a:cs typeface="Calibri" panose="020F0502020204030204" pitchFamily="34" charset="0"/>
              </a:rPr>
              <a:t>OptomCAS</a:t>
            </a:r>
            <a:br>
              <a:rPr lang="en-US" sz="3800" b="1" spc="0" dirty="0">
                <a:solidFill>
                  <a:srgbClr val="7030A0"/>
                </a:solidFill>
                <a:latin typeface="+mn-lt"/>
                <a:ea typeface="+mn-ea"/>
                <a:cs typeface="Calibri" panose="020F0502020204030204" pitchFamily="34" charset="0"/>
              </a:rPr>
            </a:br>
            <a:r>
              <a:rPr lang="en-US" sz="3800" b="1" spc="0" dirty="0">
                <a:solidFill>
                  <a:srgbClr val="7030A0"/>
                </a:solidFill>
                <a:latin typeface="+mn-lt"/>
                <a:ea typeface="+mn-ea"/>
                <a:cs typeface="Calibri" panose="020F0502020204030204" pitchFamily="34" charset="0"/>
              </a:rPr>
              <a:t>AAPA and </a:t>
            </a:r>
            <a:r>
              <a:rPr lang="en-US" sz="3800" b="1" spc="0" dirty="0" err="1">
                <a:solidFill>
                  <a:srgbClr val="7030A0"/>
                </a:solidFill>
                <a:latin typeface="+mn-lt"/>
                <a:ea typeface="+mn-ea"/>
                <a:cs typeface="Calibri" panose="020F0502020204030204" pitchFamily="34" charset="0"/>
              </a:rPr>
              <a:t>CasPA</a:t>
            </a:r>
            <a:br>
              <a:rPr lang="en-US" sz="3800" b="1" spc="0" dirty="0">
                <a:solidFill>
                  <a:srgbClr val="7030A0"/>
                </a:solidFill>
                <a:latin typeface="+mn-lt"/>
                <a:ea typeface="+mn-ea"/>
                <a:cs typeface="Calibri" panose="020F0502020204030204" pitchFamily="34" charset="0"/>
              </a:rPr>
            </a:br>
            <a:r>
              <a:rPr lang="en-US" sz="3800" b="1" spc="0" dirty="0">
                <a:solidFill>
                  <a:srgbClr val="7030A0"/>
                </a:solidFill>
                <a:latin typeface="+mn-lt"/>
                <a:ea typeface="+mn-ea"/>
                <a:cs typeface="Calibri" panose="020F0502020204030204" pitchFamily="34" charset="0"/>
              </a:rPr>
              <a:t>MSAR, MCAT, OAT, DAT, GRE</a:t>
            </a:r>
            <a:endParaRPr lang="en-US" sz="3800" b="1" dirty="0">
              <a:solidFill>
                <a:srgbClr val="7030A0"/>
              </a:solidFill>
              <a:latin typeface="+mn-lt"/>
              <a:cs typeface="Calibri" panose="020F0502020204030204" pitchFamily="34" charset="0"/>
            </a:endParaRPr>
          </a:p>
        </p:txBody>
      </p:sp>
      <p:sp>
        <p:nvSpPr>
          <p:cNvPr id="3" name="Title 1">
            <a:extLst>
              <a:ext uri="{FF2B5EF4-FFF2-40B4-BE49-F238E27FC236}">
                <a16:creationId xmlns:a16="http://schemas.microsoft.com/office/drawing/2014/main" id="{77D5914D-D784-4690-AEA4-B02854E0A1E2}"/>
              </a:ext>
            </a:extLst>
          </p:cNvPr>
          <p:cNvSpPr txBox="1">
            <a:spLocks/>
          </p:cNvSpPr>
          <p:nvPr/>
        </p:nvSpPr>
        <p:spPr>
          <a:xfrm>
            <a:off x="990600" y="0"/>
            <a:ext cx="7620000" cy="7620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defTabSz="457200">
              <a:spcBef>
                <a:spcPct val="20000"/>
              </a:spcBef>
              <a:spcAft>
                <a:spcPts val="600"/>
              </a:spcAft>
              <a:buClr>
                <a:prstClr val="white"/>
              </a:buClr>
              <a:buSzPct val="80000"/>
            </a:pPr>
            <a:r>
              <a:rPr lang="en-US" sz="5400" b="1" dirty="0">
                <a:solidFill>
                  <a:srgbClr val="C00000"/>
                </a:solidFill>
                <a:latin typeface="Calibri" panose="020F0502020204030204" pitchFamily="34" charset="0"/>
                <a:cs typeface="Calibri" panose="020F0502020204030204" pitchFamily="34" charset="0"/>
              </a:rPr>
              <a:t>Your Ongoing Resources:</a:t>
            </a:r>
          </a:p>
        </p:txBody>
      </p:sp>
    </p:spTree>
    <p:extLst>
      <p:ext uri="{BB962C8B-B14F-4D97-AF65-F5344CB8AC3E}">
        <p14:creationId xmlns:p14="http://schemas.microsoft.com/office/powerpoint/2010/main" val="29011220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401236750"/>
              </p:ext>
            </p:extLst>
          </p:nvPr>
        </p:nvGraphicFramePr>
        <p:xfrm>
          <a:off x="303970" y="76200"/>
          <a:ext cx="8230430" cy="3505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463141413"/>
              </p:ext>
            </p:extLst>
          </p:nvPr>
        </p:nvGraphicFramePr>
        <p:xfrm>
          <a:off x="303970" y="3419302"/>
          <a:ext cx="8230430"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3108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37"/>
            <a:ext cx="7848600" cy="617143"/>
          </a:xfrm>
        </p:spPr>
        <p:txBody>
          <a:bodyPr>
            <a:normAutofit fontScale="90000"/>
          </a:bodyPr>
          <a:lstStyle/>
          <a:p>
            <a:pPr algn="ctr"/>
            <a:r>
              <a:rPr lang="en-US" sz="2000" b="1" dirty="0">
                <a:solidFill>
                  <a:srgbClr val="C00000"/>
                </a:solidFill>
                <a:latin typeface="+mn-lt"/>
              </a:rPr>
              <a:t>Pre-professional Competencies from the </a:t>
            </a:r>
            <a:r>
              <a:rPr lang="en-US" altLang="en-US" sz="2000" b="1" kern="0" dirty="0">
                <a:solidFill>
                  <a:srgbClr val="C00000"/>
                </a:solidFill>
                <a:latin typeface="+mn-lt"/>
              </a:rPr>
              <a:t>Association of American Medical Colleges</a:t>
            </a:r>
            <a:br>
              <a:rPr lang="en-US" altLang="en-US" sz="2000" b="1" kern="0" dirty="0">
                <a:solidFill>
                  <a:srgbClr val="C00000"/>
                </a:solidFill>
                <a:latin typeface="+mn-lt"/>
              </a:rPr>
            </a:br>
            <a:r>
              <a:rPr lang="en-US" altLang="en-US" sz="2000" b="1" kern="0" dirty="0">
                <a:solidFill>
                  <a:srgbClr val="C00000"/>
                </a:solidFill>
                <a:latin typeface="+mn-lt"/>
              </a:rPr>
              <a:t>now  widespread among HP arenas!</a:t>
            </a:r>
            <a:endParaRPr lang="en-US" sz="2000" b="1" dirty="0">
              <a:solidFill>
                <a:srgbClr val="C00000"/>
              </a:solidFill>
              <a:latin typeface="+mn-lt"/>
            </a:endParaRPr>
          </a:p>
        </p:txBody>
      </p:sp>
      <p:sp>
        <p:nvSpPr>
          <p:cNvPr id="3" name="Rectangle 2"/>
          <p:cNvSpPr/>
          <p:nvPr/>
        </p:nvSpPr>
        <p:spPr>
          <a:xfrm>
            <a:off x="152400" y="609600"/>
            <a:ext cx="8991600" cy="6494085"/>
          </a:xfrm>
          <a:prstGeom prst="rect">
            <a:avLst/>
          </a:prstGeom>
        </p:spPr>
        <p:txBody>
          <a:bodyPr wrap="square">
            <a:spAutoFit/>
          </a:bodyPr>
          <a:lstStyle/>
          <a:p>
            <a:r>
              <a:rPr lang="en-US" sz="1600" b="1" dirty="0">
                <a:solidFill>
                  <a:srgbClr val="C00000"/>
                </a:solidFill>
              </a:rPr>
              <a:t>Service Orientation:</a:t>
            </a:r>
            <a:r>
              <a:rPr lang="en-US" sz="1600" dirty="0">
                <a:solidFill>
                  <a:srgbClr val="C00000"/>
                </a:solidFill>
              </a:rPr>
              <a:t> </a:t>
            </a:r>
            <a:r>
              <a:rPr lang="en-US" sz="1600" dirty="0">
                <a:solidFill>
                  <a:srgbClr val="7030A0"/>
                </a:solidFill>
              </a:rPr>
              <a:t>Demonstrates a desire to help others and sensitivity to others’ needs and feelings; demonstrates a desire to alleviate others’ distress; recognizes and acts on his/her responsibilities to society; locally, nationally, and globally.</a:t>
            </a:r>
          </a:p>
          <a:p>
            <a:r>
              <a:rPr lang="en-US" sz="1600" dirty="0">
                <a:solidFill>
                  <a:srgbClr val="7030A0"/>
                </a:solidFill>
              </a:rPr>
              <a:t> </a:t>
            </a:r>
            <a:r>
              <a:rPr lang="en-US" sz="1600" b="1" dirty="0">
                <a:solidFill>
                  <a:srgbClr val="C00000"/>
                </a:solidFill>
              </a:rPr>
              <a:t>Social Skills: </a:t>
            </a:r>
            <a:r>
              <a:rPr lang="en-US" sz="1600" dirty="0">
                <a:solidFill>
                  <a:srgbClr val="7030A0"/>
                </a:solidFill>
              </a:rPr>
              <a:t>Demonstrates an awareness of others’ needs, goals, feelings, and the ways that social and behavioral cues affect peoples’ interactions and behaviors; adjusts behaviors appropriately in response to these cues; treats others with respect.</a:t>
            </a:r>
          </a:p>
          <a:p>
            <a:r>
              <a:rPr lang="en-US" sz="1600" dirty="0">
                <a:solidFill>
                  <a:srgbClr val="7030A0"/>
                </a:solidFill>
              </a:rPr>
              <a:t> </a:t>
            </a:r>
            <a:r>
              <a:rPr lang="en-US" sz="1600" b="1" dirty="0">
                <a:solidFill>
                  <a:srgbClr val="C00000"/>
                </a:solidFill>
              </a:rPr>
              <a:t>Cultural Competence:</a:t>
            </a:r>
            <a:r>
              <a:rPr lang="en-US" sz="1600" dirty="0">
                <a:solidFill>
                  <a:srgbClr val="7030A0"/>
                </a:solidFill>
              </a:rPr>
              <a:t> Demonstrates knowledge of socio-cultural factors that affect interactions and behaviors; shows an appreciation and respect for multiple dimensions of diversity; recognizes and acts on the obligation to inform one’s own judgment; engages diverse and competing perspectives as a resource for learning, citizenship, and work; recognizes and appropriately addresses bias in themselves and others; interacts effectively with people from diverse backgrounds.</a:t>
            </a:r>
          </a:p>
          <a:p>
            <a:r>
              <a:rPr lang="en-US" sz="1600" dirty="0">
                <a:solidFill>
                  <a:srgbClr val="C00000"/>
                </a:solidFill>
              </a:rPr>
              <a:t> </a:t>
            </a:r>
            <a:r>
              <a:rPr lang="en-US" sz="1600" b="1" dirty="0">
                <a:solidFill>
                  <a:srgbClr val="C00000"/>
                </a:solidFill>
              </a:rPr>
              <a:t>Teamwork:</a:t>
            </a:r>
            <a:r>
              <a:rPr lang="en-US" sz="1600" dirty="0">
                <a:solidFill>
                  <a:srgbClr val="C00000"/>
                </a:solidFill>
              </a:rPr>
              <a:t> </a:t>
            </a:r>
            <a:r>
              <a:rPr lang="en-US" sz="1600" dirty="0">
                <a:solidFill>
                  <a:srgbClr val="7030A0"/>
                </a:solidFill>
              </a:rPr>
              <a:t>Works collaboratively with others to achieve shared goals; shares information and knowledge with others and provides feedback; puts team goals ahead of individual goals.</a:t>
            </a:r>
          </a:p>
          <a:p>
            <a:r>
              <a:rPr lang="en-US" sz="1600" dirty="0">
                <a:solidFill>
                  <a:srgbClr val="C00000"/>
                </a:solidFill>
              </a:rPr>
              <a:t> </a:t>
            </a:r>
            <a:r>
              <a:rPr lang="en-US" sz="1600" b="1" dirty="0">
                <a:solidFill>
                  <a:srgbClr val="C00000"/>
                </a:solidFill>
              </a:rPr>
              <a:t>Oral Communication:</a:t>
            </a:r>
            <a:r>
              <a:rPr lang="en-US" sz="1600" dirty="0">
                <a:solidFill>
                  <a:srgbClr val="C00000"/>
                </a:solidFill>
              </a:rPr>
              <a:t> </a:t>
            </a:r>
            <a:r>
              <a:rPr lang="en-US" sz="1600" dirty="0">
                <a:solidFill>
                  <a:srgbClr val="7030A0"/>
                </a:solidFill>
              </a:rPr>
              <a:t>Effectively conveys information to others using spoken words and sentences; listens effectively; recognizes potential communication barriers, adjusts approach; clarifies information as needed.</a:t>
            </a:r>
          </a:p>
          <a:p>
            <a:r>
              <a:rPr lang="en-US" sz="1600" dirty="0">
                <a:solidFill>
                  <a:srgbClr val="C00000"/>
                </a:solidFill>
              </a:rPr>
              <a:t> </a:t>
            </a:r>
            <a:r>
              <a:rPr lang="en-US" sz="1600" b="1" dirty="0">
                <a:solidFill>
                  <a:srgbClr val="C00000"/>
                </a:solidFill>
              </a:rPr>
              <a:t>Ethical Responsibility to Self and Others: </a:t>
            </a:r>
            <a:r>
              <a:rPr lang="en-US" sz="1600" dirty="0">
                <a:solidFill>
                  <a:srgbClr val="7030A0"/>
                </a:solidFill>
              </a:rPr>
              <a:t>Behaves in an honest and ethical manner; cultivates personal and academic integrity; adheres to ethical principles and follows rules and procedures; resists peer pressure to engage in unethical behavior and encourages others to behave in honest and ethical ways; develops and demonstrates ethical and moral reasoning.</a:t>
            </a:r>
          </a:p>
          <a:p>
            <a:r>
              <a:rPr lang="en-US" sz="1600" dirty="0">
                <a:solidFill>
                  <a:srgbClr val="C00000"/>
                </a:solidFill>
              </a:rPr>
              <a:t> </a:t>
            </a:r>
            <a:r>
              <a:rPr lang="en-US" sz="1600" b="1" dirty="0">
                <a:solidFill>
                  <a:srgbClr val="C00000"/>
                </a:solidFill>
              </a:rPr>
              <a:t>Reliability and Dependability:</a:t>
            </a:r>
            <a:r>
              <a:rPr lang="en-US" sz="1600" dirty="0">
                <a:solidFill>
                  <a:srgbClr val="C00000"/>
                </a:solidFill>
              </a:rPr>
              <a:t> </a:t>
            </a:r>
            <a:r>
              <a:rPr lang="en-US" sz="1600" dirty="0">
                <a:solidFill>
                  <a:srgbClr val="7030A0"/>
                </a:solidFill>
              </a:rPr>
              <a:t>Consistently fulfills obligations in a timely and satisfactory manner; takes responsibility for personal actions and performance.</a:t>
            </a:r>
          </a:p>
          <a:p>
            <a:r>
              <a:rPr lang="en-US" sz="1600" dirty="0">
                <a:solidFill>
                  <a:srgbClr val="7030A0"/>
                </a:solidFill>
              </a:rPr>
              <a:t> </a:t>
            </a:r>
            <a:r>
              <a:rPr lang="en-US" sz="1600" b="1" dirty="0">
                <a:solidFill>
                  <a:srgbClr val="C00000"/>
                </a:solidFill>
              </a:rPr>
              <a:t>Resilience and Adaptability: </a:t>
            </a:r>
            <a:r>
              <a:rPr lang="en-US" sz="1600" dirty="0">
                <a:solidFill>
                  <a:srgbClr val="7030A0"/>
                </a:solidFill>
              </a:rPr>
              <a:t>Demonstrates tolerance of stressful or changing environments or situations and adapts effectively to them; is persistent, even under difficult situations; recovers from setbacks.</a:t>
            </a:r>
          </a:p>
          <a:p>
            <a:r>
              <a:rPr lang="en-US" sz="1600" dirty="0">
                <a:solidFill>
                  <a:srgbClr val="7030A0"/>
                </a:solidFill>
              </a:rPr>
              <a:t> </a:t>
            </a:r>
            <a:r>
              <a:rPr lang="en-US" sz="1600" b="1" dirty="0">
                <a:solidFill>
                  <a:srgbClr val="C00000"/>
                </a:solidFill>
              </a:rPr>
              <a:t>Capacity for Improvement:</a:t>
            </a:r>
            <a:r>
              <a:rPr lang="en-US" sz="1600" dirty="0">
                <a:solidFill>
                  <a:srgbClr val="C00000"/>
                </a:solidFill>
              </a:rPr>
              <a:t> </a:t>
            </a:r>
            <a:r>
              <a:rPr lang="en-US" sz="1600" dirty="0">
                <a:solidFill>
                  <a:srgbClr val="7030A0"/>
                </a:solidFill>
              </a:rPr>
              <a:t>Sets goals for continuous improvement and for learning new concepts and skills; engages in reflective practice for improvement; solicits and responds appropriately to feedback.</a:t>
            </a:r>
          </a:p>
        </p:txBody>
      </p:sp>
    </p:spTree>
    <p:extLst>
      <p:ext uri="{BB962C8B-B14F-4D97-AF65-F5344CB8AC3E}">
        <p14:creationId xmlns:p14="http://schemas.microsoft.com/office/powerpoint/2010/main" val="28560237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339" y="152400"/>
            <a:ext cx="8811322" cy="6617196"/>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u="none" strike="noStrike" kern="120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Employing the GAP year effectively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chemeClr val="accent1">
                  <a:lumMod val="75000"/>
                </a:schemeClr>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What should I do? </a:t>
            </a:r>
            <a:r>
              <a:rPr kumimoji="0" lang="en-US" sz="2800" b="0"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Assess your portfolio REALISTICALLY…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Your goal?  </a:t>
            </a:r>
            <a:r>
              <a:rPr kumimoji="0" lang="en-US" sz="2800" b="0"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Raise your competitiveness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How? </a:t>
            </a:r>
            <a:r>
              <a:rPr kumimoji="0" lang="en-US" sz="2800" b="0"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Fill in the gaps!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Enhance and focus!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Be creative and innovative!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Push beyond your comfort zone!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Is a Post-Bac Program a good fit?  That depends…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1"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1"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With a gap year, you enter on-campus HPAC application cycles during your senior year or thereafter ; you complete </a:t>
            </a:r>
            <a:r>
              <a:rPr kumimoji="0" lang="en-US" sz="2400" b="1" i="1" u="none" strike="noStrike" kern="1200" cap="none" spc="0" normalizeH="0" baseline="0" noProof="0" dirty="0" err="1">
                <a:ln>
                  <a:noFill/>
                </a:ln>
                <a:solidFill>
                  <a:srgbClr val="7030A0"/>
                </a:solidFill>
                <a:effectLst/>
                <a:uLnTx/>
                <a:uFillTx/>
                <a:latin typeface="Calibri" panose="020F0502020204030204" pitchFamily="34" charset="0"/>
                <a:cs typeface="Calibri" panose="020F0502020204030204" pitchFamily="34" charset="0"/>
              </a:rPr>
              <a:t>secondaries</a:t>
            </a:r>
            <a:r>
              <a:rPr kumimoji="0" lang="en-US" sz="2400" b="1" i="1"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and interviews subsequently!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sng"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2400" b="1" i="1" dirty="0">
                <a:solidFill>
                  <a:srgbClr val="7030A0"/>
                </a:solidFill>
                <a:latin typeface="Calibri" panose="020F0502020204030204" pitchFamily="34" charset="0"/>
                <a:cs typeface="Calibri" panose="020F0502020204030204" pitchFamily="34" charset="0"/>
              </a:rPr>
              <a:t>So </a:t>
            </a:r>
            <a:r>
              <a:rPr kumimoji="0" lang="en-US" sz="2400" b="1" i="1"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stay connected and keep active so you can meet on-campus deadlines</a:t>
            </a:r>
            <a:r>
              <a:rPr lang="en-US" sz="2400" b="1" i="1" dirty="0">
                <a:solidFill>
                  <a:srgbClr val="7030A0"/>
                </a:solidFill>
                <a:latin typeface="Calibri" panose="020F0502020204030204" pitchFamily="34" charset="0"/>
                <a:cs typeface="Calibri" panose="020F0502020204030204" pitchFamily="34" charset="0"/>
              </a:rPr>
              <a:t>. </a:t>
            </a:r>
            <a:r>
              <a:rPr kumimoji="0" lang="en-US" sz="2400" b="1" i="1"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Submit your materials so HP Advising can assist you.</a:t>
            </a:r>
          </a:p>
        </p:txBody>
      </p:sp>
    </p:spTree>
    <p:extLst>
      <p:ext uri="{BB962C8B-B14F-4D97-AF65-F5344CB8AC3E}">
        <p14:creationId xmlns:p14="http://schemas.microsoft.com/office/powerpoint/2010/main" val="21706135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4A7738-08CA-444B-AB3F-3A5E884A8803}"/>
              </a:ext>
            </a:extLst>
          </p:cNvPr>
          <p:cNvSpPr txBox="1"/>
          <p:nvPr/>
        </p:nvSpPr>
        <p:spPr>
          <a:xfrm>
            <a:off x="152400" y="948690"/>
            <a:ext cx="9144000" cy="5909310"/>
          </a:xfrm>
          <a:prstGeom prst="rect">
            <a:avLst/>
          </a:prstGeom>
          <a:noFill/>
        </p:spPr>
        <p:txBody>
          <a:bodyPr wrap="square" rtlCol="0">
            <a:spAutoFit/>
          </a:bodyPr>
          <a:lstStyle/>
          <a:p>
            <a:pPr algn="ctr"/>
            <a:r>
              <a:rPr lang="en-US" sz="6000" b="1" dirty="0">
                <a:solidFill>
                  <a:srgbClr val="7030A0"/>
                </a:solidFill>
              </a:rPr>
              <a:t>Please refer to your chat </a:t>
            </a:r>
          </a:p>
          <a:p>
            <a:pPr algn="ctr"/>
            <a:r>
              <a:rPr lang="en-US" sz="6000" b="1" dirty="0">
                <a:solidFill>
                  <a:srgbClr val="7030A0"/>
                </a:solidFill>
              </a:rPr>
              <a:t>for the </a:t>
            </a:r>
          </a:p>
          <a:p>
            <a:pPr algn="ctr"/>
            <a:r>
              <a:rPr lang="en-US" sz="6000" b="1" dirty="0">
                <a:solidFill>
                  <a:srgbClr val="7030A0"/>
                </a:solidFill>
              </a:rPr>
              <a:t>3 Page Long </a:t>
            </a:r>
          </a:p>
          <a:p>
            <a:pPr algn="ctr"/>
            <a:r>
              <a:rPr lang="en-US" sz="6000" b="1" dirty="0">
                <a:solidFill>
                  <a:srgbClr val="7030A0"/>
                </a:solidFill>
              </a:rPr>
              <a:t>Application Handout</a:t>
            </a:r>
          </a:p>
          <a:p>
            <a:pPr algn="ctr"/>
            <a:r>
              <a:rPr lang="en-US" sz="6000" b="1" dirty="0">
                <a:solidFill>
                  <a:srgbClr val="7030A0"/>
                </a:solidFill>
              </a:rPr>
              <a:t>MATRIX</a:t>
            </a:r>
          </a:p>
          <a:p>
            <a:pPr algn="ctr"/>
            <a:endParaRPr lang="en-US" sz="6000" b="1" dirty="0">
              <a:solidFill>
                <a:srgbClr val="7030A0"/>
              </a:solidFill>
            </a:endParaRPr>
          </a:p>
          <a:p>
            <a:endParaRPr lang="en-US" dirty="0"/>
          </a:p>
        </p:txBody>
      </p:sp>
    </p:spTree>
    <p:extLst>
      <p:ext uri="{BB962C8B-B14F-4D97-AF65-F5344CB8AC3E}">
        <p14:creationId xmlns:p14="http://schemas.microsoft.com/office/powerpoint/2010/main" val="369751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699" y="-36095"/>
            <a:ext cx="8610600"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4000" b="1" kern="0" dirty="0">
                <a:solidFill>
                  <a:srgbClr val="C00000"/>
                </a:solidFill>
                <a:latin typeface="Calibri Light" panose="020F0302020204030204"/>
              </a:rPr>
              <a:t>In a Nutshell, Consider…</a:t>
            </a:r>
            <a:endParaRPr kumimoji="0" lang="en-US" sz="4000" b="1" i="0" u="none" strike="noStrike" kern="0" cap="none" spc="0" normalizeH="0" baseline="0" noProof="0" dirty="0">
              <a:ln>
                <a:noFill/>
              </a:ln>
              <a:solidFill>
                <a:srgbClr val="C00000"/>
              </a:solidFill>
              <a:effectLst/>
              <a:uLnTx/>
              <a:uFillTx/>
              <a:latin typeface="Calibri Light" panose="020F0302020204030204"/>
              <a:ea typeface="+mn-ea"/>
              <a:cs typeface="+mn-cs"/>
            </a:endParaRPr>
          </a:p>
        </p:txBody>
      </p:sp>
      <p:sp>
        <p:nvSpPr>
          <p:cNvPr id="3" name="Rectangle 2"/>
          <p:cNvSpPr/>
          <p:nvPr/>
        </p:nvSpPr>
        <p:spPr>
          <a:xfrm>
            <a:off x="38100" y="609600"/>
            <a:ext cx="9067799" cy="6688626"/>
          </a:xfrm>
          <a:prstGeom prst="rect">
            <a:avLst/>
          </a:prstGeom>
        </p:spPr>
        <p:txBody>
          <a:bodyPr wrap="square">
            <a:spAutoFit/>
          </a:bodyPr>
          <a:lstStyle/>
          <a:p>
            <a:pPr marL="225425" marR="0" lvl="0" indent="-225425"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lang="en-US" altLang="en-US" sz="3000" kern="0" dirty="0">
                <a:solidFill>
                  <a:srgbClr val="7030A0"/>
                </a:solidFill>
                <a:latin typeface="Calibri" panose="020F0502020204030204" pitchFamily="34" charset="0"/>
                <a:cs typeface="Calibri" panose="020F0502020204030204" pitchFamily="34" charset="0"/>
              </a:rPr>
              <a:t>Complete your u</a:t>
            </a:r>
            <a:r>
              <a:rPr kumimoji="0" lang="en-US" altLang="en-US" sz="3000" i="0" u="none" strike="noStrike" kern="0" cap="none" spc="0" normalizeH="0" baseline="0" noProof="0" dirty="0" err="1">
                <a:ln>
                  <a:noFill/>
                </a:ln>
                <a:solidFill>
                  <a:srgbClr val="7030A0"/>
                </a:solidFill>
                <a:effectLst/>
                <a:uLnTx/>
                <a:uFillTx/>
                <a:latin typeface="Calibri" panose="020F0502020204030204" pitchFamily="34" charset="0"/>
                <a:cs typeface="Calibri" panose="020F0502020204030204" pitchFamily="34" charset="0"/>
              </a:rPr>
              <a:t>ndergraduate</a:t>
            </a:r>
            <a:r>
              <a:rPr kumimoji="0" lang="en-US" altLang="en-US" sz="300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a:t>
            </a:r>
            <a:r>
              <a:rPr lang="en-US" altLang="en-US" sz="3000" kern="0" dirty="0">
                <a:solidFill>
                  <a:srgbClr val="7030A0"/>
                </a:solidFill>
                <a:latin typeface="Calibri" panose="020F0502020204030204" pitchFamily="34" charset="0"/>
                <a:cs typeface="Calibri" panose="020F0502020204030204" pitchFamily="34" charset="0"/>
              </a:rPr>
              <a:t>c</a:t>
            </a:r>
            <a:r>
              <a:rPr kumimoji="0" lang="en-US" altLang="en-US" sz="3000" i="0" u="none" strike="noStrike" kern="0" cap="none" spc="0" normalizeH="0" baseline="0" noProof="0" dirty="0" err="1">
                <a:ln>
                  <a:noFill/>
                </a:ln>
                <a:solidFill>
                  <a:srgbClr val="7030A0"/>
                </a:solidFill>
                <a:effectLst/>
                <a:uLnTx/>
                <a:uFillTx/>
                <a:latin typeface="Calibri" panose="020F0502020204030204" pitchFamily="34" charset="0"/>
                <a:cs typeface="Calibri" panose="020F0502020204030204" pitchFamily="34" charset="0"/>
              </a:rPr>
              <a:t>oursework</a:t>
            </a:r>
            <a:r>
              <a:rPr kumimoji="0" lang="en-US" altLang="en-US" sz="300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core science, writing, ethics; </a:t>
            </a:r>
            <a:r>
              <a:rPr kumimoji="0" lang="en-US" altLang="en-US" sz="3000"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Grades matter! </a:t>
            </a:r>
          </a:p>
          <a:p>
            <a:pPr marL="225425" marR="0" lvl="0" indent="-225425"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lang="en-US" altLang="en-US" sz="3000" kern="0" dirty="0">
                <a:solidFill>
                  <a:srgbClr val="7030A0"/>
                </a:solidFill>
                <a:latin typeface="Calibri" panose="020F0502020204030204" pitchFamily="34" charset="0"/>
                <a:cs typeface="Calibri" panose="020F0502020204030204" pitchFamily="34" charset="0"/>
              </a:rPr>
              <a:t>Select meaningful, diverse clinical experiences in your interests and other areas; </a:t>
            </a:r>
            <a:r>
              <a:rPr lang="en-US" altLang="en-US" sz="3000" kern="0" dirty="0">
                <a:solidFill>
                  <a:srgbClr val="C00000"/>
                </a:solidFill>
                <a:latin typeface="Calibri" panose="020F0502020204030204" pitchFamily="34" charset="0"/>
                <a:cs typeface="Calibri" panose="020F0502020204030204" pitchFamily="34" charset="0"/>
              </a:rPr>
              <a:t>Be Active!</a:t>
            </a:r>
          </a:p>
          <a:p>
            <a:pPr marL="225425" marR="0" lvl="0" indent="-225425"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US" altLang="en-US" sz="300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Pursue and master </a:t>
            </a:r>
            <a:r>
              <a:rPr lang="en-US" altLang="en-US" sz="3000" kern="0" dirty="0">
                <a:solidFill>
                  <a:srgbClr val="7030A0"/>
                </a:solidFill>
                <a:latin typeface="Calibri" panose="020F0502020204030204" pitchFamily="34" charset="0"/>
                <a:cs typeface="Calibri" panose="020F0502020204030204" pitchFamily="34" charset="0"/>
              </a:rPr>
              <a:t>valuable</a:t>
            </a:r>
            <a:r>
              <a:rPr kumimoji="0" lang="en-US" altLang="en-US" sz="300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 research skills that demonstrate scientific acumen; </a:t>
            </a:r>
            <a:r>
              <a:rPr kumimoji="0" lang="en-US" altLang="en-US" sz="3000"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Be able to relate!</a:t>
            </a:r>
          </a:p>
          <a:p>
            <a:pPr marL="225425" marR="0" lvl="0" indent="-225425"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lang="en-US" altLang="en-US" sz="3000" kern="0" dirty="0">
                <a:solidFill>
                  <a:srgbClr val="7030A0"/>
                </a:solidFill>
                <a:latin typeface="Calibri" panose="020F0502020204030204" pitchFamily="34" charset="0"/>
                <a:cs typeface="Calibri" panose="020F0502020204030204" pitchFamily="34" charset="0"/>
              </a:rPr>
              <a:t>Continue with service and extra-curricular involvement that shows networking and leadership; </a:t>
            </a:r>
            <a:r>
              <a:rPr lang="en-US" altLang="en-US" sz="3000" kern="0" dirty="0">
                <a:solidFill>
                  <a:srgbClr val="C00000"/>
                </a:solidFill>
                <a:latin typeface="Calibri" panose="020F0502020204030204" pitchFamily="34" charset="0"/>
                <a:cs typeface="Calibri" panose="020F0502020204030204" pitchFamily="34" charset="0"/>
              </a:rPr>
              <a:t>Be dedicated!</a:t>
            </a:r>
          </a:p>
          <a:p>
            <a:pPr marL="225425" marR="0" lvl="0" indent="-225425"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US" altLang="en-US" sz="300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Plan </a:t>
            </a:r>
            <a:r>
              <a:rPr lang="en-US" altLang="en-US" sz="3000" kern="0" dirty="0">
                <a:solidFill>
                  <a:srgbClr val="7030A0"/>
                </a:solidFill>
                <a:latin typeface="Calibri" panose="020F0502020204030204" pitchFamily="34" charset="0"/>
                <a:cs typeface="Calibri" panose="020F0502020204030204" pitchFamily="34" charset="0"/>
              </a:rPr>
              <a:t>for expenses: $7500 on average per applicant for a full cycle; </a:t>
            </a:r>
            <a:r>
              <a:rPr lang="en-US" altLang="en-US" sz="3000" kern="0" dirty="0">
                <a:solidFill>
                  <a:srgbClr val="C00000"/>
                </a:solidFill>
                <a:latin typeface="Calibri" panose="020F0502020204030204" pitchFamily="34" charset="0"/>
                <a:cs typeface="Calibri" panose="020F0502020204030204" pitchFamily="34" charset="0"/>
              </a:rPr>
              <a:t>Be prepared!</a:t>
            </a:r>
          </a:p>
          <a:p>
            <a:pPr marL="225425" marR="0" lvl="0" indent="-225425"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US" altLang="en-US" sz="3000" i="0" u="none" strike="noStrike" kern="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Develop back-up plans 1, 2, 3 or more with specificity; </a:t>
            </a:r>
            <a:r>
              <a:rPr kumimoji="0" lang="en-US" altLang="en-US" sz="3000"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rPr>
              <a:t>Strengthen your portfolio!</a:t>
            </a:r>
          </a:p>
          <a:p>
            <a:pPr marL="225425" indent="-225425" fontAlgn="base">
              <a:lnSpc>
                <a:spcPct val="80000"/>
              </a:lnSpc>
              <a:spcBef>
                <a:spcPct val="20000"/>
              </a:spcBef>
              <a:spcAft>
                <a:spcPct val="0"/>
              </a:spcAft>
              <a:buFont typeface="Arial" panose="020B0604020202020204" pitchFamily="34" charset="0"/>
              <a:buChar char="•"/>
              <a:defRPr/>
            </a:pPr>
            <a:r>
              <a:rPr lang="en-US" sz="3000" dirty="0">
                <a:solidFill>
                  <a:srgbClr val="7030A0"/>
                </a:solidFill>
                <a:latin typeface="Calibri" panose="020F0502020204030204" pitchFamily="34" charset="0"/>
                <a:cs typeface="Calibri" panose="020F0502020204030204" pitchFamily="34" charset="0"/>
              </a:rPr>
              <a:t>For each choice, can you answer: “I see ________ in your record; how has it prepared you for your career as a medical professional?” </a:t>
            </a:r>
            <a:r>
              <a:rPr lang="en-US" sz="3000" dirty="0">
                <a:solidFill>
                  <a:srgbClr val="C00000"/>
                </a:solidFill>
                <a:latin typeface="Calibri" panose="020F0502020204030204" pitchFamily="34" charset="0"/>
                <a:cs typeface="Calibri" panose="020F0502020204030204" pitchFamily="34" charset="0"/>
              </a:rPr>
              <a:t>Relate each choice forward!</a:t>
            </a:r>
          </a:p>
          <a:p>
            <a:pPr marL="225425" marR="0" lvl="0" indent="-225425"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endParaRPr kumimoji="0" lang="en-US" altLang="en-US" sz="3200" i="0" u="none" strike="noStrike" kern="0" cap="none" spc="0" normalizeH="0" baseline="0" noProof="0" dirty="0">
              <a:ln>
                <a:noFill/>
              </a:ln>
              <a:solidFill>
                <a:srgbClr val="C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9481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39292"/>
            <a:ext cx="9144000" cy="7023461"/>
          </a:xfrm>
          <a:prstGeom prst="rect">
            <a:avLst/>
          </a:prstGeom>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800" b="1" i="0" u="none" strike="noStrike" kern="0" cap="none" spc="0" normalizeH="0" baseline="0" noProof="0" dirty="0">
                <a:ln>
                  <a:noFill/>
                </a:ln>
                <a:solidFill>
                  <a:srgbClr val="7030A0"/>
                </a:solidFill>
                <a:effectLst/>
                <a:uLnTx/>
                <a:uFillTx/>
                <a:latin typeface="+mj-lt"/>
                <a:ea typeface="+mn-ea"/>
                <a:cs typeface="+mn-cs"/>
              </a:rPr>
              <a:t>Undergraduate Preparation for Admission to Graduate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800" b="1" i="0" u="none" strike="noStrike" kern="0" cap="none" spc="0" normalizeH="0" baseline="0" noProof="0" dirty="0">
                <a:ln>
                  <a:noFill/>
                </a:ln>
                <a:solidFill>
                  <a:srgbClr val="7030A0"/>
                </a:solidFill>
                <a:effectLst/>
                <a:uLnTx/>
                <a:uFillTx/>
                <a:latin typeface="+mj-lt"/>
                <a:ea typeface="+mn-ea"/>
                <a:cs typeface="+mn-cs"/>
              </a:rPr>
              <a:t>and Professional Schools in the Health Professions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600" b="1" i="0" u="none" strike="noStrike" kern="0" cap="none" spc="0" normalizeH="0" baseline="0" noProof="0" dirty="0">
                <a:ln>
                  <a:noFill/>
                </a:ln>
                <a:solidFill>
                  <a:srgbClr val="C00000"/>
                </a:solidFill>
                <a:effectLst/>
                <a:uLnTx/>
                <a:uFillTx/>
                <a:latin typeface="+mj-lt"/>
                <a:ea typeface="+mn-ea"/>
                <a:cs typeface="+mn-cs"/>
              </a:rPr>
              <a:t>You KNOW each school has its own criteria, but key to all are: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600" b="1" i="0" u="none" strike="noStrike" kern="0" cap="none" spc="0" normalizeH="0" baseline="0" noProof="0" dirty="0">
                <a:ln>
                  <a:noFill/>
                </a:ln>
                <a:solidFill>
                  <a:srgbClr val="C00000"/>
                </a:solidFill>
                <a:effectLst/>
                <a:uLnTx/>
                <a:uFillTx/>
                <a:latin typeface="+mj-lt"/>
                <a:ea typeface="+mn-ea"/>
                <a:cs typeface="+mn-cs"/>
              </a:rPr>
              <a:t>		Academic/Science grades (major contributor, 45-55%)</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600" b="1" i="0" u="none" strike="noStrike" kern="0" cap="none" spc="0" normalizeH="0" baseline="0" noProof="0" dirty="0">
                <a:ln>
                  <a:noFill/>
                </a:ln>
                <a:solidFill>
                  <a:srgbClr val="C00000"/>
                </a:solidFill>
                <a:effectLst/>
                <a:uLnTx/>
                <a:uFillTx/>
                <a:latin typeface="+mj-lt"/>
                <a:ea typeface="+mn-ea"/>
                <a:cs typeface="+mn-cs"/>
              </a:rPr>
              <a:t>		Admissions tests (major contributor, 20-25%)</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600" b="1" i="0" u="none" strike="noStrike" kern="0" cap="none" spc="0" normalizeH="0" baseline="0" noProof="0" dirty="0">
                <a:ln>
                  <a:noFill/>
                </a:ln>
                <a:solidFill>
                  <a:srgbClr val="C00000"/>
                </a:solidFill>
                <a:effectLst/>
                <a:uLnTx/>
                <a:uFillTx/>
                <a:latin typeface="+mj-lt"/>
                <a:ea typeface="+mn-ea"/>
                <a:cs typeface="+mn-cs"/>
              </a:rPr>
              <a:t>		Health-related experiences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600" b="1" i="0" u="none" strike="noStrike" kern="0" cap="none" spc="0" normalizeH="0" baseline="0" noProof="0" dirty="0">
                <a:ln>
                  <a:noFill/>
                </a:ln>
                <a:solidFill>
                  <a:srgbClr val="C00000"/>
                </a:solidFill>
                <a:effectLst/>
                <a:uLnTx/>
                <a:uFillTx/>
                <a:latin typeface="+mj-lt"/>
                <a:ea typeface="+mn-ea"/>
                <a:cs typeface="+mn-cs"/>
              </a:rPr>
              <a:t>		Research experiences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600" b="1" i="0" u="none" strike="noStrike" kern="0" cap="none" spc="0" normalizeH="0" baseline="0" noProof="0" dirty="0">
                <a:ln>
                  <a:noFill/>
                </a:ln>
                <a:solidFill>
                  <a:srgbClr val="C00000"/>
                </a:solidFill>
                <a:effectLst/>
                <a:uLnTx/>
                <a:uFillTx/>
                <a:latin typeface="+mj-lt"/>
                <a:ea typeface="+mn-ea"/>
                <a:cs typeface="+mn-cs"/>
              </a:rPr>
              <a:t>		Community service and volunteer work</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600" b="1" i="0" u="none" strike="noStrike" kern="0" cap="none" spc="0" normalizeH="0" baseline="0" noProof="0" dirty="0">
                <a:ln>
                  <a:noFill/>
                </a:ln>
                <a:solidFill>
                  <a:srgbClr val="C00000"/>
                </a:solidFill>
                <a:effectLst/>
                <a:uLnTx/>
                <a:uFillTx/>
                <a:latin typeface="+mj-lt"/>
                <a:ea typeface="+mn-ea"/>
                <a:cs typeface="+mn-cs"/>
              </a:rPr>
              <a:t>		People skills &amp; Humanist competencies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600" b="1" i="0" u="none" strike="noStrike" kern="0" cap="none" spc="0" normalizeH="0" baseline="0" noProof="0" dirty="0">
                <a:ln>
                  <a:noFill/>
                </a:ln>
                <a:solidFill>
                  <a:srgbClr val="C00000"/>
                </a:solidFill>
                <a:effectLst/>
                <a:uLnTx/>
                <a:uFillTx/>
                <a:latin typeface="+mj-lt"/>
                <a:ea typeface="+mn-ea"/>
                <a:cs typeface="+mn-cs"/>
              </a:rPr>
              <a:t>		Letters of recommendation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600" b="1" i="0" u="none" strike="noStrike" kern="0" cap="none" spc="0" normalizeH="0" baseline="0" noProof="0" dirty="0">
                <a:ln>
                  <a:noFill/>
                </a:ln>
                <a:solidFill>
                  <a:srgbClr val="C00000"/>
                </a:solidFill>
                <a:effectLst/>
                <a:uLnTx/>
                <a:uFillTx/>
                <a:latin typeface="+mj-lt"/>
                <a:ea typeface="+mn-ea"/>
                <a:cs typeface="+mn-cs"/>
              </a:rPr>
              <a:t>		HP school interview  </a:t>
            </a:r>
            <a:r>
              <a:rPr kumimoji="0" lang="en-US" altLang="en-US" sz="2600" b="1" i="0" u="none" strike="noStrike" kern="0" cap="none" spc="0" normalizeH="0" baseline="0" noProof="0" dirty="0">
                <a:ln>
                  <a:noFill/>
                </a:ln>
                <a:solidFill>
                  <a:schemeClr val="accent1">
                    <a:lumMod val="75000"/>
                  </a:schemeClr>
                </a:solidFill>
                <a:effectLst/>
                <a:uLnTx/>
                <a:uFillTx/>
                <a:ea typeface="+mn-ea"/>
                <a:cs typeface="+mn-cs"/>
              </a:rPr>
              <a:t>	</a:t>
            </a:r>
          </a:p>
          <a:p>
            <a:pPr fontAlgn="base">
              <a:spcBef>
                <a:spcPct val="20000"/>
              </a:spcBef>
              <a:spcAft>
                <a:spcPct val="0"/>
              </a:spcAft>
              <a:defRPr/>
            </a:pPr>
            <a:r>
              <a:rPr lang="en-US" altLang="en-US" sz="2400" b="1" kern="0" dirty="0">
                <a:solidFill>
                  <a:srgbClr val="7030A0"/>
                </a:solidFill>
              </a:rPr>
              <a:t>COVID COMMENT: While some criteria will be more variable than others, ALL remain important to those making admissions decisions; you will need to SHOW your resilience and durability in the face of challenges</a:t>
            </a:r>
            <a:r>
              <a:rPr lang="en-US" altLang="en-US" sz="2400" b="1" i="1" kern="0" dirty="0">
                <a:solidFill>
                  <a:srgbClr val="7030A0"/>
                </a:solidFill>
              </a:rPr>
              <a:t>!</a:t>
            </a:r>
            <a:endParaRPr lang="en-US" altLang="en-US" sz="2400" kern="0" dirty="0">
              <a:solidFill>
                <a:srgbClr val="7030A0"/>
              </a:solidFill>
              <a:latin typeface="Arial"/>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2600" b="1" i="0" u="none" strike="noStrike" kern="0" cap="none" spc="0" normalizeH="0" baseline="0" noProof="0" dirty="0">
              <a:ln>
                <a:noFill/>
              </a:ln>
              <a:solidFill>
                <a:schemeClr val="accent1">
                  <a:lumMod val="75000"/>
                </a:schemeClr>
              </a:solidFill>
              <a:effectLst/>
              <a:uLnTx/>
              <a:uFillTx/>
              <a:ea typeface="+mn-ea"/>
              <a:cs typeface="+mn-cs"/>
            </a:endParaRPr>
          </a:p>
        </p:txBody>
      </p:sp>
    </p:spTree>
    <p:extLst>
      <p:ext uri="{BB962C8B-B14F-4D97-AF65-F5344CB8AC3E}">
        <p14:creationId xmlns:p14="http://schemas.microsoft.com/office/powerpoint/2010/main" val="3752517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30042" y="16897"/>
            <a:ext cx="6991786" cy="817442"/>
          </a:xfrm>
        </p:spPr>
        <p:txBody>
          <a:bodyPr>
            <a:noAutofit/>
          </a:bodyPr>
          <a:lstStyle/>
          <a:p>
            <a:pPr eaLnBrk="1" hangingPunct="1"/>
            <a:r>
              <a:rPr lang="en-US" sz="4400" b="1" i="1" dirty="0">
                <a:solidFill>
                  <a:srgbClr val="7030A0"/>
                </a:solidFill>
                <a:latin typeface="Calibri" panose="020F0502020204030204" pitchFamily="34" charset="0"/>
                <a:cs typeface="Calibri" panose="020F0502020204030204" pitchFamily="34" charset="0"/>
              </a:rPr>
              <a:t>Consider Your Larger Timeline</a:t>
            </a:r>
          </a:p>
        </p:txBody>
      </p:sp>
      <p:grpSp>
        <p:nvGrpSpPr>
          <p:cNvPr id="3" name="Group 2">
            <a:extLst>
              <a:ext uri="{FF2B5EF4-FFF2-40B4-BE49-F238E27FC236}">
                <a16:creationId xmlns:a16="http://schemas.microsoft.com/office/drawing/2014/main" id="{053188E1-25FF-4A93-95C0-59B103739990}"/>
              </a:ext>
            </a:extLst>
          </p:cNvPr>
          <p:cNvGrpSpPr/>
          <p:nvPr/>
        </p:nvGrpSpPr>
        <p:grpSpPr>
          <a:xfrm>
            <a:off x="754205" y="768518"/>
            <a:ext cx="8001000" cy="3477679"/>
            <a:chOff x="-33130" y="1676400"/>
            <a:chExt cx="8001000" cy="3477679"/>
          </a:xfrm>
        </p:grpSpPr>
        <p:sp>
          <p:nvSpPr>
            <p:cNvPr id="9" name="TextBox 8"/>
            <p:cNvSpPr txBox="1"/>
            <p:nvPr/>
          </p:nvSpPr>
          <p:spPr>
            <a:xfrm>
              <a:off x="414129" y="4261527"/>
              <a:ext cx="6791740" cy="892552"/>
            </a:xfrm>
            <a:prstGeom prst="rect">
              <a:avLst/>
            </a:prstGeom>
            <a:noFill/>
          </p:spPr>
          <p:txBody>
            <a:bodyPr wrap="square" rtlCol="0">
              <a:spAutoFit/>
            </a:bodyPr>
            <a:lstStyle/>
            <a:p>
              <a:r>
                <a:rPr lang="en-US" sz="2600" b="1" dirty="0">
                  <a:solidFill>
                    <a:srgbClr val="7030A0"/>
                  </a:solidFill>
                </a:rPr>
                <a:t>1	2	3	4	5	6	7	8</a:t>
              </a:r>
            </a:p>
            <a:p>
              <a:endParaRPr lang="en-US" sz="2600" b="1" dirty="0">
                <a:solidFill>
                  <a:srgbClr val="00B0F0"/>
                </a:solidFill>
              </a:endParaRPr>
            </a:p>
          </p:txBody>
        </p:sp>
        <p:grpSp>
          <p:nvGrpSpPr>
            <p:cNvPr id="2" name="Group 1">
              <a:extLst>
                <a:ext uri="{FF2B5EF4-FFF2-40B4-BE49-F238E27FC236}">
                  <a16:creationId xmlns:a16="http://schemas.microsoft.com/office/drawing/2014/main" id="{B95A8FE3-93C2-4686-AD79-FCB6CFD3C124}"/>
                </a:ext>
              </a:extLst>
            </p:cNvPr>
            <p:cNvGrpSpPr/>
            <p:nvPr/>
          </p:nvGrpSpPr>
          <p:grpSpPr>
            <a:xfrm>
              <a:off x="-33130" y="1676400"/>
              <a:ext cx="8001000" cy="2513013"/>
              <a:chOff x="-33130" y="1676400"/>
              <a:chExt cx="8001000" cy="2513013"/>
            </a:xfrm>
          </p:grpSpPr>
          <p:sp>
            <p:nvSpPr>
              <p:cNvPr id="4" name="Right Arrow 3"/>
              <p:cNvSpPr/>
              <p:nvPr/>
            </p:nvSpPr>
            <p:spPr>
              <a:xfrm>
                <a:off x="152400" y="1676400"/>
                <a:ext cx="7315200" cy="685800"/>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TextBox 4"/>
              <p:cNvSpPr txBox="1"/>
              <p:nvPr/>
            </p:nvSpPr>
            <p:spPr>
              <a:xfrm>
                <a:off x="-33130" y="2362200"/>
                <a:ext cx="8001000" cy="492443"/>
              </a:xfrm>
              <a:prstGeom prst="rect">
                <a:avLst/>
              </a:prstGeom>
              <a:noFill/>
            </p:spPr>
            <p:txBody>
              <a:bodyPr wrap="square" rtlCol="0">
                <a:spAutoFit/>
              </a:bodyPr>
              <a:lstStyle/>
              <a:p>
                <a:r>
                  <a:rPr lang="en-US" sz="2600" b="1" dirty="0">
                    <a:solidFill>
                      <a:srgbClr val="7030A0"/>
                    </a:solidFill>
                  </a:rPr>
                  <a:t>1		20		40		60		80</a:t>
                </a:r>
              </a:p>
            </p:txBody>
          </p:sp>
          <p:sp>
            <p:nvSpPr>
              <p:cNvPr id="8" name="Right Arrow 7"/>
              <p:cNvSpPr/>
              <p:nvPr/>
            </p:nvSpPr>
            <p:spPr>
              <a:xfrm>
                <a:off x="162339" y="3503613"/>
                <a:ext cx="7315200" cy="685800"/>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cxnSp>
            <p:nvCxnSpPr>
              <p:cNvPr id="7" name="Straight Arrow Connector 6"/>
              <p:cNvCxnSpPr/>
              <p:nvPr/>
            </p:nvCxnSpPr>
            <p:spPr>
              <a:xfrm flipH="1">
                <a:off x="178904" y="2209800"/>
                <a:ext cx="1573696" cy="1447800"/>
              </a:xfrm>
              <a:prstGeom prst="straightConnector1">
                <a:avLst/>
              </a:prstGeom>
              <a:ln>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2209800" y="2209800"/>
                <a:ext cx="4996069" cy="1447800"/>
              </a:xfrm>
              <a:prstGeom prst="straightConnector1">
                <a:avLst/>
              </a:prstGeom>
              <a:ln>
                <a:solidFill>
                  <a:srgbClr val="C00000"/>
                </a:solidFill>
                <a:tailEnd type="triangle"/>
              </a:ln>
            </p:spPr>
            <p:style>
              <a:lnRef idx="3">
                <a:schemeClr val="dk1"/>
              </a:lnRef>
              <a:fillRef idx="0">
                <a:schemeClr val="dk1"/>
              </a:fillRef>
              <a:effectRef idx="2">
                <a:schemeClr val="dk1"/>
              </a:effectRef>
              <a:fontRef idx="minor">
                <a:schemeClr val="tx1"/>
              </a:fontRef>
            </p:style>
          </p:cxnSp>
        </p:grpSp>
      </p:grpSp>
      <p:sp>
        <p:nvSpPr>
          <p:cNvPr id="13" name="TextBox 12">
            <a:extLst>
              <a:ext uri="{FF2B5EF4-FFF2-40B4-BE49-F238E27FC236}">
                <a16:creationId xmlns:a16="http://schemas.microsoft.com/office/drawing/2014/main" id="{6F5D0E08-9731-4668-BE3E-1BC0F143C020}"/>
              </a:ext>
            </a:extLst>
          </p:cNvPr>
          <p:cNvSpPr txBox="1"/>
          <p:nvPr/>
        </p:nvSpPr>
        <p:spPr>
          <a:xfrm>
            <a:off x="239520" y="4803881"/>
            <a:ext cx="8903042" cy="1692771"/>
          </a:xfrm>
          <a:prstGeom prst="rect">
            <a:avLst/>
          </a:prstGeom>
          <a:noFill/>
        </p:spPr>
        <p:txBody>
          <a:bodyPr wrap="square" rtlCol="0">
            <a:spAutoFit/>
          </a:bodyPr>
          <a:lstStyle/>
          <a:p>
            <a:pPr algn="ctr"/>
            <a:r>
              <a:rPr lang="en-US" sz="2600" b="1" dirty="0">
                <a:solidFill>
                  <a:srgbClr val="7030A0"/>
                </a:solidFill>
              </a:rPr>
              <a:t>What choices are you making to shape your education at Lafayette College and advance your future career as a health professional?</a:t>
            </a:r>
          </a:p>
          <a:p>
            <a:pPr algn="ctr"/>
            <a:r>
              <a:rPr lang="en-US" sz="2600" b="1" dirty="0">
                <a:solidFill>
                  <a:srgbClr val="C00000"/>
                </a:solidFill>
              </a:rPr>
              <a:t>Is your application strong and competitive?</a:t>
            </a:r>
          </a:p>
          <a:p>
            <a:pPr algn="ctr"/>
            <a:r>
              <a:rPr lang="en-US" sz="2600" b="1" dirty="0">
                <a:solidFill>
                  <a:srgbClr val="C00000"/>
                </a:solidFill>
              </a:rPr>
              <a:t>Are you ready to apply?</a:t>
            </a:r>
          </a:p>
        </p:txBody>
      </p:sp>
      <p:sp>
        <p:nvSpPr>
          <p:cNvPr id="14" name="Rounded Rectangle 1">
            <a:extLst>
              <a:ext uri="{FF2B5EF4-FFF2-40B4-BE49-F238E27FC236}">
                <a16:creationId xmlns:a16="http://schemas.microsoft.com/office/drawing/2014/main" id="{026E79AD-5250-418D-937D-85FFC630EBB3}"/>
              </a:ext>
            </a:extLst>
          </p:cNvPr>
          <p:cNvSpPr/>
          <p:nvPr/>
        </p:nvSpPr>
        <p:spPr>
          <a:xfrm>
            <a:off x="4691041" y="2893661"/>
            <a:ext cx="719160" cy="1295400"/>
          </a:xfrm>
          <a:prstGeom prst="roundRect">
            <a:avLst>
              <a:gd name="adj" fmla="val 16667"/>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7D83BBE9-AE76-4A04-B8AC-1C5B4FD38113}"/>
              </a:ext>
            </a:extLst>
          </p:cNvPr>
          <p:cNvSpPr txBox="1"/>
          <p:nvPr/>
        </p:nvSpPr>
        <p:spPr>
          <a:xfrm>
            <a:off x="1325273" y="4311438"/>
            <a:ext cx="6667931" cy="492443"/>
          </a:xfrm>
          <a:prstGeom prst="rect">
            <a:avLst/>
          </a:prstGeom>
          <a:noFill/>
        </p:spPr>
        <p:txBody>
          <a:bodyPr wrap="square" rtlCol="0">
            <a:spAutoFit/>
          </a:bodyPr>
          <a:lstStyle/>
          <a:p>
            <a:r>
              <a:rPr lang="en-US" sz="2600" b="1" dirty="0">
                <a:solidFill>
                  <a:srgbClr val="C00000"/>
                </a:solidFill>
              </a:rPr>
              <a:t>Semesters 5 and 7 define onset of pivotal period!</a:t>
            </a:r>
          </a:p>
        </p:txBody>
      </p:sp>
      <p:sp>
        <p:nvSpPr>
          <p:cNvPr id="25" name="Rounded Rectangle 1">
            <a:extLst>
              <a:ext uri="{FF2B5EF4-FFF2-40B4-BE49-F238E27FC236}">
                <a16:creationId xmlns:a16="http://schemas.microsoft.com/office/drawing/2014/main" id="{7C72A0CC-4C75-4467-A849-09B9E784001E}"/>
              </a:ext>
            </a:extLst>
          </p:cNvPr>
          <p:cNvSpPr/>
          <p:nvPr/>
        </p:nvSpPr>
        <p:spPr>
          <a:xfrm>
            <a:off x="6477957" y="2889287"/>
            <a:ext cx="719160" cy="1295400"/>
          </a:xfrm>
          <a:prstGeom prst="roundRect">
            <a:avLst>
              <a:gd name="adj" fmla="val 16667"/>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14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304800" y="874438"/>
            <a:ext cx="8839200" cy="5983562"/>
          </a:xfrm>
        </p:spPr>
        <p:txBody>
          <a:bodyPr>
            <a:normAutofit/>
          </a:bodyPr>
          <a:lstStyle/>
          <a:p>
            <a:pPr marL="0" indent="0">
              <a:spcBef>
                <a:spcPts val="0"/>
              </a:spcBef>
              <a:spcAft>
                <a:spcPts val="0"/>
              </a:spcAft>
              <a:buNone/>
            </a:pPr>
            <a:r>
              <a:rPr lang="en-US" sz="3600" b="1" dirty="0">
                <a:solidFill>
                  <a:srgbClr val="7030A0"/>
                </a:solidFill>
              </a:rPr>
              <a:t>Set </a:t>
            </a:r>
            <a:r>
              <a:rPr lang="en-US" sz="3600" b="1" dirty="0">
                <a:solidFill>
                  <a:srgbClr val="C00000"/>
                </a:solidFill>
              </a:rPr>
              <a:t>SMART</a:t>
            </a:r>
            <a:r>
              <a:rPr lang="en-US" sz="3600" b="1" dirty="0">
                <a:solidFill>
                  <a:srgbClr val="7030A0"/>
                </a:solidFill>
              </a:rPr>
              <a:t> goals:</a:t>
            </a:r>
          </a:p>
          <a:p>
            <a:pPr marL="0" indent="0">
              <a:spcBef>
                <a:spcPts val="0"/>
              </a:spcBef>
              <a:spcAft>
                <a:spcPts val="0"/>
              </a:spcAft>
              <a:buNone/>
            </a:pPr>
            <a:endParaRPr lang="en-US" sz="3600" b="1" dirty="0">
              <a:solidFill>
                <a:srgbClr val="7030A0"/>
              </a:solidFill>
            </a:endParaRPr>
          </a:p>
          <a:p>
            <a:pPr marL="457200" lvl="1" indent="0">
              <a:spcBef>
                <a:spcPts val="0"/>
              </a:spcBef>
              <a:spcAft>
                <a:spcPts val="0"/>
              </a:spcAft>
              <a:buNone/>
            </a:pPr>
            <a:r>
              <a:rPr lang="en-US" sz="3600" b="1" dirty="0">
                <a:solidFill>
                  <a:srgbClr val="C00000"/>
                </a:solidFill>
              </a:rPr>
              <a:t>S</a:t>
            </a:r>
            <a:r>
              <a:rPr lang="en-US" sz="3600" b="1" dirty="0">
                <a:solidFill>
                  <a:srgbClr val="7030A0"/>
                </a:solidFill>
              </a:rPr>
              <a:t>pecific</a:t>
            </a:r>
          </a:p>
          <a:p>
            <a:pPr marL="457200" lvl="1" indent="0">
              <a:spcBef>
                <a:spcPts val="0"/>
              </a:spcBef>
              <a:spcAft>
                <a:spcPts val="0"/>
              </a:spcAft>
              <a:buNone/>
            </a:pPr>
            <a:r>
              <a:rPr lang="en-US" sz="3600" b="1" dirty="0">
                <a:solidFill>
                  <a:srgbClr val="7030A0"/>
                </a:solidFill>
              </a:rPr>
              <a:t>	</a:t>
            </a:r>
            <a:r>
              <a:rPr lang="en-US" sz="3600" b="1" dirty="0">
                <a:solidFill>
                  <a:srgbClr val="C00000"/>
                </a:solidFill>
              </a:rPr>
              <a:t>M</a:t>
            </a:r>
            <a:r>
              <a:rPr lang="en-US" sz="3600" b="1" dirty="0">
                <a:solidFill>
                  <a:srgbClr val="7030A0"/>
                </a:solidFill>
              </a:rPr>
              <a:t>easurable</a:t>
            </a:r>
          </a:p>
          <a:p>
            <a:pPr marL="457200" lvl="1" indent="0">
              <a:spcBef>
                <a:spcPts val="0"/>
              </a:spcBef>
              <a:spcAft>
                <a:spcPts val="0"/>
              </a:spcAft>
              <a:buNone/>
            </a:pPr>
            <a:r>
              <a:rPr lang="en-US" sz="3600" b="1" dirty="0">
                <a:solidFill>
                  <a:srgbClr val="7030A0"/>
                </a:solidFill>
              </a:rPr>
              <a:t>		</a:t>
            </a:r>
            <a:r>
              <a:rPr lang="en-US" sz="3600" b="1" dirty="0">
                <a:solidFill>
                  <a:srgbClr val="C00000"/>
                </a:solidFill>
              </a:rPr>
              <a:t>A</a:t>
            </a:r>
            <a:r>
              <a:rPr lang="en-US" sz="3600" b="1" dirty="0">
                <a:solidFill>
                  <a:srgbClr val="7030A0"/>
                </a:solidFill>
              </a:rPr>
              <a:t>chievable</a:t>
            </a:r>
          </a:p>
          <a:p>
            <a:pPr marL="457200" lvl="1" indent="0">
              <a:spcBef>
                <a:spcPts val="0"/>
              </a:spcBef>
              <a:spcAft>
                <a:spcPts val="0"/>
              </a:spcAft>
              <a:buNone/>
            </a:pPr>
            <a:r>
              <a:rPr lang="en-US" sz="3600" b="1" dirty="0">
                <a:solidFill>
                  <a:srgbClr val="7030A0"/>
                </a:solidFill>
              </a:rPr>
              <a:t>			</a:t>
            </a:r>
            <a:r>
              <a:rPr lang="en-US" sz="3600" b="1" dirty="0">
                <a:solidFill>
                  <a:srgbClr val="C00000"/>
                </a:solidFill>
              </a:rPr>
              <a:t>R</a:t>
            </a:r>
            <a:r>
              <a:rPr lang="en-US" sz="3600" b="1" dirty="0">
                <a:solidFill>
                  <a:srgbClr val="7030A0"/>
                </a:solidFill>
              </a:rPr>
              <a:t>ealistic</a:t>
            </a:r>
          </a:p>
          <a:p>
            <a:pPr marL="457200" lvl="1" indent="0">
              <a:spcBef>
                <a:spcPts val="0"/>
              </a:spcBef>
              <a:spcAft>
                <a:spcPts val="0"/>
              </a:spcAft>
              <a:buNone/>
            </a:pPr>
            <a:r>
              <a:rPr lang="en-US" sz="3600" b="1" dirty="0">
                <a:solidFill>
                  <a:srgbClr val="7030A0"/>
                </a:solidFill>
              </a:rPr>
              <a:t>				</a:t>
            </a:r>
            <a:r>
              <a:rPr lang="en-US" sz="3600" b="1" dirty="0">
                <a:solidFill>
                  <a:srgbClr val="C00000"/>
                </a:solidFill>
              </a:rPr>
              <a:t>T</a:t>
            </a:r>
            <a:r>
              <a:rPr lang="en-US" sz="3600" b="1" dirty="0">
                <a:solidFill>
                  <a:srgbClr val="7030A0"/>
                </a:solidFill>
              </a:rPr>
              <a:t>imely</a:t>
            </a:r>
          </a:p>
          <a:p>
            <a:pPr marL="457200" lvl="1" indent="0">
              <a:spcBef>
                <a:spcPts val="0"/>
              </a:spcBef>
              <a:spcAft>
                <a:spcPts val="0"/>
              </a:spcAft>
              <a:buNone/>
            </a:pPr>
            <a:endParaRPr lang="en-US" sz="3600" b="1" dirty="0">
              <a:solidFill>
                <a:srgbClr val="7030A0"/>
              </a:solidFill>
            </a:endParaRPr>
          </a:p>
          <a:p>
            <a:pPr>
              <a:spcBef>
                <a:spcPts val="0"/>
              </a:spcBef>
              <a:spcAft>
                <a:spcPts val="0"/>
              </a:spcAft>
              <a:buFont typeface="Arial" panose="020B0604020202020204" pitchFamily="34" charset="0"/>
              <a:buChar char="•"/>
            </a:pPr>
            <a:r>
              <a:rPr lang="en-US" sz="3600" b="1" dirty="0">
                <a:solidFill>
                  <a:srgbClr val="7030A0"/>
                </a:solidFill>
              </a:rPr>
              <a:t>Track your completed coursework</a:t>
            </a:r>
          </a:p>
          <a:p>
            <a:pPr>
              <a:spcBef>
                <a:spcPts val="0"/>
              </a:spcBef>
              <a:spcAft>
                <a:spcPts val="0"/>
              </a:spcAft>
              <a:buFont typeface="Arial" panose="020B0604020202020204" pitchFamily="34" charset="0"/>
              <a:buChar char="•"/>
            </a:pPr>
            <a:r>
              <a:rPr lang="en-US" sz="3600" b="1" dirty="0">
                <a:solidFill>
                  <a:srgbClr val="7030A0"/>
                </a:solidFill>
              </a:rPr>
              <a:t>Review data at professional society webpages</a:t>
            </a:r>
          </a:p>
          <a:p>
            <a:pPr>
              <a:spcBef>
                <a:spcPts val="0"/>
              </a:spcBef>
              <a:spcAft>
                <a:spcPts val="0"/>
              </a:spcAft>
              <a:buFont typeface="Arial" panose="020B0604020202020204" pitchFamily="34" charset="0"/>
              <a:buChar char="•"/>
            </a:pPr>
            <a:r>
              <a:rPr lang="en-US" sz="3600" b="1" dirty="0">
                <a:solidFill>
                  <a:srgbClr val="7030A0"/>
                </a:solidFill>
              </a:rPr>
              <a:t>Attend HP Sessions and Gateway CC events</a:t>
            </a:r>
          </a:p>
          <a:p>
            <a:pPr>
              <a:spcBef>
                <a:spcPts val="0"/>
              </a:spcBef>
              <a:spcAft>
                <a:spcPts val="0"/>
              </a:spcAft>
              <a:buFont typeface="Arial" panose="020B0604020202020204" pitchFamily="34" charset="0"/>
              <a:buChar char="•"/>
            </a:pPr>
            <a:r>
              <a:rPr lang="en-US" sz="3600" b="1" dirty="0">
                <a:solidFill>
                  <a:srgbClr val="7030A0"/>
                </a:solidFill>
              </a:rPr>
              <a:t>Manage your commitments</a:t>
            </a:r>
          </a:p>
          <a:p>
            <a:pPr marL="0" indent="0">
              <a:buNone/>
            </a:pPr>
            <a:endParaRPr lang="en-US" sz="3200" b="1" dirty="0"/>
          </a:p>
          <a:p>
            <a:pPr marL="0" indent="0">
              <a:buNone/>
            </a:pPr>
            <a:endParaRPr lang="en-US" sz="3200" b="1" dirty="0"/>
          </a:p>
        </p:txBody>
      </p:sp>
      <p:sp>
        <p:nvSpPr>
          <p:cNvPr id="3" name="TextBox 2"/>
          <p:cNvSpPr txBox="1"/>
          <p:nvPr/>
        </p:nvSpPr>
        <p:spPr>
          <a:xfrm flipH="1">
            <a:off x="457200" y="157371"/>
            <a:ext cx="7593330" cy="707886"/>
          </a:xfrm>
          <a:prstGeom prst="rect">
            <a:avLst/>
          </a:prstGeom>
          <a:noFill/>
        </p:spPr>
        <p:txBody>
          <a:bodyPr wrap="square" rtlCol="0">
            <a:spAutoFit/>
          </a:bodyPr>
          <a:lstStyle/>
          <a:p>
            <a:r>
              <a:rPr lang="en-US" sz="4000" b="1" i="1" dirty="0">
                <a:solidFill>
                  <a:srgbClr val="C00000"/>
                </a:solidFill>
                <a:latin typeface="Calibri" panose="020F0502020204030204" pitchFamily="34" charset="0"/>
                <a:cs typeface="Calibri" panose="020F0502020204030204" pitchFamily="34" charset="0"/>
              </a:rPr>
              <a:t>Your HP Preparation To-Do List …</a:t>
            </a:r>
          </a:p>
        </p:txBody>
      </p:sp>
    </p:spTree>
    <p:extLst>
      <p:ext uri="{BB962C8B-B14F-4D97-AF65-F5344CB8AC3E}">
        <p14:creationId xmlns:p14="http://schemas.microsoft.com/office/powerpoint/2010/main" val="243803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96547" y="48491"/>
            <a:ext cx="8382000" cy="817442"/>
          </a:xfrm>
        </p:spPr>
        <p:txBody>
          <a:bodyPr>
            <a:noAutofit/>
          </a:bodyPr>
          <a:lstStyle/>
          <a:p>
            <a:pPr eaLnBrk="1" hangingPunct="1"/>
            <a:r>
              <a:rPr lang="en-US" sz="4400" b="1" i="1" dirty="0">
                <a:solidFill>
                  <a:srgbClr val="C00000"/>
                </a:solidFill>
                <a:latin typeface="Calibri" panose="020F0502020204030204" pitchFamily="34" charset="0"/>
                <a:cs typeface="Calibri" panose="020F0502020204030204" pitchFamily="34" charset="0"/>
              </a:rPr>
              <a:t>Campus HPAC Application Timeline</a:t>
            </a:r>
          </a:p>
        </p:txBody>
      </p:sp>
      <p:grpSp>
        <p:nvGrpSpPr>
          <p:cNvPr id="3" name="Group 2">
            <a:extLst>
              <a:ext uri="{FF2B5EF4-FFF2-40B4-BE49-F238E27FC236}">
                <a16:creationId xmlns:a16="http://schemas.microsoft.com/office/drawing/2014/main" id="{053188E1-25FF-4A93-95C0-59B103739990}"/>
              </a:ext>
            </a:extLst>
          </p:cNvPr>
          <p:cNvGrpSpPr/>
          <p:nvPr/>
        </p:nvGrpSpPr>
        <p:grpSpPr>
          <a:xfrm>
            <a:off x="374232" y="768518"/>
            <a:ext cx="8604315" cy="5902027"/>
            <a:chOff x="-409610" y="1676400"/>
            <a:chExt cx="8267700" cy="5100978"/>
          </a:xfrm>
        </p:grpSpPr>
        <p:sp>
          <p:nvSpPr>
            <p:cNvPr id="9" name="TextBox 8"/>
            <p:cNvSpPr txBox="1"/>
            <p:nvPr/>
          </p:nvSpPr>
          <p:spPr>
            <a:xfrm>
              <a:off x="178904" y="2332257"/>
              <a:ext cx="6791740" cy="771411"/>
            </a:xfrm>
            <a:prstGeom prst="rect">
              <a:avLst/>
            </a:prstGeom>
            <a:noFill/>
            <a:ln>
              <a:noFill/>
            </a:ln>
          </p:spPr>
          <p:txBody>
            <a:bodyPr wrap="square" rtlCol="0">
              <a:spAutoFit/>
            </a:bodyPr>
            <a:lstStyle/>
            <a:p>
              <a:r>
                <a:rPr lang="en-US" sz="2600" b="1" dirty="0">
                  <a:solidFill>
                    <a:srgbClr val="7030A0"/>
                  </a:solidFill>
                  <a:latin typeface="Calibri" panose="020F0502020204030204" pitchFamily="34" charset="0"/>
                  <a:cs typeface="Calibri" panose="020F0502020204030204" pitchFamily="34" charset="0"/>
                </a:rPr>
                <a:t>1	2	3	4	5	6	7	8</a:t>
              </a:r>
            </a:p>
            <a:p>
              <a:endParaRPr lang="en-US" sz="2600" b="1" dirty="0">
                <a:solidFill>
                  <a:srgbClr val="00B0F0"/>
                </a:solidFill>
              </a:endParaRPr>
            </a:p>
          </p:txBody>
        </p:sp>
        <p:grpSp>
          <p:nvGrpSpPr>
            <p:cNvPr id="2" name="Group 1">
              <a:extLst>
                <a:ext uri="{FF2B5EF4-FFF2-40B4-BE49-F238E27FC236}">
                  <a16:creationId xmlns:a16="http://schemas.microsoft.com/office/drawing/2014/main" id="{B95A8FE3-93C2-4686-AD79-FCB6CFD3C124}"/>
                </a:ext>
              </a:extLst>
            </p:cNvPr>
            <p:cNvGrpSpPr/>
            <p:nvPr/>
          </p:nvGrpSpPr>
          <p:grpSpPr>
            <a:xfrm>
              <a:off x="-409610" y="1676400"/>
              <a:ext cx="8267700" cy="5100978"/>
              <a:chOff x="-409610" y="1676400"/>
              <a:chExt cx="8267700" cy="5100978"/>
            </a:xfrm>
          </p:grpSpPr>
          <p:sp>
            <p:nvSpPr>
              <p:cNvPr id="4" name="Right Arrow 3"/>
              <p:cNvSpPr/>
              <p:nvPr/>
            </p:nvSpPr>
            <p:spPr>
              <a:xfrm>
                <a:off x="152400" y="1676400"/>
                <a:ext cx="7315200" cy="685800"/>
              </a:xfrm>
              <a:prstGeom prst="rightArrow">
                <a:avLst/>
              </a:prstGeom>
              <a:solidFill>
                <a:schemeClr val="accent4"/>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TextBox 4"/>
              <p:cNvSpPr txBox="1"/>
              <p:nvPr/>
            </p:nvSpPr>
            <p:spPr>
              <a:xfrm>
                <a:off x="-409610" y="3585332"/>
                <a:ext cx="8267700" cy="3192046"/>
              </a:xfrm>
              <a:prstGeom prst="rect">
                <a:avLst/>
              </a:prstGeom>
              <a:noFill/>
              <a:ln>
                <a:noFill/>
              </a:ln>
            </p:spPr>
            <p:txBody>
              <a:bodyPr wrap="square" rtlCol="0">
                <a:spAutoFit/>
              </a:bodyPr>
              <a:lstStyle/>
              <a:p>
                <a:r>
                  <a:rPr lang="en-US" sz="2600" b="1" dirty="0">
                    <a:solidFill>
                      <a:srgbClr val="7030A0"/>
                    </a:solidFill>
                  </a:rPr>
                  <a:t>Campus HPAC checklist includes MANY forms but also highlights:</a:t>
                </a:r>
              </a:p>
              <a:p>
                <a:r>
                  <a:rPr lang="en-US" sz="2600" b="1" dirty="0">
                    <a:solidFill>
                      <a:srgbClr val="7030A0"/>
                    </a:solidFill>
                  </a:rPr>
                  <a:t>	Completing </a:t>
                </a:r>
                <a:r>
                  <a:rPr lang="en-US" sz="2600" b="1" dirty="0" err="1">
                    <a:solidFill>
                      <a:srgbClr val="7030A0"/>
                    </a:solidFill>
                  </a:rPr>
                  <a:t>GreenSheet</a:t>
                </a:r>
                <a:r>
                  <a:rPr lang="en-US" sz="2600" b="1" baseline="30000" dirty="0">
                    <a:solidFill>
                      <a:srgbClr val="7030A0"/>
                    </a:solidFill>
                  </a:rPr>
                  <a:t>©</a:t>
                </a:r>
                <a:r>
                  <a:rPr lang="en-US" sz="2600" b="1" dirty="0">
                    <a:solidFill>
                      <a:srgbClr val="7030A0"/>
                    </a:solidFill>
                  </a:rPr>
                  <a:t> advising/self-assessment</a:t>
                </a:r>
              </a:p>
              <a:p>
                <a:r>
                  <a:rPr lang="en-US" sz="2600" b="1" dirty="0">
                    <a:solidFill>
                      <a:srgbClr val="7030A0"/>
                    </a:solidFill>
                  </a:rPr>
                  <a:t>	Soliciting individual Letters of Recommendation</a:t>
                </a:r>
              </a:p>
              <a:p>
                <a:r>
                  <a:rPr lang="en-US" sz="2600" b="1" dirty="0">
                    <a:solidFill>
                      <a:srgbClr val="7030A0"/>
                    </a:solidFill>
                  </a:rPr>
                  <a:t>	Developing your Test Prep Strategy…and sticking to it!</a:t>
                </a:r>
              </a:p>
              <a:p>
                <a:r>
                  <a:rPr lang="en-US" sz="2600" b="1" dirty="0">
                    <a:solidFill>
                      <a:srgbClr val="7030A0"/>
                    </a:solidFill>
                  </a:rPr>
                  <a:t>	Completing your Personal Information Form</a:t>
                </a:r>
              </a:p>
              <a:p>
                <a:r>
                  <a:rPr lang="en-US" sz="2600" b="1" dirty="0">
                    <a:solidFill>
                      <a:srgbClr val="7030A0"/>
                    </a:solidFill>
                  </a:rPr>
                  <a:t>	Crafting your CV/Resume: evidence of competencies!</a:t>
                </a:r>
              </a:p>
              <a:p>
                <a:r>
                  <a:rPr lang="en-US" sz="2600" b="1" dirty="0">
                    <a:solidFill>
                      <a:srgbClr val="7030A0"/>
                    </a:solidFill>
                  </a:rPr>
                  <a:t>	Draft and Redraft Reflective Personal Application Essay</a:t>
                </a:r>
              </a:p>
              <a:p>
                <a:r>
                  <a:rPr lang="en-US" sz="2600" b="1" dirty="0">
                    <a:solidFill>
                      <a:srgbClr val="7030A0"/>
                    </a:solidFill>
                  </a:rPr>
                  <a:t>	Interview with HPAC…</a:t>
                </a:r>
              </a:p>
              <a:p>
                <a:r>
                  <a:rPr lang="en-US" sz="2600" b="1" dirty="0">
                    <a:solidFill>
                      <a:srgbClr val="7030A0"/>
                    </a:solidFill>
                  </a:rPr>
                  <a:t>			…</a:t>
                </a:r>
                <a:r>
                  <a:rPr lang="en-US" sz="2600" b="1" dirty="0">
                    <a:solidFill>
                      <a:srgbClr val="C00000"/>
                    </a:solidFill>
                  </a:rPr>
                  <a:t>THEN</a:t>
                </a:r>
                <a:r>
                  <a:rPr lang="en-US" sz="2600" b="1" dirty="0">
                    <a:solidFill>
                      <a:srgbClr val="7030A0"/>
                    </a:solidFill>
                  </a:rPr>
                  <a:t>…Shift to Your Application Portal!!</a:t>
                </a:r>
                <a:r>
                  <a:rPr lang="en-US" sz="2600" b="1" dirty="0">
                    <a:solidFill>
                      <a:srgbClr val="00B0F0"/>
                    </a:solidFill>
                  </a:rPr>
                  <a:t>	</a:t>
                </a:r>
              </a:p>
            </p:txBody>
          </p:sp>
          <p:sp>
            <p:nvSpPr>
              <p:cNvPr id="8" name="Right Arrow 7"/>
              <p:cNvSpPr/>
              <p:nvPr/>
            </p:nvSpPr>
            <p:spPr>
              <a:xfrm>
                <a:off x="-33666" y="2899532"/>
                <a:ext cx="7315200" cy="685800"/>
              </a:xfrm>
              <a:prstGeom prst="rightArrow">
                <a:avLst/>
              </a:prstGeom>
              <a:solidFill>
                <a:schemeClr val="accent4"/>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cxnSp>
            <p:nvCxnSpPr>
              <p:cNvPr id="7" name="Straight Arrow Connector 6"/>
              <p:cNvCxnSpPr>
                <a:cxnSpLocks/>
              </p:cNvCxnSpPr>
              <p:nvPr/>
            </p:nvCxnSpPr>
            <p:spPr>
              <a:xfrm flipH="1">
                <a:off x="178904" y="2728228"/>
                <a:ext cx="3758161" cy="510440"/>
              </a:xfrm>
              <a:prstGeom prst="straightConnector1">
                <a:avLst/>
              </a:prstGeom>
              <a:ln>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p:cNvCxnSpPr>
                <a:cxnSpLocks/>
                <a:endCxn id="8" idx="3"/>
              </p:cNvCxnSpPr>
              <p:nvPr/>
            </p:nvCxnSpPr>
            <p:spPr>
              <a:xfrm>
                <a:off x="7248251" y="2500964"/>
                <a:ext cx="33283" cy="741469"/>
              </a:xfrm>
              <a:prstGeom prst="straightConnector1">
                <a:avLst/>
              </a:prstGeom>
              <a:ln>
                <a:solidFill>
                  <a:srgbClr val="C00000"/>
                </a:solidFill>
                <a:tailEnd type="triangle"/>
              </a:ln>
            </p:spPr>
            <p:style>
              <a:lnRef idx="3">
                <a:schemeClr val="dk1"/>
              </a:lnRef>
              <a:fillRef idx="0">
                <a:schemeClr val="dk1"/>
              </a:fillRef>
              <a:effectRef idx="2">
                <a:schemeClr val="dk1"/>
              </a:effectRef>
              <a:fontRef idx="minor">
                <a:schemeClr val="tx1"/>
              </a:fontRef>
            </p:style>
          </p:cxnSp>
        </p:grpSp>
      </p:grpSp>
      <p:sp>
        <p:nvSpPr>
          <p:cNvPr id="14" name="Rounded Rectangle 1">
            <a:extLst>
              <a:ext uri="{FF2B5EF4-FFF2-40B4-BE49-F238E27FC236}">
                <a16:creationId xmlns:a16="http://schemas.microsoft.com/office/drawing/2014/main" id="{026E79AD-5250-418D-937D-85FFC630EBB3}"/>
              </a:ext>
            </a:extLst>
          </p:cNvPr>
          <p:cNvSpPr/>
          <p:nvPr/>
        </p:nvSpPr>
        <p:spPr>
          <a:xfrm>
            <a:off x="4572000" y="1319393"/>
            <a:ext cx="3682935" cy="656359"/>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pic>
        <p:nvPicPr>
          <p:cNvPr id="6" name="Picture 5">
            <a:extLst>
              <a:ext uri="{FF2B5EF4-FFF2-40B4-BE49-F238E27FC236}">
                <a16:creationId xmlns:a16="http://schemas.microsoft.com/office/drawing/2014/main" id="{2C9171F1-40A6-4295-A1A1-92435B179CDF}"/>
              </a:ext>
            </a:extLst>
          </p:cNvPr>
          <p:cNvPicPr>
            <a:picLocks noChangeAspect="1"/>
          </p:cNvPicPr>
          <p:nvPr/>
        </p:nvPicPr>
        <p:blipFill>
          <a:blip r:embed="rId3"/>
          <a:stretch>
            <a:fillRect/>
          </a:stretch>
        </p:blipFill>
        <p:spPr>
          <a:xfrm>
            <a:off x="6304097" y="1423586"/>
            <a:ext cx="2489286" cy="737680"/>
          </a:xfrm>
          <a:prstGeom prst="rect">
            <a:avLst/>
          </a:prstGeom>
        </p:spPr>
      </p:pic>
    </p:spTree>
    <p:extLst>
      <p:ext uri="{BB962C8B-B14F-4D97-AF65-F5344CB8AC3E}">
        <p14:creationId xmlns:p14="http://schemas.microsoft.com/office/powerpoint/2010/main" val="190848002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3.xml><?xml version="1.0" encoding="utf-8"?>
<a:theme xmlns:a="http://schemas.openxmlformats.org/drawingml/2006/main" name="1_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4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4.xml><?xml version="1.0" encoding="utf-8"?>
<a:theme xmlns:a="http://schemas.openxmlformats.org/drawingml/2006/main" name="1_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1927</TotalTime>
  <Words>5606</Words>
  <Application>Microsoft Office PowerPoint</Application>
  <PresentationFormat>On-screen Show (4:3)</PresentationFormat>
  <Paragraphs>459</Paragraphs>
  <Slides>43</Slides>
  <Notes>15</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43</vt:i4>
      </vt:variant>
    </vt:vector>
  </HeadingPairs>
  <TitlesOfParts>
    <vt:vector size="56" baseType="lpstr">
      <vt:lpstr>Arial</vt:lpstr>
      <vt:lpstr>Calibri</vt:lpstr>
      <vt:lpstr>Calibri Light</vt:lpstr>
      <vt:lpstr>Century Gothic</vt:lpstr>
      <vt:lpstr>Symbol</vt:lpstr>
      <vt:lpstr>Times</vt:lpstr>
      <vt:lpstr>Times New Roman</vt:lpstr>
      <vt:lpstr>Wingdings</vt:lpstr>
      <vt:lpstr>Wingdings 3</vt:lpstr>
      <vt:lpstr>Custom Design</vt:lpstr>
      <vt:lpstr>Metropolitan</vt:lpstr>
      <vt:lpstr>1_Slice</vt:lpstr>
      <vt:lpstr>1_Metropolitan</vt:lpstr>
      <vt:lpstr>PowerPoint Presentation</vt:lpstr>
      <vt:lpstr>Time seems to pass right by, doesn’t it?  Feeling a bit like Dorothy and Toto? Captain America? Obi Wan? …or Master Yoda.    Many a truth is spoken in jest. Memes can express a LOT!  So let’s get down to business!  </vt:lpstr>
      <vt:lpstr>Our Purpose TODAY: YOUR NEXT STEPS!! We will walk you through the On-Campus HPAC Application to prepare you for your Professional School Applications to:  Medicinae Doctor (Allopathic MD)  Osteopathic Medicine (DO)  Dental Medicine &amp; Surgery (DMD &amp;DDS)  Podiatric Medicine (DPM)  Veterinary Medicines (DVM &amp; VMD)  Optometry (OD)  …our HP Program and HPAC focus   Nursing (RN, BSN, MSN)  Nurse Practitioner (NP)  Physician Assistant (PA, MPA)  Physical/Occupational Therapist (PT, OT)  Public Health Practitioners (MPH)  Doctor of Pharmacy (PharmD)  …with our Gateway Partners </vt:lpstr>
      <vt:lpstr>Your Academic Advisor (DegreeWorks) HP Advising Page (@HPLafCol) Gateway (CareerSpot, GateWay Link) AAMC* &amp; AMCAS; AACOM &amp; AACOMAS TMDSAS ADEA and AADSAS AACPM and AACPMAS AAVMC and VMCAS ASCO and OptomCAS AAPA and CasPA MSAR, MCAT, OAT, DAT, GRE</vt:lpstr>
      <vt:lpstr>PowerPoint Presentation</vt:lpstr>
      <vt:lpstr>PowerPoint Presentation</vt:lpstr>
      <vt:lpstr>Consider Your Larger Timeline</vt:lpstr>
      <vt:lpstr>PowerPoint Presentation</vt:lpstr>
      <vt:lpstr>Campus HPAC Application Timeline</vt:lpstr>
      <vt:lpstr>PowerPoint Presentation</vt:lpstr>
      <vt:lpstr>PowerPoint Presentation</vt:lpstr>
      <vt:lpstr>PowerPoint Presentation</vt:lpstr>
      <vt:lpstr>PowerPoint Presentation</vt:lpstr>
      <vt:lpstr>COVID COMMENT: Virtual volunteering/service ideas</vt:lpstr>
      <vt:lpstr>COVID COMMENT: Ways to stay engaged</vt:lpstr>
      <vt:lpstr>COVID COMMENT: MORE Ways to stay engaged</vt:lpstr>
      <vt:lpstr>PowerPoint Presentation</vt:lpstr>
      <vt:lpstr>PowerPoint Presentation</vt:lpstr>
      <vt:lpstr>PowerPoint Presentation</vt:lpstr>
      <vt:lpstr>PowerPoint Presentation</vt:lpstr>
      <vt:lpstr>PowerPoint Presentation</vt:lpstr>
      <vt:lpstr>About Admissions Tests Competitive Targets…</vt:lpstr>
      <vt:lpstr>…targets continued…</vt:lpstr>
      <vt:lpstr>Evaluating the avalanche of applicants with…</vt:lpstr>
      <vt:lpstr>PowerPoint Presentation</vt:lpstr>
      <vt:lpstr>Selection criteria simplified…</vt:lpstr>
      <vt:lpstr>Listen to what your data are telling you…</vt:lpstr>
      <vt:lpstr>PowerPoint Presentation</vt:lpstr>
      <vt:lpstr>Financial Components of a Successful Application</vt:lpstr>
      <vt:lpstr>Is financing part of the equation and your decision?        Maybe it should be!</vt:lpstr>
      <vt:lpstr>PowerPoint Presentation</vt:lpstr>
      <vt:lpstr>PowerPoint Presentation</vt:lpstr>
      <vt:lpstr>PowerPoint Presentation</vt:lpstr>
      <vt:lpstr>PowerPoint Presentation</vt:lpstr>
      <vt:lpstr>PowerPoint Presentation</vt:lpstr>
      <vt:lpstr>PowerPoint Presentation</vt:lpstr>
      <vt:lpstr>Useful Resources – explore our web site!</vt:lpstr>
      <vt:lpstr>PowerPoint Presentation</vt:lpstr>
      <vt:lpstr>&gt;Dentistry applications have risen from 1990 to 2010 by 134% for the 67 US and 10 Canadian schools. In 2019 ADEA fielded 11,148 applicants for 6231 seats, 46%♂ 54% ♀; DAT 20.5; GPA 3.55 (2018 metrics)  &gt;For veterinary medicine, 30 Colleges of Veterinary Medicine in US, plus 9 departments of VS, 8 of comparative medicine, 5 Canadian CVMs, 14 international CVMs and 6 affiliates. AAVMC fielded 7,076 applicants for 3,456 seats with GPA 3.6 (2018)  &gt;For optometry, 23 schools (2019)  saw 2,472 applicants with 11,756 applications (~5/student) with 69% ♀ and 31% ♂, aged 22-26 with GPA 3.36.  Accepted students were 70%♀:30%♂% and greater than a third received multiple offers of admission  &gt; With 9 colleges of podiatric medicine, AACPM reports a 9.17% increase in applicants from 2018 with 964 applicants and 567 matriculants (2019), with 43% ♀ and 61% ♂.  &gt; With 260 accredited and provisionally accredited PA programs, 2019 saw 27,283 applicants from which 8,802 students were accepted (~32% rate); average age 25-2; 71.2%♀ and 28.5% ♂ (Note: in 1980, just 36% of PAs were women, in 1993 only 57 accredited programs); average accepted GPA 3.6, 3 years (161 weeks) direct clinical experience, and applied to 8 programs, with BIG shift toward MS programs</vt:lpstr>
      <vt:lpstr>PowerPoint Presentation</vt:lpstr>
      <vt:lpstr>Pre-professional Competencies from the Association of American Medical Colleges now  widespread among HP arenas!</vt:lpstr>
      <vt:lpstr>PowerPoint Presentation</vt:lpstr>
      <vt:lpstr>PowerPoint Presentation</vt:lpstr>
    </vt:vector>
  </TitlesOfParts>
  <Company>Lafayette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Nancy Waters</cp:lastModifiedBy>
  <cp:revision>140</cp:revision>
  <dcterms:created xsi:type="dcterms:W3CDTF">2017-09-04T18:10:03Z</dcterms:created>
  <dcterms:modified xsi:type="dcterms:W3CDTF">2020-11-06T15:33:32Z</dcterms:modified>
</cp:coreProperties>
</file>