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115" r:id="rId2"/>
  </p:sldMasterIdLst>
  <p:notesMasterIdLst>
    <p:notesMasterId r:id="rId18"/>
  </p:notesMasterIdLst>
  <p:sldIdLst>
    <p:sldId id="256" r:id="rId3"/>
    <p:sldId id="270" r:id="rId4"/>
    <p:sldId id="257" r:id="rId5"/>
    <p:sldId id="258" r:id="rId6"/>
    <p:sldId id="264" r:id="rId7"/>
    <p:sldId id="269" r:id="rId8"/>
    <p:sldId id="262" r:id="rId9"/>
    <p:sldId id="260" r:id="rId10"/>
    <p:sldId id="261" r:id="rId11"/>
    <p:sldId id="259" r:id="rId12"/>
    <p:sldId id="266" r:id="rId13"/>
    <p:sldId id="268" r:id="rId14"/>
    <p:sldId id="263" r:id="rId15"/>
    <p:sldId id="267"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814" autoAdjust="0"/>
  </p:normalViewPr>
  <p:slideViewPr>
    <p:cSldViewPr>
      <p:cViewPr varScale="1">
        <p:scale>
          <a:sx n="66" d="100"/>
          <a:sy n="66" d="100"/>
        </p:scale>
        <p:origin x="2640"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2D8A8DBA-F659-430F-91CD-CA2EFE796B1F}" type="datetimeFigureOut">
              <a:rPr lang="en-US" smtClean="0"/>
              <a:t>11/12/2020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5C570C9E-0752-4F70-B57F-72612A01E502}" type="slidenum">
              <a:rPr lang="en-US" smtClean="0"/>
              <a:t>‹#›</a:t>
            </a:fld>
            <a:endParaRPr lang="en-US"/>
          </a:p>
        </p:txBody>
      </p:sp>
    </p:spTree>
    <p:extLst>
      <p:ext uri="{BB962C8B-B14F-4D97-AF65-F5344CB8AC3E}">
        <p14:creationId xmlns:p14="http://schemas.microsoft.com/office/powerpoint/2010/main" val="3735653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70C9E-0752-4F70-B57F-72612A01E502}" type="slidenum">
              <a:rPr lang="en-US" smtClean="0"/>
              <a:t>1</a:t>
            </a:fld>
            <a:endParaRPr lang="en-US"/>
          </a:p>
        </p:txBody>
      </p:sp>
    </p:spTree>
    <p:extLst>
      <p:ext uri="{BB962C8B-B14F-4D97-AF65-F5344CB8AC3E}">
        <p14:creationId xmlns:p14="http://schemas.microsoft.com/office/powerpoint/2010/main" val="4066811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570C9E-0752-4F70-B57F-72612A01E502}" type="slidenum">
              <a:rPr lang="en-US" smtClean="0"/>
              <a:t>10</a:t>
            </a:fld>
            <a:endParaRPr lang="en-US"/>
          </a:p>
        </p:txBody>
      </p:sp>
    </p:spTree>
    <p:extLst>
      <p:ext uri="{BB962C8B-B14F-4D97-AF65-F5344CB8AC3E}">
        <p14:creationId xmlns:p14="http://schemas.microsoft.com/office/powerpoint/2010/main" val="238050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570C9E-0752-4F70-B57F-72612A01E502}" type="slidenum">
              <a:rPr lang="en-US" smtClean="0"/>
              <a:t>11</a:t>
            </a:fld>
            <a:endParaRPr lang="en-US"/>
          </a:p>
        </p:txBody>
      </p:sp>
    </p:spTree>
    <p:extLst>
      <p:ext uri="{BB962C8B-B14F-4D97-AF65-F5344CB8AC3E}">
        <p14:creationId xmlns:p14="http://schemas.microsoft.com/office/powerpoint/2010/main" val="3739035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570C9E-0752-4F70-B57F-72612A01E502}" type="slidenum">
              <a:rPr lang="en-US" smtClean="0"/>
              <a:t>12</a:t>
            </a:fld>
            <a:endParaRPr lang="en-US"/>
          </a:p>
        </p:txBody>
      </p:sp>
    </p:spTree>
    <p:extLst>
      <p:ext uri="{BB962C8B-B14F-4D97-AF65-F5344CB8AC3E}">
        <p14:creationId xmlns:p14="http://schemas.microsoft.com/office/powerpoint/2010/main" val="3249902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70C9E-0752-4F70-B57F-72612A01E502}" type="slidenum">
              <a:rPr lang="en-US" smtClean="0"/>
              <a:t>13</a:t>
            </a:fld>
            <a:endParaRPr lang="en-US"/>
          </a:p>
        </p:txBody>
      </p:sp>
    </p:spTree>
    <p:extLst>
      <p:ext uri="{BB962C8B-B14F-4D97-AF65-F5344CB8AC3E}">
        <p14:creationId xmlns:p14="http://schemas.microsoft.com/office/powerpoint/2010/main" val="2639253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70C9E-0752-4F70-B57F-72612A01E502}" type="slidenum">
              <a:rPr lang="en-US" smtClean="0"/>
              <a:t>14</a:t>
            </a:fld>
            <a:endParaRPr lang="en-US"/>
          </a:p>
        </p:txBody>
      </p:sp>
    </p:spTree>
    <p:extLst>
      <p:ext uri="{BB962C8B-B14F-4D97-AF65-F5344CB8AC3E}">
        <p14:creationId xmlns:p14="http://schemas.microsoft.com/office/powerpoint/2010/main" val="896422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70C9E-0752-4F70-B57F-72612A01E502}" type="slidenum">
              <a:rPr lang="en-US" smtClean="0"/>
              <a:t>15</a:t>
            </a:fld>
            <a:endParaRPr lang="en-US"/>
          </a:p>
        </p:txBody>
      </p:sp>
    </p:spTree>
    <p:extLst>
      <p:ext uri="{BB962C8B-B14F-4D97-AF65-F5344CB8AC3E}">
        <p14:creationId xmlns:p14="http://schemas.microsoft.com/office/powerpoint/2010/main" val="219234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anose="020B0604020202020204" pitchFamily="34" charset="0"/>
              <a:buChar char="•"/>
            </a:pPr>
            <a:r>
              <a:rPr lang="en-US" baseline="0" dirty="0" smtClean="0"/>
              <a:t>focuses </a:t>
            </a:r>
            <a:r>
              <a:rPr lang="en-US" baseline="0" dirty="0" smtClean="0"/>
              <a:t>on a Hmong refugee family who has just been forced to move from Laos—a country in Southeast Asia--to California. The mother of the family has her 14</a:t>
            </a:r>
            <a:r>
              <a:rPr lang="en-US" baseline="30000" dirty="0" smtClean="0"/>
              <a:t>th</a:t>
            </a:r>
            <a:r>
              <a:rPr lang="en-US" baseline="0" dirty="0" smtClean="0"/>
              <a:t> child in a California hospital. This is the first time she’s given birth in a medical facility with the assistance of health professionals. The child ends up having an ongoing acute seizure issue. The family blames the hospital, as none of their other children have had this issue. The hospital works to provide medication for the child but the family would prefer to see a spiritual shaman as they aren’t convinced the issue is a medical one, but rather that it is a spiritual one. You can see where I’m going with this. The medical professionals didn’t understand or get to know the Hmong family’s cultural background, and the Hmong family had little understanding of the purpose of a modern medical facility. If </a:t>
            </a:r>
            <a:r>
              <a:rPr lang="en-US" baseline="0" dirty="0" smtClean="0"/>
              <a:t>you, as </a:t>
            </a:r>
            <a:r>
              <a:rPr lang="en-US" baseline="0" dirty="0" smtClean="0"/>
              <a:t>future health professionals, build a sense of cross-cultural competency through experiences such as studying abroad, you’ll be able to work more appropriately with </a:t>
            </a:r>
            <a:r>
              <a:rPr lang="en-US" baseline="0" dirty="0" smtClean="0"/>
              <a:t>people </a:t>
            </a:r>
            <a:r>
              <a:rPr lang="en-US" baseline="0" dirty="0" smtClean="0"/>
              <a:t>of different cultural backgrounds.</a:t>
            </a:r>
            <a:endParaRPr lang="en-US" dirty="0"/>
          </a:p>
        </p:txBody>
      </p:sp>
      <p:sp>
        <p:nvSpPr>
          <p:cNvPr id="4" name="Slide Number Placeholder 3"/>
          <p:cNvSpPr>
            <a:spLocks noGrp="1"/>
          </p:cNvSpPr>
          <p:nvPr>
            <p:ph type="sldNum" sz="quarter" idx="10"/>
          </p:nvPr>
        </p:nvSpPr>
        <p:spPr/>
        <p:txBody>
          <a:bodyPr/>
          <a:lstStyle/>
          <a:p>
            <a:fld id="{5C570C9E-0752-4F70-B57F-72612A01E502}" type="slidenum">
              <a:rPr lang="en-US" smtClean="0"/>
              <a:t>2</a:t>
            </a:fld>
            <a:endParaRPr lang="en-US"/>
          </a:p>
        </p:txBody>
      </p:sp>
    </p:spTree>
    <p:extLst>
      <p:ext uri="{BB962C8B-B14F-4D97-AF65-F5344CB8AC3E}">
        <p14:creationId xmlns:p14="http://schemas.microsoft.com/office/powerpoint/2010/main" val="3821070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anose="020B0604020202020204" pitchFamily="34" charset="0"/>
              <a:buChar char="•"/>
            </a:pPr>
            <a:r>
              <a:rPr lang="en-US" baseline="0" dirty="0" smtClean="0"/>
              <a:t>focuses </a:t>
            </a:r>
            <a:r>
              <a:rPr lang="en-US" baseline="0" dirty="0" smtClean="0"/>
              <a:t>on a Hmong refugee family who has just been forced to move from Laos—a country in Southeast Asia--to California. The mother of the family has her 14</a:t>
            </a:r>
            <a:r>
              <a:rPr lang="en-US" baseline="30000" dirty="0" smtClean="0"/>
              <a:t>th</a:t>
            </a:r>
            <a:r>
              <a:rPr lang="en-US" baseline="0" dirty="0" smtClean="0"/>
              <a:t> child in a California hospital. This is the first time she’s given birth in a medical facility with the assistance of health professionals. The child ends up having an ongoing acute seizure issue. The family blames the hospital, as none of their other children have had this issue. The hospital works to provide medication for the child but the family would prefer to see a spiritual shaman as they aren’t convinced the issue is a medical one, but rather that it is a spiritual one. You can see where I’m going with this. The medical professionals didn’t understand or get to know the Hmong family’s cultural background, and the Hmong family had little understanding of the purpose of a modern medical facility. If </a:t>
            </a:r>
            <a:r>
              <a:rPr lang="en-US" baseline="0" dirty="0" smtClean="0"/>
              <a:t>you, as </a:t>
            </a:r>
            <a:r>
              <a:rPr lang="en-US" baseline="0" dirty="0" smtClean="0"/>
              <a:t>future health professionals, build a sense of cross-cultural competency through experiences such as studying abroad, you’ll be able to work more appropriately with </a:t>
            </a:r>
            <a:r>
              <a:rPr lang="en-US" baseline="0" dirty="0" smtClean="0"/>
              <a:t>people </a:t>
            </a:r>
            <a:r>
              <a:rPr lang="en-US" baseline="0" dirty="0" smtClean="0"/>
              <a:t>of different cultural backgrounds.</a:t>
            </a:r>
            <a:endParaRPr lang="en-US" dirty="0"/>
          </a:p>
        </p:txBody>
      </p:sp>
      <p:sp>
        <p:nvSpPr>
          <p:cNvPr id="4" name="Slide Number Placeholder 3"/>
          <p:cNvSpPr>
            <a:spLocks noGrp="1"/>
          </p:cNvSpPr>
          <p:nvPr>
            <p:ph type="sldNum" sz="quarter" idx="10"/>
          </p:nvPr>
        </p:nvSpPr>
        <p:spPr/>
        <p:txBody>
          <a:bodyPr/>
          <a:lstStyle/>
          <a:p>
            <a:fld id="{5C570C9E-0752-4F70-B57F-72612A01E502}" type="slidenum">
              <a:rPr lang="en-US" smtClean="0"/>
              <a:t>3</a:t>
            </a:fld>
            <a:endParaRPr lang="en-US"/>
          </a:p>
        </p:txBody>
      </p:sp>
    </p:spTree>
    <p:extLst>
      <p:ext uri="{BB962C8B-B14F-4D97-AF65-F5344CB8AC3E}">
        <p14:creationId xmlns:p14="http://schemas.microsoft.com/office/powerpoint/2010/main" val="3274089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15" lvl="1" indent="-171441">
              <a:buFont typeface="Arial" panose="020B0604020202020204" pitchFamily="34" charset="0"/>
              <a:buChar char="•"/>
            </a:pPr>
            <a:r>
              <a:rPr lang="en-US" baseline="0" dirty="0" smtClean="0"/>
              <a:t>It’s </a:t>
            </a:r>
            <a:r>
              <a:rPr lang="en-US" baseline="0" dirty="0" smtClean="0"/>
              <a:t>not enough to visit the famous monuments and sites of a country and take lots of pictures, although this can be one rewarding part of your study abroad experience. You will also need to actively interact with the people in your host country and strive to understand the nuances of that culture. Only active engagement with the culture will let you truly gain a cross-cultural competence </a:t>
            </a:r>
            <a:endParaRPr lang="en-US" baseline="0" dirty="0" smtClean="0"/>
          </a:p>
          <a:p>
            <a:pPr marL="628615" lvl="1" indent="-171441">
              <a:buFont typeface="Arial" panose="020B0604020202020204" pitchFamily="34" charset="0"/>
              <a:buChar char="•"/>
            </a:pPr>
            <a:r>
              <a:rPr lang="en-US" baseline="0" dirty="0" smtClean="0"/>
              <a:t>Every </a:t>
            </a:r>
            <a:r>
              <a:rPr lang="en-US" baseline="0" dirty="0" smtClean="0"/>
              <a:t>culture is different and it’s important that you continuously reflect on your study abroad experience so that you can think about HOW a cultural aspect or norm might be different from what you’re used to and WHY. There might be historical reasons, a common set of values or beliefs, a sign of respect, etc. You don’t have to adopt a culture at face value and make it your own necessarily, but you will want to work to understand it.</a:t>
            </a:r>
            <a:endParaRPr lang="en-US" dirty="0"/>
          </a:p>
        </p:txBody>
      </p:sp>
      <p:sp>
        <p:nvSpPr>
          <p:cNvPr id="4" name="Slide Number Placeholder 3"/>
          <p:cNvSpPr>
            <a:spLocks noGrp="1"/>
          </p:cNvSpPr>
          <p:nvPr>
            <p:ph type="sldNum" sz="quarter" idx="10"/>
          </p:nvPr>
        </p:nvSpPr>
        <p:spPr/>
        <p:txBody>
          <a:bodyPr/>
          <a:lstStyle/>
          <a:p>
            <a:fld id="{5C570C9E-0752-4F70-B57F-72612A01E502}" type="slidenum">
              <a:rPr lang="en-US" smtClean="0"/>
              <a:t>4</a:t>
            </a:fld>
            <a:endParaRPr lang="en-US"/>
          </a:p>
        </p:txBody>
      </p:sp>
    </p:spTree>
    <p:extLst>
      <p:ext uri="{BB962C8B-B14F-4D97-AF65-F5344CB8AC3E}">
        <p14:creationId xmlns:p14="http://schemas.microsoft.com/office/powerpoint/2010/main" val="3801884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570C9E-0752-4F70-B57F-72612A01E502}" type="slidenum">
              <a:rPr lang="en-US" smtClean="0"/>
              <a:t>5</a:t>
            </a:fld>
            <a:endParaRPr lang="en-US"/>
          </a:p>
        </p:txBody>
      </p:sp>
    </p:spTree>
    <p:extLst>
      <p:ext uri="{BB962C8B-B14F-4D97-AF65-F5344CB8AC3E}">
        <p14:creationId xmlns:p14="http://schemas.microsoft.com/office/powerpoint/2010/main" val="891897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570C9E-0752-4F70-B57F-72612A01E502}" type="slidenum">
              <a:rPr lang="en-US" smtClean="0"/>
              <a:t>6</a:t>
            </a:fld>
            <a:endParaRPr lang="en-US"/>
          </a:p>
        </p:txBody>
      </p:sp>
    </p:spTree>
    <p:extLst>
      <p:ext uri="{BB962C8B-B14F-4D97-AF65-F5344CB8AC3E}">
        <p14:creationId xmlns:p14="http://schemas.microsoft.com/office/powerpoint/2010/main" val="3210709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570C9E-0752-4F70-B57F-72612A01E502}" type="slidenum">
              <a:rPr lang="en-US" smtClean="0"/>
              <a:t>7</a:t>
            </a:fld>
            <a:endParaRPr lang="en-US"/>
          </a:p>
        </p:txBody>
      </p:sp>
    </p:spTree>
    <p:extLst>
      <p:ext uri="{BB962C8B-B14F-4D97-AF65-F5344CB8AC3E}">
        <p14:creationId xmlns:p14="http://schemas.microsoft.com/office/powerpoint/2010/main" val="2777324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70C9E-0752-4F70-B57F-72612A01E502}" type="slidenum">
              <a:rPr lang="en-US" smtClean="0"/>
              <a:t>8</a:t>
            </a:fld>
            <a:endParaRPr lang="en-US"/>
          </a:p>
        </p:txBody>
      </p:sp>
    </p:spTree>
    <p:extLst>
      <p:ext uri="{BB962C8B-B14F-4D97-AF65-F5344CB8AC3E}">
        <p14:creationId xmlns:p14="http://schemas.microsoft.com/office/powerpoint/2010/main" val="2721995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70C9E-0752-4F70-B57F-72612A01E502}" type="slidenum">
              <a:rPr lang="en-US" smtClean="0"/>
              <a:t>9</a:t>
            </a:fld>
            <a:endParaRPr lang="en-US"/>
          </a:p>
        </p:txBody>
      </p:sp>
    </p:spTree>
    <p:extLst>
      <p:ext uri="{BB962C8B-B14F-4D97-AF65-F5344CB8AC3E}">
        <p14:creationId xmlns:p14="http://schemas.microsoft.com/office/powerpoint/2010/main" val="3679871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53C406F-A7E7-47DA-9FE1-6771CEBB572B}"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0836-45E1-4F17-AD31-F3A4029BBF53}"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844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0836-45E1-4F17-AD31-F3A4029BBF53}" type="slidenum">
              <a:rPr lang="en-US" smtClean="0"/>
              <a:t>‹#›</a:t>
            </a:fld>
            <a:endParaRPr lang="en-US"/>
          </a:p>
        </p:txBody>
      </p:sp>
    </p:spTree>
    <p:extLst>
      <p:ext uri="{BB962C8B-B14F-4D97-AF65-F5344CB8AC3E}">
        <p14:creationId xmlns:p14="http://schemas.microsoft.com/office/powerpoint/2010/main" val="1196419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3C406F-A7E7-47DA-9FE1-6771CEBB572B}"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0836-45E1-4F17-AD31-F3A4029BBF53}"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658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3C406F-A7E7-47DA-9FE1-6771CEBB572B}"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20836-45E1-4F17-AD31-F3A4029BBF53}" type="slidenum">
              <a:rPr lang="en-US" smtClean="0"/>
              <a:t>‹#›</a:t>
            </a:fld>
            <a:endParaRPr lang="en-US"/>
          </a:p>
        </p:txBody>
      </p:sp>
    </p:spTree>
    <p:extLst>
      <p:ext uri="{BB962C8B-B14F-4D97-AF65-F5344CB8AC3E}">
        <p14:creationId xmlns:p14="http://schemas.microsoft.com/office/powerpoint/2010/main" val="2988574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3C406F-A7E7-47DA-9FE1-6771CEBB572B}"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520836-45E1-4F17-AD31-F3A4029BBF53}" type="slidenum">
              <a:rPr lang="en-US" smtClean="0"/>
              <a:t>‹#›</a:t>
            </a:fld>
            <a:endParaRPr lang="en-US"/>
          </a:p>
        </p:txBody>
      </p:sp>
    </p:spTree>
    <p:extLst>
      <p:ext uri="{BB962C8B-B14F-4D97-AF65-F5344CB8AC3E}">
        <p14:creationId xmlns:p14="http://schemas.microsoft.com/office/powerpoint/2010/main" val="2808971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3C406F-A7E7-47DA-9FE1-6771CEBB572B}"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20836-45E1-4F17-AD31-F3A4029BBF53}" type="slidenum">
              <a:rPr lang="en-US" smtClean="0"/>
              <a:t>‹#›</a:t>
            </a:fld>
            <a:endParaRPr lang="en-US"/>
          </a:p>
        </p:txBody>
      </p:sp>
    </p:spTree>
    <p:extLst>
      <p:ext uri="{BB962C8B-B14F-4D97-AF65-F5344CB8AC3E}">
        <p14:creationId xmlns:p14="http://schemas.microsoft.com/office/powerpoint/2010/main" val="670936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C406F-A7E7-47DA-9FE1-6771CEBB572B}" type="datetimeFigureOut">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520836-45E1-4F17-AD31-F3A4029BBF53}" type="slidenum">
              <a:rPr lang="en-US" smtClean="0"/>
              <a:t>‹#›</a:t>
            </a:fld>
            <a:endParaRPr lang="en-US"/>
          </a:p>
        </p:txBody>
      </p:sp>
    </p:spTree>
    <p:extLst>
      <p:ext uri="{BB962C8B-B14F-4D97-AF65-F5344CB8AC3E}">
        <p14:creationId xmlns:p14="http://schemas.microsoft.com/office/powerpoint/2010/main" val="1106489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20836-45E1-4F17-AD31-F3A4029BBF53}" type="slidenum">
              <a:rPr lang="en-US" smtClean="0"/>
              <a:t>‹#›</a:t>
            </a:fld>
            <a:endParaRPr lang="en-US"/>
          </a:p>
        </p:txBody>
      </p:sp>
    </p:spTree>
    <p:extLst>
      <p:ext uri="{BB962C8B-B14F-4D97-AF65-F5344CB8AC3E}">
        <p14:creationId xmlns:p14="http://schemas.microsoft.com/office/powerpoint/2010/main" val="66535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500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0836-45E1-4F17-AD31-F3A4029BBF53}" type="slidenum">
              <a:rPr lang="en-US" smtClean="0"/>
              <a:t>‹#›</a:t>
            </a:fld>
            <a:endParaRPr lang="en-US"/>
          </a:p>
        </p:txBody>
      </p:sp>
    </p:spTree>
    <p:extLst>
      <p:ext uri="{BB962C8B-B14F-4D97-AF65-F5344CB8AC3E}">
        <p14:creationId xmlns:p14="http://schemas.microsoft.com/office/powerpoint/2010/main" val="3748207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0836-45E1-4F17-AD31-F3A4029BBF53}"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16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08704B-88A3-4061-B4A3-57E438D2F1A5}"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08704B-88A3-4061-B4A3-57E438D2F1A5}"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0D17E-168C-40BF-9C7B-F76E719751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08704B-88A3-4061-B4A3-57E438D2F1A5}"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0D17E-168C-40BF-9C7B-F76E7197514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08704B-88A3-4061-B4A3-57E438D2F1A5}"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0D17E-168C-40BF-9C7B-F76E719751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8704B-88A3-4061-B4A3-57E438D2F1A5}" type="datetimeFigureOut">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0D17E-168C-40BF-9C7B-F76E719751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8704B-88A3-4061-B4A3-57E438D2F1A5}"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0D17E-168C-40BF-9C7B-F76E719751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8704B-88A3-4061-B4A3-57E438D2F1A5}"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0D17E-168C-40BF-9C7B-F76E7197514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8704B-88A3-4061-B4A3-57E438D2F1A5}" type="datetimeFigureOut">
              <a:rPr lang="en-US" smtClean="0"/>
              <a:t>11/12/2020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0D17E-168C-40BF-9C7B-F76E7197514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EC08704B-88A3-4061-B4A3-57E438D2F1A5}" type="datetimeFigureOut">
              <a:rPr lang="en-US" smtClean="0"/>
              <a:t>11/12/2020</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7E0D17E-168C-40BF-9C7B-F76E71975145}"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07919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726" y="1219200"/>
            <a:ext cx="8992975" cy="1470025"/>
          </a:xfrm>
        </p:spPr>
        <p:txBody>
          <a:bodyPr>
            <a:normAutofit/>
          </a:bodyPr>
          <a:lstStyle/>
          <a:p>
            <a:pPr algn="ctr"/>
            <a:r>
              <a:rPr lang="en-US" sz="5500" b="1" dirty="0" smtClean="0">
                <a:solidFill>
                  <a:schemeClr val="tx1"/>
                </a:solidFill>
              </a:rPr>
              <a:t>Studying Abroad in</a:t>
            </a:r>
            <a:br>
              <a:rPr lang="en-US" sz="5500" b="1" dirty="0" smtClean="0">
                <a:solidFill>
                  <a:schemeClr val="tx1"/>
                </a:solidFill>
              </a:rPr>
            </a:br>
            <a:r>
              <a:rPr lang="en-US" sz="5500" b="1" dirty="0" smtClean="0">
                <a:solidFill>
                  <a:schemeClr val="tx1"/>
                </a:solidFill>
              </a:rPr>
              <a:t>the Health Professions</a:t>
            </a:r>
            <a:endParaRPr lang="en-US" sz="5500" b="1" dirty="0">
              <a:solidFill>
                <a:schemeClr val="tx1"/>
              </a:solidFill>
            </a:endParaRPr>
          </a:p>
        </p:txBody>
      </p:sp>
      <p:sp>
        <p:nvSpPr>
          <p:cNvPr id="3" name="Subtitle 2"/>
          <p:cNvSpPr>
            <a:spLocks noGrp="1"/>
          </p:cNvSpPr>
          <p:nvPr>
            <p:ph type="subTitle" idx="1"/>
          </p:nvPr>
        </p:nvSpPr>
        <p:spPr/>
        <p:txBody>
          <a:bodyPr>
            <a:normAutofit fontScale="77500" lnSpcReduction="20000"/>
          </a:bodyPr>
          <a:lstStyle/>
          <a:p>
            <a:r>
              <a:rPr lang="en-US" sz="2100" dirty="0" smtClean="0"/>
              <a:t>Daniel Kampsen </a:t>
            </a:r>
            <a:r>
              <a:rPr lang="en-US" sz="2100" dirty="0" err="1" smtClean="0"/>
              <a:t>M.Ed</a:t>
            </a:r>
            <a:r>
              <a:rPr lang="en-US" sz="2100" dirty="0" smtClean="0"/>
              <a:t>, J.D.</a:t>
            </a:r>
            <a:endParaRPr lang="en-US" sz="2100" dirty="0" smtClean="0"/>
          </a:p>
          <a:p>
            <a:r>
              <a:rPr lang="en-US" sz="2100" dirty="0" smtClean="0"/>
              <a:t>Assistant Director</a:t>
            </a:r>
          </a:p>
          <a:p>
            <a:r>
              <a:rPr lang="en-US" sz="2100" dirty="0" smtClean="0"/>
              <a:t>Office of International &amp; Off-Campus Education</a:t>
            </a:r>
          </a:p>
          <a:p>
            <a:r>
              <a:rPr lang="en-US" sz="2100" dirty="0" smtClean="0"/>
              <a:t>Pardee 125</a:t>
            </a:r>
          </a:p>
          <a:p>
            <a:r>
              <a:rPr lang="en-US" sz="2100" dirty="0" smtClean="0"/>
              <a:t>Kampsend@Lafayette.edu</a:t>
            </a:r>
            <a:endParaRPr lang="en-US" sz="2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Health Professions Options</a:t>
            </a:r>
          </a:p>
        </p:txBody>
      </p:sp>
      <p:sp>
        <p:nvSpPr>
          <p:cNvPr id="3" name="Content Placeholder 2"/>
          <p:cNvSpPr>
            <a:spLocks noGrp="1"/>
          </p:cNvSpPr>
          <p:nvPr>
            <p:ph idx="1"/>
          </p:nvPr>
        </p:nvSpPr>
        <p:spPr>
          <a:xfrm>
            <a:off x="457200" y="2416020"/>
            <a:ext cx="8229600" cy="3066591"/>
          </a:xfrm>
        </p:spPr>
        <p:txBody>
          <a:bodyPr>
            <a:normAutofit/>
          </a:bodyPr>
          <a:lstStyle/>
          <a:p>
            <a:pPr>
              <a:buFont typeface="Wingdings" panose="05000000000000000000" pitchFamily="2" charset="2"/>
              <a:buChar char="v"/>
            </a:pPr>
            <a:r>
              <a:rPr lang="en-US" sz="2500" dirty="0" smtClean="0"/>
              <a:t> Tracks: medical practice &amp; policy, biomedicine, neuroscience, public health</a:t>
            </a:r>
          </a:p>
          <a:p>
            <a:pPr>
              <a:buFont typeface="Wingdings" panose="05000000000000000000" pitchFamily="2" charset="2"/>
              <a:buChar char="v"/>
            </a:pPr>
            <a:r>
              <a:rPr lang="en-US" sz="2500" dirty="0" smtClean="0"/>
              <a:t> Required: one core class in track, most students will also take Danish/Swedish language &amp; culture class</a:t>
            </a:r>
          </a:p>
          <a:p>
            <a:pPr>
              <a:buFont typeface="Wingdings" panose="05000000000000000000" pitchFamily="2" charset="2"/>
              <a:buChar char="v"/>
            </a:pPr>
            <a:r>
              <a:rPr lang="en-US" sz="2500" dirty="0" smtClean="0"/>
              <a:t> Electives: related to track or unrelated</a:t>
            </a:r>
          </a:p>
          <a:p>
            <a:pPr lvl="3">
              <a:buFont typeface="Arial" panose="020B0604020202020204" pitchFamily="34" charset="0"/>
              <a:buChar char="•"/>
            </a:pPr>
            <a:r>
              <a:rPr lang="en-US" sz="1900" dirty="0"/>
              <a:t>Unrelated: humanities, economics, human rights, architecture, etc</a:t>
            </a:r>
            <a:r>
              <a:rPr lang="en-US" sz="1900" dirty="0" smtClean="0"/>
              <a:t>.</a:t>
            </a:r>
          </a:p>
          <a:p>
            <a:pPr>
              <a:buFont typeface="Wingdings" panose="05000000000000000000" pitchFamily="2" charset="2"/>
              <a:buChar char="v"/>
            </a:pPr>
            <a:r>
              <a:rPr lang="en-US" sz="2500" dirty="0" smtClean="0"/>
              <a:t>Highlights: hands-on fieldwork, study tours</a:t>
            </a:r>
          </a:p>
        </p:txBody>
      </p:sp>
      <p:sp>
        <p:nvSpPr>
          <p:cNvPr id="4" name="TextBox 3"/>
          <p:cNvSpPr txBox="1"/>
          <p:nvPr/>
        </p:nvSpPr>
        <p:spPr>
          <a:xfrm>
            <a:off x="0" y="1727206"/>
            <a:ext cx="9144000" cy="523220"/>
          </a:xfrm>
          <a:prstGeom prst="rect">
            <a:avLst/>
          </a:prstGeom>
          <a:noFill/>
        </p:spPr>
        <p:txBody>
          <a:bodyPr wrap="square" rtlCol="0">
            <a:spAutoFit/>
          </a:bodyPr>
          <a:lstStyle/>
          <a:p>
            <a:pPr algn="ctr"/>
            <a:r>
              <a:rPr lang="en-US" sz="2800" b="1" dirty="0" smtClean="0">
                <a:solidFill>
                  <a:srgbClr val="C00000"/>
                </a:solidFill>
              </a:rPr>
              <a:t>DIS (Denmark; Stockholm)</a:t>
            </a:r>
            <a:endParaRPr lang="en-US" sz="2800" b="1" dirty="0">
              <a:solidFill>
                <a:srgbClr val="C00000"/>
              </a:solidFill>
            </a:endParaRPr>
          </a:p>
        </p:txBody>
      </p:sp>
      <p:pic>
        <p:nvPicPr>
          <p:cNvPr id="2054" name="Picture 6" descr="http://i2.cdn.turner.com/cnn/dam/assets/130928072317-01-copenhagen-restricted-live-video.jpg"/>
          <p:cNvPicPr>
            <a:picLocks noChangeAspect="1" noChangeArrowheads="1"/>
          </p:cNvPicPr>
          <p:nvPr/>
        </p:nvPicPr>
        <p:blipFill rotWithShape="1">
          <a:blip r:embed="rId3">
            <a:extLst>
              <a:ext uri="{28A0092B-C50C-407E-A947-70E740481C1C}">
                <a14:useLocalDpi xmlns:a14="http://schemas.microsoft.com/office/drawing/2010/main" val="0"/>
              </a:ext>
            </a:extLst>
          </a:blip>
          <a:srcRect b="25925"/>
          <a:stretch/>
        </p:blipFill>
        <p:spPr bwMode="auto">
          <a:xfrm>
            <a:off x="2871772" y="5482611"/>
            <a:ext cx="3400457" cy="1224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460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 medical practice &amp; policy</a:t>
            </a:r>
            <a:br>
              <a:rPr lang="en-US" dirty="0" smtClean="0"/>
            </a:br>
            <a:r>
              <a:rPr lang="en-US" sz="3000" dirty="0" smtClean="0"/>
              <a:t>student testimonial</a:t>
            </a:r>
            <a:endParaRPr lang="en-US" sz="3000" dirty="0"/>
          </a:p>
        </p:txBody>
      </p:sp>
      <p:sp>
        <p:nvSpPr>
          <p:cNvPr id="3" name="Content Placeholder 2"/>
          <p:cNvSpPr>
            <a:spLocks noGrp="1"/>
          </p:cNvSpPr>
          <p:nvPr>
            <p:ph idx="1"/>
          </p:nvPr>
        </p:nvSpPr>
        <p:spPr>
          <a:xfrm>
            <a:off x="768096" y="2084832"/>
            <a:ext cx="7290055" cy="4023360"/>
          </a:xfrm>
        </p:spPr>
        <p:txBody>
          <a:bodyPr/>
          <a:lstStyle/>
          <a:p>
            <a:r>
              <a:rPr lang="en-US" dirty="0" smtClean="0"/>
              <a:t>“The </a:t>
            </a:r>
            <a:r>
              <a:rPr lang="en-US" dirty="0"/>
              <a:t>experiences I had here in Copenhagen and the rest of Europe this semester have been valuable and life-altering. I got to learn about medicine from brilliant Danish doctors every day. When they weren’t teaching us about how to diagnose and treat disease, they were acting as role models, and giving us insight on what it is really like to work in medicine. On study tours, I talked to a patient with an artificial external heart in Germany, and observed in vitro fertilization procedures in Western Denmark</a:t>
            </a:r>
            <a:r>
              <a:rPr lang="en-US" dirty="0" smtClean="0"/>
              <a:t>.” </a:t>
            </a:r>
            <a:r>
              <a:rPr lang="en-US" dirty="0"/>
              <a:t>– Jon Hanson, University of Minnesota</a:t>
            </a:r>
          </a:p>
        </p:txBody>
      </p:sp>
      <p:pic>
        <p:nvPicPr>
          <p:cNvPr id="1026" name="Picture 2" descr="Medical Practice and Policy study abroad program, field stu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648200"/>
            <a:ext cx="4873625" cy="194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482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Health Professions Options</a:t>
            </a:r>
          </a:p>
        </p:txBody>
      </p:sp>
      <p:sp>
        <p:nvSpPr>
          <p:cNvPr id="3" name="Content Placeholder 2"/>
          <p:cNvSpPr>
            <a:spLocks noGrp="1"/>
          </p:cNvSpPr>
          <p:nvPr>
            <p:ph idx="1"/>
          </p:nvPr>
        </p:nvSpPr>
        <p:spPr>
          <a:xfrm>
            <a:off x="457200" y="2416020"/>
            <a:ext cx="8229600" cy="3066591"/>
          </a:xfrm>
        </p:spPr>
        <p:txBody>
          <a:bodyPr>
            <a:normAutofit/>
          </a:bodyPr>
          <a:lstStyle/>
          <a:p>
            <a:pPr>
              <a:buFont typeface="Wingdings" panose="05000000000000000000" pitchFamily="2" charset="2"/>
              <a:buChar char="v"/>
            </a:pPr>
            <a:r>
              <a:rPr lang="en-US" sz="2500" dirty="0" smtClean="0"/>
              <a:t>If you are able to take courses in Spanish: Spanish Studies Abroad Alicante/Seville, IES Granada</a:t>
            </a:r>
            <a:endParaRPr lang="en-US" sz="2500" dirty="0" smtClean="0"/>
          </a:p>
          <a:p>
            <a:pPr>
              <a:buFont typeface="Wingdings" panose="05000000000000000000" pitchFamily="2" charset="2"/>
              <a:buChar char="v"/>
            </a:pPr>
            <a:r>
              <a:rPr lang="en-US" sz="2500" dirty="0" smtClean="0"/>
              <a:t> </a:t>
            </a:r>
            <a:r>
              <a:rPr lang="en-US" sz="2500" dirty="0" smtClean="0"/>
              <a:t>If you are able to take courses in French: IES Nantes</a:t>
            </a:r>
            <a:endParaRPr lang="en-US" sz="2500" dirty="0" smtClean="0"/>
          </a:p>
          <a:p>
            <a:pPr>
              <a:buFont typeface="Wingdings" panose="05000000000000000000" pitchFamily="2" charset="2"/>
              <a:buChar char="v"/>
            </a:pPr>
            <a:r>
              <a:rPr lang="en-US" sz="2500" dirty="0"/>
              <a:t> </a:t>
            </a:r>
            <a:r>
              <a:rPr lang="en-US" sz="2500" dirty="0" smtClean="0"/>
              <a:t>For Englis</a:t>
            </a:r>
            <a:r>
              <a:rPr lang="en-US" sz="2500" dirty="0" smtClean="0"/>
              <a:t>h Speakers: IFSA England, Scotland and Ireland; IES Amsterdam; IFSA Australia and New Zealand</a:t>
            </a:r>
            <a:endParaRPr lang="en-US" sz="2500" dirty="0" smtClean="0"/>
          </a:p>
        </p:txBody>
      </p:sp>
      <p:sp>
        <p:nvSpPr>
          <p:cNvPr id="4" name="TextBox 3"/>
          <p:cNvSpPr txBox="1"/>
          <p:nvPr/>
        </p:nvSpPr>
        <p:spPr>
          <a:xfrm>
            <a:off x="0" y="1727206"/>
            <a:ext cx="9144000" cy="523220"/>
          </a:xfrm>
          <a:prstGeom prst="rect">
            <a:avLst/>
          </a:prstGeom>
          <a:noFill/>
        </p:spPr>
        <p:txBody>
          <a:bodyPr wrap="square" rtlCol="0">
            <a:spAutoFit/>
          </a:bodyPr>
          <a:lstStyle/>
          <a:p>
            <a:pPr algn="ctr"/>
            <a:r>
              <a:rPr lang="en-US" sz="2800" b="1" dirty="0" smtClean="0">
                <a:solidFill>
                  <a:srgbClr val="C00000"/>
                </a:solidFill>
              </a:rPr>
              <a:t>Other Possibilities</a:t>
            </a:r>
            <a:endParaRPr lang="en-US" sz="2800" b="1" dirty="0">
              <a:solidFill>
                <a:srgbClr val="C00000"/>
              </a:solidFill>
            </a:endParaRPr>
          </a:p>
        </p:txBody>
      </p:sp>
      <p:pic>
        <p:nvPicPr>
          <p:cNvPr id="5" name="Picture 4"/>
          <p:cNvPicPr>
            <a:picLocks noChangeAspect="1"/>
          </p:cNvPicPr>
          <p:nvPr/>
        </p:nvPicPr>
        <p:blipFill>
          <a:blip r:embed="rId3"/>
          <a:stretch>
            <a:fillRect/>
          </a:stretch>
        </p:blipFill>
        <p:spPr>
          <a:xfrm>
            <a:off x="2590800" y="4800480"/>
            <a:ext cx="3994759" cy="1695450"/>
          </a:xfrm>
          <a:prstGeom prst="rect">
            <a:avLst/>
          </a:prstGeom>
        </p:spPr>
      </p:pic>
    </p:spTree>
    <p:extLst>
      <p:ext uri="{BB962C8B-B14F-4D97-AF65-F5344CB8AC3E}">
        <p14:creationId xmlns:p14="http://schemas.microsoft.com/office/powerpoint/2010/main" val="772992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Health Professions Options</a:t>
            </a:r>
          </a:p>
        </p:txBody>
      </p:sp>
      <p:sp>
        <p:nvSpPr>
          <p:cNvPr id="3" name="Content Placeholder 2"/>
          <p:cNvSpPr>
            <a:spLocks noGrp="1"/>
          </p:cNvSpPr>
          <p:nvPr>
            <p:ph idx="1"/>
          </p:nvPr>
        </p:nvSpPr>
        <p:spPr>
          <a:xfrm>
            <a:off x="457200" y="2438400"/>
            <a:ext cx="8229600" cy="3083941"/>
          </a:xfrm>
        </p:spPr>
        <p:txBody>
          <a:bodyPr>
            <a:normAutofit/>
          </a:bodyPr>
          <a:lstStyle/>
          <a:p>
            <a:pPr>
              <a:buFont typeface="Wingdings" panose="05000000000000000000" pitchFamily="2" charset="2"/>
              <a:buChar char="v"/>
            </a:pPr>
            <a:r>
              <a:rPr lang="en-US" sz="2500" dirty="0" smtClean="0"/>
              <a:t> Runs every other </a:t>
            </a:r>
            <a:r>
              <a:rPr lang="en-US" sz="2500" dirty="0" smtClean="0"/>
              <a:t>summer</a:t>
            </a:r>
            <a:endParaRPr lang="en-US" sz="1900" dirty="0" smtClean="0"/>
          </a:p>
          <a:p>
            <a:pPr>
              <a:buFont typeface="Wingdings" panose="05000000000000000000" pitchFamily="2" charset="2"/>
              <a:buChar char="v"/>
            </a:pPr>
            <a:r>
              <a:rPr lang="en-US" sz="2500" dirty="0" smtClean="0"/>
              <a:t> 8 weeks, 2 </a:t>
            </a:r>
            <a:r>
              <a:rPr lang="en-US" sz="2500" dirty="0" smtClean="0"/>
              <a:t>Lafayette </a:t>
            </a:r>
            <a:r>
              <a:rPr lang="en-US" sz="2500" dirty="0" smtClean="0"/>
              <a:t>credits</a:t>
            </a:r>
            <a:endParaRPr lang="en-US" sz="2500" dirty="0" smtClean="0"/>
          </a:p>
          <a:p>
            <a:pPr>
              <a:buFont typeface="Wingdings" panose="05000000000000000000" pitchFamily="2" charset="2"/>
              <a:buChar char="v"/>
            </a:pPr>
            <a:r>
              <a:rPr lang="en-US" sz="2500" dirty="0" smtClean="0"/>
              <a:t> </a:t>
            </a:r>
            <a:r>
              <a:rPr lang="en-US" sz="2500" dirty="0"/>
              <a:t>3</a:t>
            </a:r>
            <a:r>
              <a:rPr lang="en-US" sz="2500" dirty="0" smtClean="0"/>
              <a:t> weeks of class, 4 weeks of interning, </a:t>
            </a:r>
            <a:r>
              <a:rPr lang="en-US" sz="2500" dirty="0"/>
              <a:t>1</a:t>
            </a:r>
            <a:r>
              <a:rPr lang="en-US" sz="2500" dirty="0" smtClean="0"/>
              <a:t> week of class</a:t>
            </a:r>
          </a:p>
          <a:p>
            <a:pPr lvl="4">
              <a:buFont typeface="Wingdings" panose="05000000000000000000" pitchFamily="2" charset="2"/>
              <a:buChar char="v"/>
            </a:pPr>
            <a:r>
              <a:rPr lang="en-US" sz="1700" dirty="0" smtClean="0"/>
              <a:t>Internship area examples: brain/cognitive development, mental health, health education, maternal health</a:t>
            </a:r>
          </a:p>
          <a:p>
            <a:pPr>
              <a:buFont typeface="Wingdings" panose="05000000000000000000" pitchFamily="2" charset="2"/>
              <a:buChar char="v"/>
            </a:pPr>
            <a:endParaRPr lang="en-US" sz="2500" dirty="0"/>
          </a:p>
        </p:txBody>
      </p:sp>
      <p:sp>
        <p:nvSpPr>
          <p:cNvPr id="4" name="TextBox 3"/>
          <p:cNvSpPr txBox="1"/>
          <p:nvPr/>
        </p:nvSpPr>
        <p:spPr>
          <a:xfrm>
            <a:off x="0" y="1738396"/>
            <a:ext cx="9144000" cy="523220"/>
          </a:xfrm>
          <a:prstGeom prst="rect">
            <a:avLst/>
          </a:prstGeom>
          <a:noFill/>
        </p:spPr>
        <p:txBody>
          <a:bodyPr wrap="square" rtlCol="0">
            <a:spAutoFit/>
          </a:bodyPr>
          <a:lstStyle/>
          <a:p>
            <a:pPr algn="ctr"/>
            <a:r>
              <a:rPr lang="en-US" sz="2800" b="1" dirty="0" smtClean="0">
                <a:solidFill>
                  <a:srgbClr val="C00000"/>
                </a:solidFill>
              </a:rPr>
              <a:t>Lafayette: Healthcare in London (summer)</a:t>
            </a:r>
            <a:endParaRPr lang="en-US" sz="2800" b="1" dirty="0">
              <a:solidFill>
                <a:srgbClr val="C00000"/>
              </a:solidFill>
            </a:endParaRPr>
          </a:p>
        </p:txBody>
      </p:sp>
      <p:pic>
        <p:nvPicPr>
          <p:cNvPr id="6146" name="Picture 2" descr="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977827"/>
            <a:ext cx="2339224" cy="158591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cdn.londonandpartners.com/assets/events/special/46355-640x360-changing_guard_gates_6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977827"/>
            <a:ext cx="2819400" cy="158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607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a:t>
            </a:r>
            <a:r>
              <a:rPr lang="en-US" dirty="0" smtClean="0"/>
              <a:t>information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 </a:t>
            </a:r>
            <a:r>
              <a:rPr lang="en-US" dirty="0" smtClean="0"/>
              <a:t>Daniel Kampsen: Kampsend</a:t>
            </a:r>
            <a:r>
              <a:rPr lang="en-US" dirty="0" smtClean="0"/>
              <a:t>@Lafayette.edu</a:t>
            </a:r>
            <a:endParaRPr lang="en-US" dirty="0" smtClean="0"/>
          </a:p>
        </p:txBody>
      </p:sp>
      <p:pic>
        <p:nvPicPr>
          <p:cNvPr id="1026" name="Picture 2" descr="UK Healthca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2423" y="3352800"/>
            <a:ext cx="3581400" cy="268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72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extBox 3"/>
          <p:cNvSpPr txBox="1"/>
          <p:nvPr/>
        </p:nvSpPr>
        <p:spPr>
          <a:xfrm>
            <a:off x="0" y="2133600"/>
            <a:ext cx="9144000" cy="938719"/>
          </a:xfrm>
          <a:prstGeom prst="rect">
            <a:avLst/>
          </a:prstGeom>
          <a:noFill/>
        </p:spPr>
        <p:txBody>
          <a:bodyPr wrap="square" rtlCol="0">
            <a:spAutoFit/>
          </a:bodyPr>
          <a:lstStyle/>
          <a:p>
            <a:pPr algn="ctr"/>
            <a:r>
              <a:rPr lang="en-US" sz="5500" b="1" dirty="0" smtClean="0"/>
              <a:t>Questions?</a:t>
            </a:r>
            <a:endParaRPr lang="en-US" sz="5500" b="1" dirty="0"/>
          </a:p>
        </p:txBody>
      </p:sp>
    </p:spTree>
    <p:extLst>
      <p:ext uri="{BB962C8B-B14F-4D97-AF65-F5344CB8AC3E}">
        <p14:creationId xmlns:p14="http://schemas.microsoft.com/office/powerpoint/2010/main" val="3392402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keycompounding.com/wp-content/uploads/2015/08/global-health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5221" y="4423452"/>
            <a:ext cx="4495800" cy="25526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46323" y="533400"/>
            <a:ext cx="7290054" cy="1499616"/>
          </a:xfrm>
        </p:spPr>
        <p:txBody>
          <a:bodyPr/>
          <a:lstStyle/>
          <a:p>
            <a:r>
              <a:rPr lang="en-US" dirty="0" smtClean="0"/>
              <a:t>Today’s Agenda</a:t>
            </a:r>
            <a:endParaRPr lang="en-US" dirty="0"/>
          </a:p>
        </p:txBody>
      </p:sp>
      <p:sp>
        <p:nvSpPr>
          <p:cNvPr id="3" name="Content Placeholder 2"/>
          <p:cNvSpPr>
            <a:spLocks noGrp="1"/>
          </p:cNvSpPr>
          <p:nvPr>
            <p:ph idx="1"/>
          </p:nvPr>
        </p:nvSpPr>
        <p:spPr>
          <a:xfrm>
            <a:off x="768093" y="1905000"/>
            <a:ext cx="7290055" cy="4023360"/>
          </a:xfrm>
        </p:spPr>
        <p:txBody>
          <a:bodyPr/>
          <a:lstStyle/>
          <a:p>
            <a:pPr>
              <a:buFont typeface="Wingdings" panose="05000000000000000000" pitchFamily="2" charset="2"/>
              <a:buChar char="v"/>
            </a:pPr>
            <a:r>
              <a:rPr lang="en-US" dirty="0" smtClean="0"/>
              <a:t>  </a:t>
            </a:r>
            <a:r>
              <a:rPr lang="en-US" sz="2500" dirty="0" smtClean="0"/>
              <a:t>Why it is important</a:t>
            </a:r>
          </a:p>
          <a:p>
            <a:pPr>
              <a:buFont typeface="Wingdings" panose="05000000000000000000" pitchFamily="2" charset="2"/>
              <a:buChar char="v"/>
            </a:pPr>
            <a:r>
              <a:rPr lang="en-US" sz="2500" dirty="0" smtClean="0"/>
              <a:t> How you can leverage the experience</a:t>
            </a:r>
          </a:p>
          <a:p>
            <a:pPr>
              <a:buFont typeface="Wingdings" panose="05000000000000000000" pitchFamily="2" charset="2"/>
              <a:buChar char="v"/>
            </a:pPr>
            <a:r>
              <a:rPr lang="en-US" sz="2500" dirty="0"/>
              <a:t> </a:t>
            </a:r>
            <a:r>
              <a:rPr lang="en-US" sz="2500" dirty="0" smtClean="0"/>
              <a:t>Timeline</a:t>
            </a:r>
          </a:p>
          <a:p>
            <a:pPr>
              <a:buFont typeface="Wingdings" panose="05000000000000000000" pitchFamily="2" charset="2"/>
              <a:buChar char="v"/>
            </a:pPr>
            <a:r>
              <a:rPr lang="en-US" sz="2500" dirty="0" smtClean="0"/>
              <a:t> General tips</a:t>
            </a:r>
          </a:p>
          <a:p>
            <a:pPr>
              <a:buFont typeface="Wingdings" panose="05000000000000000000" pitchFamily="2" charset="2"/>
              <a:buChar char="v"/>
            </a:pPr>
            <a:r>
              <a:rPr lang="en-US" sz="2500" dirty="0" smtClean="0"/>
              <a:t>Programs</a:t>
            </a:r>
          </a:p>
          <a:p>
            <a:pPr>
              <a:buFont typeface="Wingdings" panose="05000000000000000000" pitchFamily="2" charset="2"/>
              <a:buChar char="v"/>
            </a:pPr>
            <a:endParaRPr lang="en-US" sz="2500" dirty="0"/>
          </a:p>
        </p:txBody>
      </p:sp>
    </p:spTree>
    <p:extLst>
      <p:ext uri="{BB962C8B-B14F-4D97-AF65-F5344CB8AC3E}">
        <p14:creationId xmlns:p14="http://schemas.microsoft.com/office/powerpoint/2010/main" val="30636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keycompounding.com/wp-content/uploads/2015/08/global-health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5221" y="4423452"/>
            <a:ext cx="4495800" cy="25526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46323" y="533400"/>
            <a:ext cx="7290054" cy="1499616"/>
          </a:xfrm>
        </p:spPr>
        <p:txBody>
          <a:bodyPr/>
          <a:lstStyle/>
          <a:p>
            <a:r>
              <a:rPr lang="en-US" dirty="0" smtClean="0"/>
              <a:t>Why is it important?</a:t>
            </a:r>
            <a:endParaRPr lang="en-US" dirty="0"/>
          </a:p>
        </p:txBody>
      </p:sp>
      <p:sp>
        <p:nvSpPr>
          <p:cNvPr id="3" name="Content Placeholder 2"/>
          <p:cNvSpPr>
            <a:spLocks noGrp="1"/>
          </p:cNvSpPr>
          <p:nvPr>
            <p:ph idx="1"/>
          </p:nvPr>
        </p:nvSpPr>
        <p:spPr>
          <a:xfrm>
            <a:off x="768093" y="1905000"/>
            <a:ext cx="7290055" cy="4023360"/>
          </a:xfrm>
        </p:spPr>
        <p:txBody>
          <a:bodyPr/>
          <a:lstStyle/>
          <a:p>
            <a:pPr>
              <a:buFont typeface="Wingdings" panose="05000000000000000000" pitchFamily="2" charset="2"/>
              <a:buChar char="v"/>
            </a:pPr>
            <a:r>
              <a:rPr lang="en-US" dirty="0" smtClean="0"/>
              <a:t>  </a:t>
            </a:r>
            <a:r>
              <a:rPr lang="en-US" sz="2500" dirty="0" smtClean="0"/>
              <a:t>Health professionals work with </a:t>
            </a:r>
            <a:r>
              <a:rPr lang="en-US" sz="2500" dirty="0" smtClean="0"/>
              <a:t>people of various </a:t>
            </a:r>
            <a:r>
              <a:rPr lang="en-US" sz="2500" dirty="0" smtClean="0"/>
              <a:t>cultures and language </a:t>
            </a:r>
            <a:r>
              <a:rPr lang="en-US" sz="2500" dirty="0" smtClean="0"/>
              <a:t>backgrounds</a:t>
            </a:r>
          </a:p>
          <a:p>
            <a:pPr>
              <a:buFont typeface="Wingdings" panose="05000000000000000000" pitchFamily="2" charset="2"/>
              <a:buChar char="v"/>
            </a:pPr>
            <a:r>
              <a:rPr lang="en-US" sz="2500" dirty="0" smtClean="0"/>
              <a:t>The language skills, cultural competencies and other skills you gain while studying abroad are in demand by 94% of employers. </a:t>
            </a:r>
            <a:endParaRPr lang="en-US" sz="800" dirty="0" smtClean="0"/>
          </a:p>
          <a:p>
            <a:pPr>
              <a:buFont typeface="Wingdings" panose="05000000000000000000" pitchFamily="2" charset="2"/>
              <a:buChar char="v"/>
            </a:pPr>
            <a:r>
              <a:rPr lang="en-US" sz="2500" dirty="0" smtClean="0"/>
              <a:t>  Example: </a:t>
            </a:r>
            <a:r>
              <a:rPr lang="en-US" sz="2500" i="1" dirty="0" smtClean="0"/>
              <a:t>The Spirit Catches You and You Fall Down </a:t>
            </a:r>
            <a:r>
              <a:rPr lang="en-US" sz="2500" dirty="0" smtClean="0"/>
              <a:t>by Anne Fadiman</a:t>
            </a:r>
            <a:endParaRPr lang="en-US" sz="2500" dirty="0"/>
          </a:p>
        </p:txBody>
      </p:sp>
    </p:spTree>
    <p:extLst>
      <p:ext uri="{BB962C8B-B14F-4D97-AF65-F5344CB8AC3E}">
        <p14:creationId xmlns:p14="http://schemas.microsoft.com/office/powerpoint/2010/main" val="274500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you do to get the most out of your study abroad experience?</a:t>
            </a:r>
            <a:endParaRPr lang="en-US" dirty="0"/>
          </a:p>
        </p:txBody>
      </p:sp>
      <p:sp>
        <p:nvSpPr>
          <p:cNvPr id="3" name="Content Placeholder 2"/>
          <p:cNvSpPr>
            <a:spLocks noGrp="1"/>
          </p:cNvSpPr>
          <p:nvPr>
            <p:ph idx="1"/>
          </p:nvPr>
        </p:nvSpPr>
        <p:spPr>
          <a:xfrm>
            <a:off x="726948" y="2111360"/>
            <a:ext cx="7690104" cy="4023360"/>
          </a:xfrm>
        </p:spPr>
        <p:txBody>
          <a:bodyPr/>
          <a:lstStyle/>
          <a:p>
            <a:pPr marL="0" indent="0">
              <a:buNone/>
            </a:pPr>
            <a:r>
              <a:rPr lang="en-US" sz="2500" dirty="0" smtClean="0"/>
              <a:t>Engage with the culture in an ACTIVE and REFLECTIVE way</a:t>
            </a:r>
          </a:p>
          <a:p>
            <a:pPr lvl="1"/>
            <a:r>
              <a:rPr lang="en-US" sz="2100" b="1" dirty="0" smtClean="0"/>
              <a:t>Active</a:t>
            </a:r>
            <a:r>
              <a:rPr lang="en-US" sz="2100" dirty="0" smtClean="0"/>
              <a:t>: beyond observation, interact with people, work to understand the </a:t>
            </a:r>
            <a:r>
              <a:rPr lang="en-US" sz="2100" dirty="0" smtClean="0"/>
              <a:t>nuances, participate in cultural activities, travel </a:t>
            </a:r>
            <a:r>
              <a:rPr lang="en-US" sz="2100" b="1" dirty="0" smtClean="0"/>
              <a:t>within</a:t>
            </a:r>
            <a:r>
              <a:rPr lang="en-US" sz="2100" dirty="0" smtClean="0"/>
              <a:t> your host country, consider a homestay. </a:t>
            </a:r>
            <a:endParaRPr lang="en-US" sz="2100" dirty="0" smtClean="0"/>
          </a:p>
          <a:p>
            <a:pPr lvl="1"/>
            <a:r>
              <a:rPr lang="en-US" sz="2100" b="1" dirty="0" smtClean="0"/>
              <a:t>Reflective</a:t>
            </a:r>
            <a:r>
              <a:rPr lang="en-US" sz="2100" dirty="0" smtClean="0"/>
              <a:t>: </a:t>
            </a:r>
            <a:r>
              <a:rPr lang="en-US" sz="2100" dirty="0" smtClean="0"/>
              <a:t>Consider your experiences and relate them </a:t>
            </a:r>
            <a:r>
              <a:rPr lang="en-US" sz="2100" dirty="0" smtClean="0"/>
              <a:t>to your pre-study abroad outlook. </a:t>
            </a:r>
            <a:r>
              <a:rPr lang="en-US" sz="2100" dirty="0" smtClean="0"/>
              <a:t>HOW has your outlook changed, and WHY. If it hasn’t why not? </a:t>
            </a:r>
            <a:endParaRPr lang="en-US" sz="2100" dirty="0"/>
          </a:p>
        </p:txBody>
      </p:sp>
      <p:pic>
        <p:nvPicPr>
          <p:cNvPr id="7170" name="Picture 2" descr="http://payload221.cargocollective.com/1/8/278237/6724336/botanical%20bar%20058_9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769" y="4495800"/>
            <a:ext cx="2427064" cy="161714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thehindu.com/multimedia/dynamic/01540/04dcangr_Hayaka_04_1540164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605966"/>
            <a:ext cx="2895600" cy="132942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travelshows.com/wp-content/uploads/2015/08/Cultural-Interac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67" y="4495800"/>
            <a:ext cx="2386633" cy="1591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583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782236" y="1981200"/>
            <a:ext cx="7290055" cy="4267200"/>
          </a:xfrm>
        </p:spPr>
        <p:txBody>
          <a:bodyPr>
            <a:normAutofit lnSpcReduction="10000"/>
          </a:bodyPr>
          <a:lstStyle/>
          <a:p>
            <a:pPr marL="0" indent="0">
              <a:buNone/>
            </a:pPr>
            <a:r>
              <a:rPr lang="en-US" sz="2500" dirty="0" smtClean="0"/>
              <a:t>Semester</a:t>
            </a:r>
          </a:p>
          <a:p>
            <a:pPr lvl="1"/>
            <a:r>
              <a:rPr lang="en-US" sz="1900" dirty="0"/>
              <a:t>Attend Get Started Session (schedule on </a:t>
            </a:r>
            <a:r>
              <a:rPr lang="en-US" sz="1900" dirty="0" smtClean="0"/>
              <a:t>website: goabroad.lafayette.edu, Getting Started, Get Started Sessions</a:t>
            </a:r>
            <a:r>
              <a:rPr lang="en-US" sz="1900" dirty="0" smtClean="0"/>
              <a:t>)</a:t>
            </a:r>
          </a:p>
          <a:p>
            <a:pPr lvl="1"/>
            <a:r>
              <a:rPr lang="en-US" sz="1900" dirty="0" smtClean="0"/>
              <a:t>Schedule mandatory advising meeting (semester-long programs only)</a:t>
            </a:r>
            <a:endParaRPr lang="en-US" sz="1900" dirty="0"/>
          </a:p>
          <a:p>
            <a:pPr lvl="1"/>
            <a:r>
              <a:rPr lang="en-US" sz="1900" dirty="0"/>
              <a:t>Complete applications (2)</a:t>
            </a:r>
          </a:p>
          <a:p>
            <a:pPr lvl="1"/>
            <a:r>
              <a:rPr lang="en-US" sz="1900" dirty="0"/>
              <a:t>Lafayette deadline: </a:t>
            </a:r>
            <a:endParaRPr lang="en-US" sz="1900" dirty="0" smtClean="0"/>
          </a:p>
          <a:p>
            <a:pPr lvl="2"/>
            <a:r>
              <a:rPr lang="en-US" sz="1500" dirty="0" smtClean="0"/>
              <a:t>Spring: October 1</a:t>
            </a:r>
          </a:p>
          <a:p>
            <a:pPr lvl="2"/>
            <a:r>
              <a:rPr lang="en-US" sz="1500" dirty="0" smtClean="0"/>
              <a:t>Fall: March 1</a:t>
            </a:r>
          </a:p>
          <a:p>
            <a:pPr lvl="1"/>
            <a:r>
              <a:rPr lang="en-US" sz="2000" dirty="0" smtClean="0"/>
              <a:t>Program deadlines may vary</a:t>
            </a:r>
          </a:p>
          <a:p>
            <a:pPr marL="0" indent="0">
              <a:buNone/>
            </a:pPr>
            <a:r>
              <a:rPr lang="en-US" sz="2500" dirty="0" smtClean="0"/>
              <a:t>Interim</a:t>
            </a:r>
          </a:p>
          <a:p>
            <a:pPr lvl="1"/>
            <a:r>
              <a:rPr lang="en-US" sz="1900" dirty="0" smtClean="0"/>
              <a:t>New programs will appear in June/July (interim.lafayette.edu)</a:t>
            </a:r>
          </a:p>
          <a:p>
            <a:pPr lvl="1"/>
            <a:r>
              <a:rPr lang="en-US" sz="1900" dirty="0" smtClean="0"/>
              <a:t>Registration: mid-September </a:t>
            </a:r>
            <a:r>
              <a:rPr lang="en-US" sz="1900" dirty="0" smtClean="0"/>
              <a:t>(</a:t>
            </a:r>
            <a:r>
              <a:rPr lang="en-US" sz="1900" b="1" dirty="0" smtClean="0"/>
              <a:t>*This year, January 12</a:t>
            </a:r>
            <a:r>
              <a:rPr lang="en-US" sz="1900" dirty="0" smtClean="0"/>
              <a:t>)</a:t>
            </a:r>
            <a:endParaRPr lang="en-US" sz="1900" dirty="0" smtClean="0"/>
          </a:p>
          <a:p>
            <a:pPr lvl="1"/>
            <a:r>
              <a:rPr lang="en-US" sz="1900" dirty="0" smtClean="0"/>
              <a:t>Instructions on website</a:t>
            </a:r>
          </a:p>
        </p:txBody>
      </p:sp>
      <p:pic>
        <p:nvPicPr>
          <p:cNvPr id="9220" name="Picture 4" descr="http://cliparts.co/cliparts/6Tr/56M/6Tr56MrG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675896"/>
            <a:ext cx="1825625" cy="1317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548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Advice</a:t>
            </a:r>
            <a:endParaRPr lang="en-US" dirty="0"/>
          </a:p>
        </p:txBody>
      </p:sp>
      <p:sp>
        <p:nvSpPr>
          <p:cNvPr id="3" name="Content Placeholder 2"/>
          <p:cNvSpPr>
            <a:spLocks noGrp="1"/>
          </p:cNvSpPr>
          <p:nvPr>
            <p:ph idx="1"/>
          </p:nvPr>
        </p:nvSpPr>
        <p:spPr>
          <a:xfrm>
            <a:off x="457200" y="1786336"/>
            <a:ext cx="8229600" cy="3154363"/>
          </a:xfrm>
        </p:spPr>
        <p:txBody>
          <a:bodyPr>
            <a:normAutofit/>
          </a:bodyPr>
          <a:lstStyle/>
          <a:p>
            <a:pPr>
              <a:buFont typeface="Wingdings" panose="05000000000000000000" pitchFamily="2" charset="2"/>
              <a:buChar char="v"/>
            </a:pPr>
            <a:r>
              <a:rPr lang="en-US" sz="2500" dirty="0" smtClean="0"/>
              <a:t>Type of Courses</a:t>
            </a:r>
          </a:p>
          <a:p>
            <a:pPr lvl="3">
              <a:buFont typeface="Wingdings" panose="05000000000000000000" pitchFamily="2" charset="2"/>
              <a:buChar char="v"/>
            </a:pPr>
            <a:r>
              <a:rPr lang="en-US" sz="1700" dirty="0" smtClean="0"/>
              <a:t>STEM Courses? CCS Requirements? Major/Minor Courses? Other Areas of Interest? </a:t>
            </a:r>
          </a:p>
          <a:p>
            <a:pPr>
              <a:buFont typeface="Wingdings" panose="05000000000000000000" pitchFamily="2" charset="2"/>
              <a:buChar char="v"/>
            </a:pPr>
            <a:r>
              <a:rPr lang="en-US" sz="2500" dirty="0" smtClean="0"/>
              <a:t>Type of Academic Experience</a:t>
            </a:r>
            <a:endParaRPr lang="en-US" sz="2500" dirty="0" smtClean="0"/>
          </a:p>
          <a:p>
            <a:pPr lvl="3">
              <a:buFont typeface="Arial" panose="020B0604020202020204" pitchFamily="34" charset="0"/>
              <a:buChar char="•"/>
            </a:pPr>
            <a:r>
              <a:rPr lang="en-US" sz="1900" dirty="0" smtClean="0"/>
              <a:t>Island Program vs. Direct Enrollment vs. Hybrid vs. Extreme Hybrid</a:t>
            </a:r>
          </a:p>
          <a:p>
            <a:pPr>
              <a:buFont typeface="Wingdings" panose="05000000000000000000" pitchFamily="2" charset="2"/>
              <a:buChar char="v"/>
            </a:pPr>
            <a:r>
              <a:rPr lang="en-US" sz="2500" dirty="0" smtClean="0"/>
              <a:t> Type of Co-curricular Experience</a:t>
            </a:r>
          </a:p>
          <a:p>
            <a:pPr lvl="3">
              <a:buFont typeface="Arial" panose="020B0604020202020204" pitchFamily="34" charset="0"/>
              <a:buChar char="•"/>
            </a:pPr>
            <a:r>
              <a:rPr lang="en-US" sz="1900" dirty="0" smtClean="0"/>
              <a:t>Field placements, community involvement, extensive field trips?</a:t>
            </a:r>
          </a:p>
          <a:p>
            <a:pPr lvl="3">
              <a:buFont typeface="Arial" panose="020B0604020202020204" pitchFamily="34" charset="0"/>
              <a:buChar char="•"/>
            </a:pPr>
            <a:r>
              <a:rPr lang="en-US" sz="1900" dirty="0" smtClean="0"/>
              <a:t>Housing: homestay, residence hall, apartment, something </a:t>
            </a:r>
            <a:r>
              <a:rPr lang="en-US" sz="1900" dirty="0" smtClean="0"/>
              <a:t>unique?</a:t>
            </a:r>
            <a:endParaRPr lang="en-US" sz="1900" dirty="0" smtClean="0"/>
          </a:p>
          <a:p>
            <a:pPr marL="457200" lvl="1" indent="0">
              <a:buNone/>
            </a:pPr>
            <a:endParaRPr lang="en-US" dirty="0"/>
          </a:p>
        </p:txBody>
      </p:sp>
    </p:spTree>
    <p:extLst>
      <p:ext uri="{BB962C8B-B14F-4D97-AF65-F5344CB8AC3E}">
        <p14:creationId xmlns:p14="http://schemas.microsoft.com/office/powerpoint/2010/main" val="1421417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udyabroad.sit.edu/SITStudyAbroad/cache/file/C180DE51-DD7F-720F-540798143B56BB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1350" y="5086089"/>
            <a:ext cx="2781300" cy="15679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Health Professions Options</a:t>
            </a:r>
          </a:p>
        </p:txBody>
      </p:sp>
      <p:sp>
        <p:nvSpPr>
          <p:cNvPr id="3" name="Content Placeholder 2"/>
          <p:cNvSpPr>
            <a:spLocks noGrp="1"/>
          </p:cNvSpPr>
          <p:nvPr>
            <p:ph idx="1"/>
          </p:nvPr>
        </p:nvSpPr>
        <p:spPr>
          <a:xfrm>
            <a:off x="475343" y="2118534"/>
            <a:ext cx="8229600" cy="3154363"/>
          </a:xfrm>
        </p:spPr>
        <p:txBody>
          <a:bodyPr>
            <a:normAutofit fontScale="92500" lnSpcReduction="20000"/>
          </a:bodyPr>
          <a:lstStyle/>
          <a:p>
            <a:pPr>
              <a:buFont typeface="Wingdings" panose="05000000000000000000" pitchFamily="2" charset="2"/>
              <a:buChar char="v"/>
            </a:pPr>
            <a:r>
              <a:rPr lang="en-US" sz="2500" dirty="0" smtClean="0"/>
              <a:t> </a:t>
            </a:r>
            <a:r>
              <a:rPr lang="en-US" sz="2500" dirty="0" smtClean="0"/>
              <a:t>SIT Features</a:t>
            </a:r>
          </a:p>
          <a:p>
            <a:pPr lvl="3">
              <a:buFont typeface="Wingdings" panose="05000000000000000000" pitchFamily="2" charset="2"/>
              <a:buChar char="v"/>
            </a:pPr>
            <a:r>
              <a:rPr lang="en-US" sz="1700" dirty="0" smtClean="0"/>
              <a:t>Homestays, intensive subject matter focus, culminating research project or internship, VERY strong academic orientation</a:t>
            </a:r>
          </a:p>
          <a:p>
            <a:pPr>
              <a:buFont typeface="Wingdings" panose="05000000000000000000" pitchFamily="2" charset="2"/>
              <a:buChar char="v"/>
            </a:pPr>
            <a:r>
              <a:rPr lang="en-US" sz="2500" dirty="0" smtClean="0"/>
              <a:t>Multiple </a:t>
            </a:r>
            <a:r>
              <a:rPr lang="en-US" sz="2500" dirty="0" smtClean="0"/>
              <a:t>location options and terms </a:t>
            </a:r>
          </a:p>
          <a:p>
            <a:pPr lvl="3">
              <a:buFont typeface="Arial" panose="020B0604020202020204" pitchFamily="34" charset="0"/>
              <a:buChar char="•"/>
            </a:pPr>
            <a:r>
              <a:rPr lang="en-US" sz="1900" dirty="0" smtClean="0"/>
              <a:t>i.e. Argentina</a:t>
            </a:r>
            <a:r>
              <a:rPr lang="en-US" sz="1900" dirty="0"/>
              <a:t>, Brazil, Chile, </a:t>
            </a:r>
            <a:r>
              <a:rPr lang="en-US" sz="1900" dirty="0" smtClean="0"/>
              <a:t>India</a:t>
            </a:r>
            <a:r>
              <a:rPr lang="en-US" sz="1900" dirty="0"/>
              <a:t>, </a:t>
            </a:r>
            <a:r>
              <a:rPr lang="en-US" sz="1900" dirty="0" smtClean="0"/>
              <a:t>South </a:t>
            </a:r>
            <a:r>
              <a:rPr lang="en-US" sz="1900" dirty="0"/>
              <a:t>Africa, Switzerland, </a:t>
            </a:r>
            <a:r>
              <a:rPr lang="en-US" sz="1900" dirty="0" smtClean="0"/>
              <a:t>Multi-Country</a:t>
            </a:r>
            <a:endParaRPr lang="en-US" sz="1900" dirty="0" smtClean="0"/>
          </a:p>
          <a:p>
            <a:pPr>
              <a:buFont typeface="Wingdings" panose="05000000000000000000" pitchFamily="2" charset="2"/>
              <a:buChar char="v"/>
            </a:pPr>
            <a:r>
              <a:rPr lang="en-US" sz="2500" dirty="0" smtClean="0"/>
              <a:t> Curriculum</a:t>
            </a:r>
          </a:p>
          <a:p>
            <a:pPr lvl="3">
              <a:buFont typeface="Arial" panose="020B0604020202020204" pitchFamily="34" charset="0"/>
              <a:buChar char="•"/>
            </a:pPr>
            <a:r>
              <a:rPr lang="en-US" sz="1900" dirty="0" smtClean="0"/>
              <a:t>3-4 set courses (all courses on Global Health theme)</a:t>
            </a:r>
          </a:p>
          <a:p>
            <a:pPr lvl="3">
              <a:buFont typeface="Arial" panose="020B0604020202020204" pitchFamily="34" charset="0"/>
              <a:buChar char="•"/>
            </a:pPr>
            <a:r>
              <a:rPr lang="en-US" sz="1900" dirty="0" smtClean="0"/>
              <a:t>4</a:t>
            </a:r>
            <a:r>
              <a:rPr lang="en-US" sz="1900" baseline="30000" dirty="0" smtClean="0"/>
              <a:t>th</a:t>
            </a:r>
            <a:r>
              <a:rPr lang="en-US" sz="1900" dirty="0" smtClean="0"/>
              <a:t> or 5</a:t>
            </a:r>
            <a:r>
              <a:rPr lang="en-US" sz="1900" baseline="30000" dirty="0" smtClean="0"/>
              <a:t>th</a:t>
            </a:r>
            <a:r>
              <a:rPr lang="en-US" sz="1900" dirty="0" smtClean="0"/>
              <a:t> course: Independent study </a:t>
            </a:r>
            <a:r>
              <a:rPr lang="en-US" sz="1900" dirty="0" smtClean="0"/>
              <a:t>project or internship</a:t>
            </a:r>
            <a:endParaRPr lang="en-US" sz="1900" dirty="0" smtClean="0"/>
          </a:p>
          <a:p>
            <a:pPr lvl="6">
              <a:buFont typeface="Arial" panose="020B0604020202020204" pitchFamily="34" charset="0"/>
              <a:buChar char="•"/>
            </a:pPr>
            <a:r>
              <a:rPr lang="en-US" sz="1900" dirty="0" smtClean="0"/>
              <a:t>Examples: challenges of diseases (TB, AIDS, etc.), health education, health financing, health care </a:t>
            </a:r>
            <a:r>
              <a:rPr lang="en-US" sz="1900" dirty="0" smtClean="0"/>
              <a:t>access</a:t>
            </a:r>
            <a:endParaRPr lang="en-US" sz="1900" dirty="0" smtClean="0"/>
          </a:p>
          <a:p>
            <a:pPr marL="457200" lvl="1" indent="0">
              <a:buNone/>
            </a:pPr>
            <a:endParaRPr lang="en-US" dirty="0"/>
          </a:p>
        </p:txBody>
      </p:sp>
      <p:sp>
        <p:nvSpPr>
          <p:cNvPr id="4" name="TextBox 3"/>
          <p:cNvSpPr txBox="1"/>
          <p:nvPr/>
        </p:nvSpPr>
        <p:spPr>
          <a:xfrm>
            <a:off x="18143" y="1539841"/>
            <a:ext cx="9144000" cy="523220"/>
          </a:xfrm>
          <a:prstGeom prst="rect">
            <a:avLst/>
          </a:prstGeom>
          <a:noFill/>
        </p:spPr>
        <p:txBody>
          <a:bodyPr wrap="square" rtlCol="0">
            <a:spAutoFit/>
          </a:bodyPr>
          <a:lstStyle/>
          <a:p>
            <a:pPr algn="ctr"/>
            <a:r>
              <a:rPr lang="en-US" sz="2800" b="1" dirty="0" smtClean="0">
                <a:solidFill>
                  <a:srgbClr val="C00000"/>
                </a:solidFill>
              </a:rPr>
              <a:t>SIT: Global Health</a:t>
            </a:r>
            <a:endParaRPr lang="en-US" sz="2800" b="1" dirty="0">
              <a:solidFill>
                <a:srgbClr val="C00000"/>
              </a:solidFill>
            </a:endParaRPr>
          </a:p>
        </p:txBody>
      </p:sp>
      <p:pic>
        <p:nvPicPr>
          <p:cNvPr id="5124" name="Picture 4" descr="South-Africa-(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094" y="5185458"/>
            <a:ext cx="1825625" cy="136921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4568" y="5185458"/>
            <a:ext cx="1835363" cy="1376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802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 Professions Options</a:t>
            </a:r>
            <a:endParaRPr lang="en-US" dirty="0"/>
          </a:p>
        </p:txBody>
      </p:sp>
      <p:sp>
        <p:nvSpPr>
          <p:cNvPr id="3" name="Content Placeholder 2"/>
          <p:cNvSpPr>
            <a:spLocks noGrp="1"/>
          </p:cNvSpPr>
          <p:nvPr>
            <p:ph idx="1"/>
          </p:nvPr>
        </p:nvSpPr>
        <p:spPr>
          <a:xfrm>
            <a:off x="457200" y="2243869"/>
            <a:ext cx="8229600" cy="3306763"/>
          </a:xfrm>
        </p:spPr>
        <p:txBody>
          <a:bodyPr>
            <a:normAutofit/>
          </a:bodyPr>
          <a:lstStyle/>
          <a:p>
            <a:pPr>
              <a:buFont typeface="Wingdings" panose="05000000000000000000" pitchFamily="2" charset="2"/>
              <a:buChar char="v"/>
            </a:pPr>
            <a:r>
              <a:rPr lang="en-US" sz="2500" dirty="0"/>
              <a:t> </a:t>
            </a:r>
            <a:r>
              <a:rPr lang="en-US" sz="2500" dirty="0" smtClean="0"/>
              <a:t>Required Courses (2): Spanish for Healthcare Practitioners, Health Studies Seminar</a:t>
            </a:r>
            <a:endParaRPr lang="en-US" sz="2500" dirty="0" smtClean="0"/>
          </a:p>
          <a:p>
            <a:pPr>
              <a:buFont typeface="Wingdings" panose="05000000000000000000" pitchFamily="2" charset="2"/>
              <a:buChar char="v"/>
            </a:pPr>
            <a:r>
              <a:rPr lang="en-US" sz="2500" dirty="0" smtClean="0"/>
              <a:t>Electives (3): community based learning courses, internship placements, courses in Bio, </a:t>
            </a:r>
            <a:r>
              <a:rPr lang="en-US" sz="2500" dirty="0" err="1" smtClean="0"/>
              <a:t>BioChem</a:t>
            </a:r>
            <a:r>
              <a:rPr lang="en-US" sz="2500" dirty="0" smtClean="0"/>
              <a:t>, Physics, Math, Humanities, Social </a:t>
            </a:r>
            <a:r>
              <a:rPr lang="en-US" sz="2500" dirty="0"/>
              <a:t>S</a:t>
            </a:r>
            <a:r>
              <a:rPr lang="en-US" sz="2500" dirty="0" smtClean="0"/>
              <a:t>ciences. </a:t>
            </a:r>
          </a:p>
          <a:p>
            <a:pPr lvl="2">
              <a:buFont typeface="Wingdings" panose="05000000000000000000" pitchFamily="2" charset="2"/>
              <a:buChar char="v"/>
            </a:pPr>
            <a:r>
              <a:rPr lang="en-US" sz="1700" dirty="0" smtClean="0"/>
              <a:t>Internship placements include: public health, health education, government, politics, etc. </a:t>
            </a:r>
            <a:endParaRPr lang="en-US" sz="1700" dirty="0" smtClean="0"/>
          </a:p>
          <a:p>
            <a:pPr>
              <a:buFont typeface="Wingdings" panose="05000000000000000000" pitchFamily="2" charset="2"/>
              <a:buChar char="v"/>
            </a:pPr>
            <a:r>
              <a:rPr lang="en-US" sz="2500" dirty="0" smtClean="0"/>
              <a:t> </a:t>
            </a:r>
            <a:r>
              <a:rPr lang="en-US" sz="2500" dirty="0" smtClean="0"/>
              <a:t>Homestay or residence hall living</a:t>
            </a:r>
            <a:endParaRPr lang="en-US" dirty="0"/>
          </a:p>
        </p:txBody>
      </p:sp>
      <p:sp>
        <p:nvSpPr>
          <p:cNvPr id="4" name="TextBox 3"/>
          <p:cNvSpPr txBox="1"/>
          <p:nvPr/>
        </p:nvSpPr>
        <p:spPr>
          <a:xfrm>
            <a:off x="-38100" y="1720649"/>
            <a:ext cx="9144000" cy="523220"/>
          </a:xfrm>
          <a:prstGeom prst="rect">
            <a:avLst/>
          </a:prstGeom>
          <a:noFill/>
        </p:spPr>
        <p:txBody>
          <a:bodyPr wrap="square" rtlCol="0">
            <a:spAutoFit/>
          </a:bodyPr>
          <a:lstStyle/>
          <a:p>
            <a:pPr algn="ctr"/>
            <a:r>
              <a:rPr lang="en-US" sz="2800" b="1" dirty="0" smtClean="0">
                <a:solidFill>
                  <a:srgbClr val="C00000"/>
                </a:solidFill>
              </a:rPr>
              <a:t>IES Chile – Health Studies in Santiago</a:t>
            </a:r>
            <a:endParaRPr lang="en-US" sz="2800" b="1" dirty="0">
              <a:solidFill>
                <a:srgbClr val="C00000"/>
              </a:solidFill>
            </a:endParaRPr>
          </a:p>
        </p:txBody>
      </p:sp>
      <p:pic>
        <p:nvPicPr>
          <p:cNvPr id="5" name="Picture 4"/>
          <p:cNvPicPr>
            <a:picLocks noChangeAspect="1"/>
          </p:cNvPicPr>
          <p:nvPr/>
        </p:nvPicPr>
        <p:blipFill>
          <a:blip r:embed="rId3"/>
          <a:stretch>
            <a:fillRect/>
          </a:stretch>
        </p:blipFill>
        <p:spPr>
          <a:xfrm>
            <a:off x="3276600" y="5105400"/>
            <a:ext cx="2857500" cy="1600200"/>
          </a:xfrm>
          <a:prstGeom prst="rect">
            <a:avLst/>
          </a:prstGeom>
        </p:spPr>
      </p:pic>
    </p:spTree>
    <p:extLst>
      <p:ext uri="{BB962C8B-B14F-4D97-AF65-F5344CB8AC3E}">
        <p14:creationId xmlns:p14="http://schemas.microsoft.com/office/powerpoint/2010/main" val="1055424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Health Professions Options</a:t>
            </a:r>
          </a:p>
        </p:txBody>
      </p:sp>
      <p:sp>
        <p:nvSpPr>
          <p:cNvPr id="3" name="Content Placeholder 2"/>
          <p:cNvSpPr>
            <a:spLocks noGrp="1"/>
          </p:cNvSpPr>
          <p:nvPr>
            <p:ph idx="1"/>
          </p:nvPr>
        </p:nvSpPr>
        <p:spPr>
          <a:xfrm>
            <a:off x="457200" y="2371481"/>
            <a:ext cx="8229600" cy="2925763"/>
          </a:xfrm>
        </p:spPr>
        <p:txBody>
          <a:bodyPr/>
          <a:lstStyle/>
          <a:p>
            <a:pPr>
              <a:buFont typeface="Wingdings" panose="05000000000000000000" pitchFamily="2" charset="2"/>
              <a:buChar char="v"/>
            </a:pPr>
            <a:r>
              <a:rPr lang="en-US" sz="2500" dirty="0" smtClean="0"/>
              <a:t> Required: </a:t>
            </a:r>
            <a:r>
              <a:rPr lang="en-US" sz="2500" dirty="0" smtClean="0"/>
              <a:t>(1) Contemporary Indian Culture </a:t>
            </a:r>
            <a:endParaRPr lang="en-US" sz="1900" dirty="0" smtClean="0"/>
          </a:p>
          <a:p>
            <a:pPr>
              <a:buFont typeface="Wingdings" panose="05000000000000000000" pitchFamily="2" charset="2"/>
              <a:buChar char="v"/>
            </a:pPr>
            <a:r>
              <a:rPr lang="en-US" sz="2500" dirty="0" smtClean="0"/>
              <a:t> Electives: pick </a:t>
            </a:r>
            <a:r>
              <a:rPr lang="en-US" sz="2500" dirty="0" smtClean="0"/>
              <a:t>4 </a:t>
            </a:r>
            <a:r>
              <a:rPr lang="en-US" sz="2500" dirty="0" smtClean="0"/>
              <a:t>other </a:t>
            </a:r>
            <a:r>
              <a:rPr lang="en-US" sz="2500" dirty="0" smtClean="0"/>
              <a:t>courses</a:t>
            </a:r>
          </a:p>
          <a:p>
            <a:pPr lvl="2">
              <a:buFont typeface="Wingdings" panose="05000000000000000000" pitchFamily="2" charset="2"/>
              <a:buChar char="v"/>
            </a:pPr>
            <a:r>
              <a:rPr lang="en-US" sz="1700" dirty="0" smtClean="0"/>
              <a:t>Indian Studies courses</a:t>
            </a:r>
          </a:p>
          <a:p>
            <a:pPr lvl="2">
              <a:buFont typeface="Wingdings" panose="05000000000000000000" pitchFamily="2" charset="2"/>
              <a:buChar char="v"/>
            </a:pPr>
            <a:r>
              <a:rPr lang="en-US" sz="1700" dirty="0" smtClean="0"/>
              <a:t>Social Science and Humanities Courses </a:t>
            </a:r>
          </a:p>
          <a:p>
            <a:pPr lvl="2">
              <a:buFont typeface="Wingdings" panose="05000000000000000000" pitchFamily="2" charset="2"/>
              <a:buChar char="v"/>
            </a:pPr>
            <a:r>
              <a:rPr lang="en-US" sz="1700" dirty="0" smtClean="0"/>
              <a:t>Global and public health courses include weekly field based practicums </a:t>
            </a:r>
          </a:p>
          <a:p>
            <a:pPr lvl="4">
              <a:buFont typeface="Wingdings" panose="05000000000000000000" pitchFamily="2" charset="2"/>
              <a:buChar char="v"/>
            </a:pPr>
            <a:r>
              <a:rPr lang="en-US" sz="1700" dirty="0"/>
              <a:t>Ayurveda and Indian Traditions of </a:t>
            </a:r>
            <a:r>
              <a:rPr lang="en-US" sz="1700" dirty="0" smtClean="0"/>
              <a:t>Healing, Environment and Occupational </a:t>
            </a:r>
            <a:r>
              <a:rPr lang="en-US" sz="1700" dirty="0"/>
              <a:t>H</a:t>
            </a:r>
            <a:r>
              <a:rPr lang="en-US" sz="1700" dirty="0" smtClean="0"/>
              <a:t>ealth, Maternal and Child Health, Surveillance of Infectious Diseases, etc. </a:t>
            </a:r>
          </a:p>
          <a:p>
            <a:pPr marL="0" lvl="4" indent="0">
              <a:buNone/>
            </a:pPr>
            <a:endParaRPr lang="en-US" sz="1700" dirty="0"/>
          </a:p>
          <a:p>
            <a:pPr lvl="5">
              <a:buFont typeface="Wingdings" panose="05000000000000000000" pitchFamily="2" charset="2"/>
              <a:buChar char="v"/>
            </a:pPr>
            <a:endParaRPr lang="en-US" sz="1700" dirty="0"/>
          </a:p>
        </p:txBody>
      </p:sp>
      <p:sp>
        <p:nvSpPr>
          <p:cNvPr id="4" name="TextBox 3"/>
          <p:cNvSpPr txBox="1"/>
          <p:nvPr/>
        </p:nvSpPr>
        <p:spPr>
          <a:xfrm>
            <a:off x="0" y="1848261"/>
            <a:ext cx="9144000" cy="523220"/>
          </a:xfrm>
          <a:prstGeom prst="rect">
            <a:avLst/>
          </a:prstGeom>
          <a:noFill/>
        </p:spPr>
        <p:txBody>
          <a:bodyPr wrap="square" rtlCol="0">
            <a:spAutoFit/>
          </a:bodyPr>
          <a:lstStyle/>
          <a:p>
            <a:pPr algn="ctr"/>
            <a:r>
              <a:rPr lang="en-US" sz="2800" b="1" dirty="0" smtClean="0">
                <a:solidFill>
                  <a:srgbClr val="C00000"/>
                </a:solidFill>
              </a:rPr>
              <a:t>IFSA-Global and Public Health in India</a:t>
            </a:r>
            <a:endParaRPr lang="en-US" sz="2800" b="1" dirty="0">
              <a:solidFill>
                <a:srgbClr val="C00000"/>
              </a:solidFill>
            </a:endParaRPr>
          </a:p>
        </p:txBody>
      </p:sp>
      <p:pic>
        <p:nvPicPr>
          <p:cNvPr id="5" name="Picture 4"/>
          <p:cNvPicPr>
            <a:picLocks noChangeAspect="1"/>
          </p:cNvPicPr>
          <p:nvPr/>
        </p:nvPicPr>
        <p:blipFill>
          <a:blip r:embed="rId3"/>
          <a:stretch>
            <a:fillRect/>
          </a:stretch>
        </p:blipFill>
        <p:spPr>
          <a:xfrm>
            <a:off x="3262312" y="4948926"/>
            <a:ext cx="2619375" cy="1743075"/>
          </a:xfrm>
          <a:prstGeom prst="rect">
            <a:avLst/>
          </a:prstGeom>
        </p:spPr>
      </p:pic>
    </p:spTree>
    <p:extLst>
      <p:ext uri="{BB962C8B-B14F-4D97-AF65-F5344CB8AC3E}">
        <p14:creationId xmlns:p14="http://schemas.microsoft.com/office/powerpoint/2010/main" val="272252938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6370</TotalTime>
  <Words>1416</Words>
  <Application>Microsoft Office PowerPoint</Application>
  <PresentationFormat>On-screen Show (4:3)</PresentationFormat>
  <Paragraphs>107</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Tw Cen MT</vt:lpstr>
      <vt:lpstr>Tw Cen MT Condensed</vt:lpstr>
      <vt:lpstr>Wingdings</vt:lpstr>
      <vt:lpstr>Wingdings 3</vt:lpstr>
      <vt:lpstr>Custom Design</vt:lpstr>
      <vt:lpstr>Integral</vt:lpstr>
      <vt:lpstr>Studying Abroad in the Health Professions</vt:lpstr>
      <vt:lpstr>Today’s Agenda</vt:lpstr>
      <vt:lpstr>Why is it important?</vt:lpstr>
      <vt:lpstr>What can you do to get the most out of your study abroad experience?</vt:lpstr>
      <vt:lpstr>Timeline</vt:lpstr>
      <vt:lpstr>General Advice</vt:lpstr>
      <vt:lpstr>Health Professions Options</vt:lpstr>
      <vt:lpstr>Health Professions Options</vt:lpstr>
      <vt:lpstr>Health Professions Options</vt:lpstr>
      <vt:lpstr>Health Professions Options</vt:lpstr>
      <vt:lpstr>DIS: medical practice &amp; policy student testimonial</vt:lpstr>
      <vt:lpstr>Health Professions Options</vt:lpstr>
      <vt:lpstr>Health Professions Options</vt:lpstr>
      <vt:lpstr>Contact information</vt:lpstr>
      <vt:lpstr>PowerPoint Presentation</vt:lpstr>
    </vt:vector>
  </TitlesOfParts>
  <Company>Lafayette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Studying Abroad in the Health Professions</dc:title>
  <dc:creator>Kaitie Brown</dc:creator>
  <cp:lastModifiedBy>Emily Madej</cp:lastModifiedBy>
  <cp:revision>44</cp:revision>
  <cp:lastPrinted>2017-10-02T20:16:03Z</cp:lastPrinted>
  <dcterms:created xsi:type="dcterms:W3CDTF">2015-10-26T13:37:16Z</dcterms:created>
  <dcterms:modified xsi:type="dcterms:W3CDTF">2020-11-16T21:57:31Z</dcterms:modified>
</cp:coreProperties>
</file>