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Lst>
  <p:notesMasterIdLst>
    <p:notesMasterId r:id="rId41"/>
  </p:notesMasterIdLst>
  <p:sldIdLst>
    <p:sldId id="411" r:id="rId3"/>
    <p:sldId id="430" r:id="rId4"/>
    <p:sldId id="429" r:id="rId5"/>
    <p:sldId id="409" r:id="rId6"/>
    <p:sldId id="282" r:id="rId7"/>
    <p:sldId id="413" r:id="rId8"/>
    <p:sldId id="431" r:id="rId9"/>
    <p:sldId id="400" r:id="rId10"/>
    <p:sldId id="399" r:id="rId11"/>
    <p:sldId id="412" r:id="rId12"/>
    <p:sldId id="401" r:id="rId13"/>
    <p:sldId id="402" r:id="rId14"/>
    <p:sldId id="403" r:id="rId15"/>
    <p:sldId id="370" r:id="rId16"/>
    <p:sldId id="405" r:id="rId17"/>
    <p:sldId id="432" r:id="rId18"/>
    <p:sldId id="415" r:id="rId19"/>
    <p:sldId id="416" r:id="rId20"/>
    <p:sldId id="410" r:id="rId21"/>
    <p:sldId id="426" r:id="rId22"/>
    <p:sldId id="417" r:id="rId23"/>
    <p:sldId id="269" r:id="rId24"/>
    <p:sldId id="419" r:id="rId25"/>
    <p:sldId id="434" r:id="rId26"/>
    <p:sldId id="436" r:id="rId27"/>
    <p:sldId id="437" r:id="rId28"/>
    <p:sldId id="428" r:id="rId29"/>
    <p:sldId id="270" r:id="rId30"/>
    <p:sldId id="438" r:id="rId31"/>
    <p:sldId id="382" r:id="rId32"/>
    <p:sldId id="422" r:id="rId33"/>
    <p:sldId id="414" r:id="rId34"/>
    <p:sldId id="335" r:id="rId35"/>
    <p:sldId id="421" r:id="rId36"/>
    <p:sldId id="435" r:id="rId37"/>
    <p:sldId id="424" r:id="rId38"/>
    <p:sldId id="425" r:id="rId39"/>
    <p:sldId id="42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CE8"/>
    <a:srgbClr val="69C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0" autoAdjust="0"/>
    <p:restoredTop sz="92663" autoAdjust="0"/>
  </p:normalViewPr>
  <p:slideViewPr>
    <p:cSldViewPr>
      <p:cViewPr varScale="1">
        <p:scale>
          <a:sx n="61" d="100"/>
          <a:sy n="61" d="100"/>
        </p:scale>
        <p:origin x="712" y="48"/>
      </p:cViewPr>
      <p:guideLst>
        <p:guide orient="horz" pos="2160"/>
        <p:guide pos="2880"/>
      </p:guideLst>
    </p:cSldViewPr>
  </p:slideViewPr>
  <p:notesTextViewPr>
    <p:cViewPr>
      <p:scale>
        <a:sx n="100" d="100"/>
        <a:sy n="100" d="100"/>
      </p:scale>
      <p:origin x="0" y="0"/>
    </p:cViewPr>
  </p:notesTextViewPr>
  <p:sorterViewPr>
    <p:cViewPr>
      <p:scale>
        <a:sx n="48" d="100"/>
        <a:sy n="48" d="100"/>
      </p:scale>
      <p:origin x="0" y="-32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93DDE-1766-42CE-B833-A26073BC3728}"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24644C39-0BB2-4478-A9CE-5F4409DA554E}">
      <dgm:prSet phldrT="[Text]"/>
      <dgm:spPr/>
      <dgm:t>
        <a:bodyPr/>
        <a:lstStyle/>
        <a:p>
          <a:r>
            <a:rPr lang="en-US" b="1" dirty="0"/>
            <a:t>Academic credentials and course choices (AA)</a:t>
          </a:r>
        </a:p>
      </dgm:t>
    </dgm:pt>
    <dgm:pt modelId="{415C1924-79DF-4BAE-8E65-12D4ACDE07B8}" type="parTrans" cxnId="{F86C4521-E68E-4E40-9408-3D00C0C29763}">
      <dgm:prSet/>
      <dgm:spPr/>
      <dgm:t>
        <a:bodyPr/>
        <a:lstStyle/>
        <a:p>
          <a:endParaRPr lang="en-US"/>
        </a:p>
      </dgm:t>
    </dgm:pt>
    <dgm:pt modelId="{53C45FC5-6F66-4524-BB7D-56F6A3FA9E95}" type="sibTrans" cxnId="{F86C4521-E68E-4E40-9408-3D00C0C29763}">
      <dgm:prSet/>
      <dgm:spPr/>
      <dgm:t>
        <a:bodyPr/>
        <a:lstStyle/>
        <a:p>
          <a:endParaRPr lang="en-US"/>
        </a:p>
      </dgm:t>
    </dgm:pt>
    <dgm:pt modelId="{19963A76-D672-4251-8C09-65DFEFACC25D}">
      <dgm:prSet phldrT="[Text]"/>
      <dgm:spPr/>
      <dgm:t>
        <a:bodyPr/>
        <a:lstStyle/>
        <a:p>
          <a:r>
            <a:rPr lang="en-US" b="1" dirty="0"/>
            <a:t>Shadowing, clinical engagement, experiences (GCC)</a:t>
          </a:r>
        </a:p>
      </dgm:t>
    </dgm:pt>
    <dgm:pt modelId="{99EFD014-09DC-40D0-B78A-36B4EEF43239}" type="parTrans" cxnId="{637966E5-45D0-4D91-8CB0-1B0783509EEB}">
      <dgm:prSet/>
      <dgm:spPr/>
      <dgm:t>
        <a:bodyPr/>
        <a:lstStyle/>
        <a:p>
          <a:endParaRPr lang="en-US"/>
        </a:p>
      </dgm:t>
    </dgm:pt>
    <dgm:pt modelId="{CB20E2A7-1C0C-4B4F-8767-6477D845273C}" type="sibTrans" cxnId="{637966E5-45D0-4D91-8CB0-1B0783509EEB}">
      <dgm:prSet/>
      <dgm:spPr/>
      <dgm:t>
        <a:bodyPr/>
        <a:lstStyle/>
        <a:p>
          <a:endParaRPr lang="en-US"/>
        </a:p>
      </dgm:t>
    </dgm:pt>
    <dgm:pt modelId="{5002F102-6D56-4800-8A52-D779FE71B6FD}">
      <dgm:prSet phldrT="[Text]"/>
      <dgm:spPr/>
      <dgm:t>
        <a:bodyPr/>
        <a:lstStyle/>
        <a:p>
          <a:r>
            <a:rPr lang="en-US" b="1" dirty="0"/>
            <a:t>Resources, organization, HPAC &amp; application guidance (HPA)</a:t>
          </a:r>
        </a:p>
      </dgm:t>
    </dgm:pt>
    <dgm:pt modelId="{5DA784A4-D328-4070-8F53-98DF912129BA}" type="parTrans" cxnId="{99407C1B-113F-4E61-B98C-2DAE786D7125}">
      <dgm:prSet/>
      <dgm:spPr/>
      <dgm:t>
        <a:bodyPr/>
        <a:lstStyle/>
        <a:p>
          <a:endParaRPr lang="en-US"/>
        </a:p>
      </dgm:t>
    </dgm:pt>
    <dgm:pt modelId="{BBC3F2D1-DA38-4E5A-83F7-25D7DE06772D}" type="sibTrans" cxnId="{99407C1B-113F-4E61-B98C-2DAE786D7125}">
      <dgm:prSet/>
      <dgm:spPr/>
      <dgm:t>
        <a:bodyPr/>
        <a:lstStyle/>
        <a:p>
          <a:endParaRPr lang="en-US"/>
        </a:p>
      </dgm:t>
    </dgm:pt>
    <dgm:pt modelId="{67AAEF0C-FBE7-4276-96B6-652187961345}">
      <dgm:prSet phldrT="[Text]"/>
      <dgm:spPr/>
      <dgm:t>
        <a:bodyPr/>
        <a:lstStyle/>
        <a:p>
          <a:r>
            <a:rPr lang="en-US" b="1" dirty="0">
              <a:solidFill>
                <a:srgbClr val="7030A0"/>
              </a:solidFill>
              <a:latin typeface="Calibri" panose="020F0502020204030204" pitchFamily="34" charset="0"/>
              <a:cs typeface="Calibri" panose="020F0502020204030204" pitchFamily="34" charset="0"/>
            </a:rPr>
            <a:t>Your complete, competitive portfolio, ready to apply!</a:t>
          </a:r>
        </a:p>
      </dgm:t>
    </dgm:pt>
    <dgm:pt modelId="{A455A6C6-4D9A-44C9-8C2D-9EECCDBB4371}" type="parTrans" cxnId="{275A760A-7289-499A-9376-3F38444E8107}">
      <dgm:prSet/>
      <dgm:spPr/>
      <dgm:t>
        <a:bodyPr/>
        <a:lstStyle/>
        <a:p>
          <a:endParaRPr lang="en-US"/>
        </a:p>
      </dgm:t>
    </dgm:pt>
    <dgm:pt modelId="{5846F408-00EE-44CF-8FFE-9250BEC774B5}" type="sibTrans" cxnId="{275A760A-7289-499A-9376-3F38444E8107}">
      <dgm:prSet/>
      <dgm:spPr/>
      <dgm:t>
        <a:bodyPr/>
        <a:lstStyle/>
        <a:p>
          <a:endParaRPr lang="en-US"/>
        </a:p>
      </dgm:t>
    </dgm:pt>
    <dgm:pt modelId="{D810FF51-02A0-4687-B68B-BC773DE772AF}" type="pres">
      <dgm:prSet presAssocID="{7AC93DDE-1766-42CE-B833-A26073BC3728}" presName="Name0" presStyleCnt="0">
        <dgm:presLayoutVars>
          <dgm:chMax val="4"/>
          <dgm:resizeHandles val="exact"/>
        </dgm:presLayoutVars>
      </dgm:prSet>
      <dgm:spPr/>
    </dgm:pt>
    <dgm:pt modelId="{BEB7BA1D-B68D-47C5-BD3B-A258422906DE}" type="pres">
      <dgm:prSet presAssocID="{7AC93DDE-1766-42CE-B833-A26073BC3728}" presName="ellipse" presStyleLbl="trBgShp" presStyleIdx="0" presStyleCnt="1"/>
      <dgm:spPr/>
    </dgm:pt>
    <dgm:pt modelId="{208716C0-90C1-4EB5-9E92-5B7672B04310}" type="pres">
      <dgm:prSet presAssocID="{7AC93DDE-1766-42CE-B833-A26073BC3728}" presName="arrow1" presStyleLbl="fgShp" presStyleIdx="0" presStyleCnt="1"/>
      <dgm:spPr/>
    </dgm:pt>
    <dgm:pt modelId="{FDAF466C-448B-417D-9DE4-7DAA680B8062}" type="pres">
      <dgm:prSet presAssocID="{7AC93DDE-1766-42CE-B833-A26073BC3728}" presName="rectangle" presStyleLbl="revTx" presStyleIdx="0" presStyleCnt="1" custScaleX="194713">
        <dgm:presLayoutVars>
          <dgm:bulletEnabled val="1"/>
        </dgm:presLayoutVars>
      </dgm:prSet>
      <dgm:spPr/>
    </dgm:pt>
    <dgm:pt modelId="{1BC1C724-B4D7-4225-8122-8924F1FA6FCA}" type="pres">
      <dgm:prSet presAssocID="{19963A76-D672-4251-8C09-65DFEFACC25D}" presName="item1" presStyleLbl="node1" presStyleIdx="0" presStyleCnt="3">
        <dgm:presLayoutVars>
          <dgm:bulletEnabled val="1"/>
        </dgm:presLayoutVars>
      </dgm:prSet>
      <dgm:spPr/>
    </dgm:pt>
    <dgm:pt modelId="{B4629152-7D4D-4C20-A463-5DBFCFF4E3A4}" type="pres">
      <dgm:prSet presAssocID="{5002F102-6D56-4800-8A52-D779FE71B6FD}" presName="item2" presStyleLbl="node1" presStyleIdx="1" presStyleCnt="3">
        <dgm:presLayoutVars>
          <dgm:bulletEnabled val="1"/>
        </dgm:presLayoutVars>
      </dgm:prSet>
      <dgm:spPr/>
    </dgm:pt>
    <dgm:pt modelId="{08266D19-29F4-49B2-AA9B-DAE315076293}" type="pres">
      <dgm:prSet presAssocID="{67AAEF0C-FBE7-4276-96B6-652187961345}" presName="item3" presStyleLbl="node1" presStyleIdx="2" presStyleCnt="3">
        <dgm:presLayoutVars>
          <dgm:bulletEnabled val="1"/>
        </dgm:presLayoutVars>
      </dgm:prSet>
      <dgm:spPr/>
    </dgm:pt>
    <dgm:pt modelId="{E41F5D6E-C06B-46A3-92C3-9A8B164468A7}" type="pres">
      <dgm:prSet presAssocID="{7AC93DDE-1766-42CE-B833-A26073BC3728}" presName="funnel" presStyleLbl="trAlignAcc1" presStyleIdx="0" presStyleCnt="1"/>
      <dgm:spPr/>
    </dgm:pt>
  </dgm:ptLst>
  <dgm:cxnLst>
    <dgm:cxn modelId="{275A760A-7289-499A-9376-3F38444E8107}" srcId="{7AC93DDE-1766-42CE-B833-A26073BC3728}" destId="{67AAEF0C-FBE7-4276-96B6-652187961345}" srcOrd="3" destOrd="0" parTransId="{A455A6C6-4D9A-44C9-8C2D-9EECCDBB4371}" sibTransId="{5846F408-00EE-44CF-8FFE-9250BEC774B5}"/>
    <dgm:cxn modelId="{99407C1B-113F-4E61-B98C-2DAE786D7125}" srcId="{7AC93DDE-1766-42CE-B833-A26073BC3728}" destId="{5002F102-6D56-4800-8A52-D779FE71B6FD}" srcOrd="2" destOrd="0" parTransId="{5DA784A4-D328-4070-8F53-98DF912129BA}" sibTransId="{BBC3F2D1-DA38-4E5A-83F7-25D7DE06772D}"/>
    <dgm:cxn modelId="{F86C4521-E68E-4E40-9408-3D00C0C29763}" srcId="{7AC93DDE-1766-42CE-B833-A26073BC3728}" destId="{24644C39-0BB2-4478-A9CE-5F4409DA554E}" srcOrd="0" destOrd="0" parTransId="{415C1924-79DF-4BAE-8E65-12D4ACDE07B8}" sibTransId="{53C45FC5-6F66-4524-BB7D-56F6A3FA9E95}"/>
    <dgm:cxn modelId="{6D257B28-C0E9-4341-A27A-AD5500E6C426}" type="presOf" srcId="{67AAEF0C-FBE7-4276-96B6-652187961345}" destId="{FDAF466C-448B-417D-9DE4-7DAA680B8062}" srcOrd="0" destOrd="0" presId="urn:microsoft.com/office/officeart/2005/8/layout/funnel1"/>
    <dgm:cxn modelId="{0AD8F831-6F4A-42F0-9FA8-591892155526}" type="presOf" srcId="{19963A76-D672-4251-8C09-65DFEFACC25D}" destId="{B4629152-7D4D-4C20-A463-5DBFCFF4E3A4}" srcOrd="0" destOrd="0" presId="urn:microsoft.com/office/officeart/2005/8/layout/funnel1"/>
    <dgm:cxn modelId="{76C15537-50D3-4A25-AFDA-74FCF3A07AD1}" type="presOf" srcId="{24644C39-0BB2-4478-A9CE-5F4409DA554E}" destId="{08266D19-29F4-49B2-AA9B-DAE315076293}" srcOrd="0" destOrd="0" presId="urn:microsoft.com/office/officeart/2005/8/layout/funnel1"/>
    <dgm:cxn modelId="{D6F8DC40-446F-46B4-85CE-1E52C0990DC1}" type="presOf" srcId="{7AC93DDE-1766-42CE-B833-A26073BC3728}" destId="{D810FF51-02A0-4687-B68B-BC773DE772AF}" srcOrd="0" destOrd="0" presId="urn:microsoft.com/office/officeart/2005/8/layout/funnel1"/>
    <dgm:cxn modelId="{F3E0F64A-91EF-4000-A2F6-9476906B0120}" type="presOf" srcId="{5002F102-6D56-4800-8A52-D779FE71B6FD}" destId="{1BC1C724-B4D7-4225-8122-8924F1FA6FCA}" srcOrd="0" destOrd="0" presId="urn:microsoft.com/office/officeart/2005/8/layout/funnel1"/>
    <dgm:cxn modelId="{637966E5-45D0-4D91-8CB0-1B0783509EEB}" srcId="{7AC93DDE-1766-42CE-B833-A26073BC3728}" destId="{19963A76-D672-4251-8C09-65DFEFACC25D}" srcOrd="1" destOrd="0" parTransId="{99EFD014-09DC-40D0-B78A-36B4EEF43239}" sibTransId="{CB20E2A7-1C0C-4B4F-8767-6477D845273C}"/>
    <dgm:cxn modelId="{9F111A0D-768C-4851-A803-A7300097081C}" type="presParOf" srcId="{D810FF51-02A0-4687-B68B-BC773DE772AF}" destId="{BEB7BA1D-B68D-47C5-BD3B-A258422906DE}" srcOrd="0" destOrd="0" presId="urn:microsoft.com/office/officeart/2005/8/layout/funnel1"/>
    <dgm:cxn modelId="{B706B757-5C58-472C-9949-0F0AC3782D4B}" type="presParOf" srcId="{D810FF51-02A0-4687-B68B-BC773DE772AF}" destId="{208716C0-90C1-4EB5-9E92-5B7672B04310}" srcOrd="1" destOrd="0" presId="urn:microsoft.com/office/officeart/2005/8/layout/funnel1"/>
    <dgm:cxn modelId="{B0ED80EF-D74B-4088-A2EB-1801B808B223}" type="presParOf" srcId="{D810FF51-02A0-4687-B68B-BC773DE772AF}" destId="{FDAF466C-448B-417D-9DE4-7DAA680B8062}" srcOrd="2" destOrd="0" presId="urn:microsoft.com/office/officeart/2005/8/layout/funnel1"/>
    <dgm:cxn modelId="{654AD21F-1B35-40D1-AD3F-B7AA4E12BEDF}" type="presParOf" srcId="{D810FF51-02A0-4687-B68B-BC773DE772AF}" destId="{1BC1C724-B4D7-4225-8122-8924F1FA6FCA}" srcOrd="3" destOrd="0" presId="urn:microsoft.com/office/officeart/2005/8/layout/funnel1"/>
    <dgm:cxn modelId="{525DBC19-906A-4078-BEC2-F1733B32C180}" type="presParOf" srcId="{D810FF51-02A0-4687-B68B-BC773DE772AF}" destId="{B4629152-7D4D-4C20-A463-5DBFCFF4E3A4}" srcOrd="4" destOrd="0" presId="urn:microsoft.com/office/officeart/2005/8/layout/funnel1"/>
    <dgm:cxn modelId="{C762B5B7-84B9-4DC6-A501-073C97C303AC}" type="presParOf" srcId="{D810FF51-02A0-4687-B68B-BC773DE772AF}" destId="{08266D19-29F4-49B2-AA9B-DAE315076293}" srcOrd="5" destOrd="0" presId="urn:microsoft.com/office/officeart/2005/8/layout/funnel1"/>
    <dgm:cxn modelId="{A47564C4-9564-4157-827E-02F3A07B04EA}" type="presParOf" srcId="{D810FF51-02A0-4687-B68B-BC773DE772AF}" destId="{E41F5D6E-C06B-46A3-92C3-9A8B164468A7}"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7BA1D-B68D-47C5-BD3B-A258422906DE}">
      <dsp:nvSpPr>
        <dsp:cNvPr id="0" name=""/>
        <dsp:cNvSpPr/>
      </dsp:nvSpPr>
      <dsp:spPr>
        <a:xfrm>
          <a:off x="2842371" y="265628"/>
          <a:ext cx="5271710" cy="18307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716C0-90C1-4EB5-9E92-5B7672B04310}">
      <dsp:nvSpPr>
        <dsp:cNvPr id="0" name=""/>
        <dsp:cNvSpPr/>
      </dsp:nvSpPr>
      <dsp:spPr>
        <a:xfrm>
          <a:off x="4975575" y="4748626"/>
          <a:ext cx="1021649" cy="653855"/>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F466C-448B-417D-9DE4-7DAA680B8062}">
      <dsp:nvSpPr>
        <dsp:cNvPr id="0" name=""/>
        <dsp:cNvSpPr/>
      </dsp:nvSpPr>
      <dsp:spPr>
        <a:xfrm>
          <a:off x="712118" y="5271710"/>
          <a:ext cx="9548563" cy="122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7030A0"/>
              </a:solidFill>
              <a:latin typeface="Calibri" panose="020F0502020204030204" pitchFamily="34" charset="0"/>
              <a:cs typeface="Calibri" panose="020F0502020204030204" pitchFamily="34" charset="0"/>
            </a:rPr>
            <a:t>Your complete, competitive portfolio, ready to apply!</a:t>
          </a:r>
        </a:p>
      </dsp:txBody>
      <dsp:txXfrm>
        <a:off x="712118" y="5271710"/>
        <a:ext cx="9548563" cy="1225979"/>
      </dsp:txXfrm>
    </dsp:sp>
    <dsp:sp modelId="{1BC1C724-B4D7-4225-8122-8924F1FA6FCA}">
      <dsp:nvSpPr>
        <dsp:cNvPr id="0" name=""/>
        <dsp:cNvSpPr/>
      </dsp:nvSpPr>
      <dsp:spPr>
        <a:xfrm>
          <a:off x="4758985" y="2237820"/>
          <a:ext cx="1838968" cy="18389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Resources, organization, HPAC &amp; application guidance (HPA)</a:t>
          </a:r>
        </a:p>
      </dsp:txBody>
      <dsp:txXfrm>
        <a:off x="5028296" y="2507131"/>
        <a:ext cx="1300346" cy="1300346"/>
      </dsp:txXfrm>
    </dsp:sp>
    <dsp:sp modelId="{B4629152-7D4D-4C20-A463-5DBFCFF4E3A4}">
      <dsp:nvSpPr>
        <dsp:cNvPr id="0" name=""/>
        <dsp:cNvSpPr/>
      </dsp:nvSpPr>
      <dsp:spPr>
        <a:xfrm>
          <a:off x="3443101" y="858185"/>
          <a:ext cx="1838968" cy="18389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Shadowing, clinical engagement, experiences (GCC)</a:t>
          </a:r>
        </a:p>
      </dsp:txBody>
      <dsp:txXfrm>
        <a:off x="3712412" y="1127496"/>
        <a:ext cx="1300346" cy="1300346"/>
      </dsp:txXfrm>
    </dsp:sp>
    <dsp:sp modelId="{08266D19-29F4-49B2-AA9B-DAE315076293}">
      <dsp:nvSpPr>
        <dsp:cNvPr id="0" name=""/>
        <dsp:cNvSpPr/>
      </dsp:nvSpPr>
      <dsp:spPr>
        <a:xfrm>
          <a:off x="5322936" y="413563"/>
          <a:ext cx="1838968" cy="183896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Academic credentials and course choices (AA)</a:t>
          </a:r>
        </a:p>
      </dsp:txBody>
      <dsp:txXfrm>
        <a:off x="5592247" y="682874"/>
        <a:ext cx="1300346" cy="1300346"/>
      </dsp:txXfrm>
    </dsp:sp>
    <dsp:sp modelId="{E41F5D6E-C06B-46A3-92C3-9A8B164468A7}">
      <dsp:nvSpPr>
        <dsp:cNvPr id="0" name=""/>
        <dsp:cNvSpPr/>
      </dsp:nvSpPr>
      <dsp:spPr>
        <a:xfrm>
          <a:off x="2625781" y="40865"/>
          <a:ext cx="5721236" cy="457698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583FA-D1D0-4D9D-B1A1-BB05A7432DD3}" type="datetimeFigureOut">
              <a:rPr lang="en-US" smtClean="0"/>
              <a:t>9/14/2023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59C3F-9E20-49C1-8304-C3CC4262F455}" type="slidenum">
              <a:rPr lang="en-US" smtClean="0"/>
              <a:t>‹#›</a:t>
            </a:fld>
            <a:endParaRPr lang="en-US" dirty="0"/>
          </a:p>
        </p:txBody>
      </p:sp>
    </p:spTree>
    <p:extLst>
      <p:ext uri="{BB962C8B-B14F-4D97-AF65-F5344CB8AC3E}">
        <p14:creationId xmlns:p14="http://schemas.microsoft.com/office/powerpoint/2010/main" val="41947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3</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67917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4</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77403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A59C3F-9E20-49C1-8304-C3CC4262F455}" type="slidenum">
              <a:rPr lang="en-US" smtClean="0"/>
              <a:t>6</a:t>
            </a:fld>
            <a:endParaRPr lang="en-US" dirty="0"/>
          </a:p>
        </p:txBody>
      </p:sp>
    </p:spTree>
    <p:extLst>
      <p:ext uri="{BB962C8B-B14F-4D97-AF65-F5344CB8AC3E}">
        <p14:creationId xmlns:p14="http://schemas.microsoft.com/office/powerpoint/2010/main" val="204953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14</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As the commercial says, “This isn’t your father’s Oldsmobile…” or your mother’s allopathic degree or your uncle’s MD/PhD program or your brother’s internal medicine career.  The Health Professions Advising Office works with you to provide programming and feedback to enable you to maximize your chances for success in your chosen career as a health professional.   Want to get an overview of the process and discuss our approach?  You are in the right place</a:t>
            </a:r>
            <a:endParaRPr lang="en-US" dirty="0">
              <a:latin typeface="Arial" pitchFamily="34" charset="0"/>
            </a:endParaRPr>
          </a:p>
        </p:txBody>
      </p:sp>
    </p:spTree>
    <p:extLst>
      <p:ext uri="{BB962C8B-B14F-4D97-AF65-F5344CB8AC3E}">
        <p14:creationId xmlns:p14="http://schemas.microsoft.com/office/powerpoint/2010/main" val="117411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6E83A-A062-48D0-BF26-0A1654BC46E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07420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A59C3F-9E20-49C1-8304-C3CC4262F455}" type="slidenum">
              <a:rPr lang="en-US" smtClean="0"/>
              <a:t>24</a:t>
            </a:fld>
            <a:endParaRPr lang="en-US" dirty="0"/>
          </a:p>
        </p:txBody>
      </p:sp>
    </p:spTree>
    <p:extLst>
      <p:ext uri="{BB962C8B-B14F-4D97-AF65-F5344CB8AC3E}">
        <p14:creationId xmlns:p14="http://schemas.microsoft.com/office/powerpoint/2010/main" val="73426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16E83A-A062-48D0-BF26-0A1654BC46ED}"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853875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716E83A-A062-48D0-BF26-0A1654BC46ED}" type="slidenum">
              <a:rPr lang="en-US" smtClean="0">
                <a:latin typeface="Arial" pitchFamily="34" charset="0"/>
              </a:rPr>
              <a:pPr/>
              <a:t>32</a:t>
            </a:fld>
            <a:endParaRPr lang="en-US">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417103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C5B83F8-0EE2-469C-91BD-80D79CC523AE}" type="slidenum">
              <a:rPr lang="en-US" smtClean="0">
                <a:latin typeface="Arial" pitchFamily="34" charset="0"/>
              </a:rPr>
              <a:pPr/>
              <a:t>33</a:t>
            </a:fld>
            <a:endParaRPr 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8951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142131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19837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C406F-A7E7-47DA-9FE1-6771CEBB572B}"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197002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4852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560416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C406F-A7E7-47DA-9FE1-6771CEBB572B}" type="datetimeFigureOut">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4272955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53C406F-A7E7-47DA-9FE1-6771CEBB572B}" type="datetimeFigureOut">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106429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93248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060172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793419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845752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08994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2931821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1420640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731204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3866236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pPr/>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pPr/>
              <a:t>‹#›</a:t>
            </a:fld>
            <a:endParaRPr lang="en-US" dirty="0"/>
          </a:p>
        </p:txBody>
      </p:sp>
    </p:spTree>
    <p:extLst>
      <p:ext uri="{BB962C8B-B14F-4D97-AF65-F5344CB8AC3E}">
        <p14:creationId xmlns:p14="http://schemas.microsoft.com/office/powerpoint/2010/main" val="1654669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C406F-A7E7-47DA-9FE1-6771CEBB572B}"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520836-45E1-4F17-AD31-F3A4029BBF53}" type="slidenum">
              <a:rPr lang="en-US" smtClean="0"/>
              <a:t>‹#›</a:t>
            </a:fld>
            <a:endParaRPr lang="en-US" dirty="0"/>
          </a:p>
        </p:txBody>
      </p:sp>
    </p:spTree>
    <p:extLst>
      <p:ext uri="{BB962C8B-B14F-4D97-AF65-F5344CB8AC3E}">
        <p14:creationId xmlns:p14="http://schemas.microsoft.com/office/powerpoint/2010/main" val="30038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8704B-88A3-4061-B4A3-57E438D2F1A5}" type="datetimeFigureOut">
              <a:rPr lang="en-US" smtClean="0"/>
              <a:t>9/14/2023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E0D17E-168C-40BF-9C7B-F76E7197514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8704B-88A3-4061-B4A3-57E438D2F1A5}" type="datetimeFigureOut">
              <a:rPr lang="en-US" smtClean="0"/>
              <a:t>9/14/2023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0D17E-168C-40BF-9C7B-F76E7197514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C08704B-88A3-4061-B4A3-57E438D2F1A5}" type="datetimeFigureOut">
              <a:rPr lang="en-US" smtClean="0"/>
              <a:t>9/14/2023</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7E0D17E-168C-40BF-9C7B-F76E71975145}" type="slidenum">
              <a:rPr lang="en-US" smtClean="0"/>
              <a:t>‹#›</a:t>
            </a:fld>
            <a:endParaRPr lang="en-US" dirty="0"/>
          </a:p>
        </p:txBody>
      </p:sp>
    </p:spTree>
    <p:extLst>
      <p:ext uri="{BB962C8B-B14F-4D97-AF65-F5344CB8AC3E}">
        <p14:creationId xmlns:p14="http://schemas.microsoft.com/office/powerpoint/2010/main" val="69212828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mailto:glauss@lafayette.edu" TargetMode="External"/><Relationship Id="rId2" Type="http://schemas.openxmlformats.org/officeDocument/2006/relationships/hyperlink" Target="mailto:watersn@lafayette.edu" TargetMode="External"/><Relationship Id="rId1" Type="http://schemas.openxmlformats.org/officeDocument/2006/relationships/slideLayout" Target="../slideLayouts/slideLayout17.xml"/><Relationship Id="rId4" Type="http://schemas.openxmlformats.org/officeDocument/2006/relationships/hyperlink" Target="mailto:201schultzm@lafayette.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hyperlink" Target="https://healthprofessions.lafayette.edu/3823-2/"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hyperlink" Target="https://students-residents.aamc.org/media/10606/download" TargetMode="Externa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training.nih.gov/summer_school_2013_writing_effective_professional_e-mail"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https://aamcmedschoolfair.vfairs.com/?utm_source=sfmc&amp;utm_medium=email&amp;utm_campaign=VMSF&amp;utm_content=octoberfair2023#Login)"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hyperlink" Target="https://healthprofessions.lafayette.edu/wp-content/uploads/sites/181/2019/12/application-timeline_updated.pdf"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hyperlink" Target="http://healthprofessions.lafayette.edu/"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hyperlink" Target="https://www.training.nih.gov/disclaimers" TargetMode="Externa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hyperlink" Target="https://www.training.nih.gov/writing_your_resume" TargetMode="External"/><Relationship Id="rId2" Type="http://schemas.openxmlformats.org/officeDocument/2006/relationships/hyperlink" Target="https://www.youtube.com/watch?v=criFfuK55OU" TargetMode="External"/><Relationship Id="rId1" Type="http://schemas.openxmlformats.org/officeDocument/2006/relationships/slideLayout" Target="../slideLayouts/slideLayout29.xml"/><Relationship Id="rId4" Type="http://schemas.openxmlformats.org/officeDocument/2006/relationships/hyperlink" Target="https://www.training.nih.gov/disclaimer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students-residents.aamc.org/navigator/" TargetMode="External"/><Relationship Id="rId7" Type="http://schemas.openxmlformats.org/officeDocument/2006/relationships/hyperlink" Target="https://optometriceducation.org/" TargetMode="External"/><Relationship Id="rId2" Type="http://schemas.openxmlformats.org/officeDocument/2006/relationships/hyperlink" Target="https://students-residents.aamc.org/choosing-medical-career/medical-careers/aspiring-docs/" TargetMode="External"/><Relationship Id="rId1" Type="http://schemas.openxmlformats.org/officeDocument/2006/relationships/slideLayout" Target="../slideLayouts/slideLayout17.xml"/><Relationship Id="rId6" Type="http://schemas.openxmlformats.org/officeDocument/2006/relationships/hyperlink" Target="http://aavmc.org/Students-Applicants-and-Advisors/VSES.aspx" TargetMode="External"/><Relationship Id="rId5" Type="http://schemas.openxmlformats.org/officeDocument/2006/relationships/hyperlink" Target="http://aavmc.org/Students-Applicants-and-Advisors.aspx" TargetMode="External"/><Relationship Id="rId4" Type="http://schemas.openxmlformats.org/officeDocument/2006/relationships/hyperlink" Target="http://www.adea.org/GoDental/Dental_Blogs.aspx#sthash.5mYHoyXy.dpb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fi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hyperlink" Target="mailto:healthprofessions@lafayette.edu"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6ED8AFC6-F2C2-45AB-A9B9-3432534D7215}"/>
              </a:ext>
            </a:extLst>
          </p:cNvPr>
          <p:cNvSpPr txBox="1">
            <a:spLocks noChangeArrowheads="1"/>
          </p:cNvSpPr>
          <p:nvPr/>
        </p:nvSpPr>
        <p:spPr>
          <a:xfrm>
            <a:off x="0" y="2819400"/>
            <a:ext cx="9139989" cy="4267200"/>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altLang="en-US" sz="3600" b="1" dirty="0">
                <a:solidFill>
                  <a:srgbClr val="7030A0"/>
                </a:solidFill>
              </a:rPr>
              <a:t>Professor Nancy McCreary Waters</a:t>
            </a:r>
          </a:p>
          <a:p>
            <a:r>
              <a:rPr lang="en-US" altLang="en-US" sz="1800" b="1" dirty="0">
                <a:solidFill>
                  <a:srgbClr val="7030A0"/>
                </a:solidFill>
              </a:rPr>
              <a:t>Faculty Health Professions Advisor; Health Professions Advisory Committee (HPAC) Chair</a:t>
            </a:r>
          </a:p>
          <a:p>
            <a:r>
              <a:rPr lang="en-US" altLang="en-US" sz="3600" b="1" dirty="0" err="1">
                <a:solidFill>
                  <a:srgbClr val="7030A0"/>
                </a:solidFill>
              </a:rPr>
              <a:t>Ms</a:t>
            </a:r>
            <a:r>
              <a:rPr lang="en-US" altLang="en-US" sz="3600" b="1" dirty="0">
                <a:solidFill>
                  <a:srgbClr val="7030A0"/>
                </a:solidFill>
              </a:rPr>
              <a:t> Simona </a:t>
            </a:r>
            <a:r>
              <a:rPr lang="en-US" altLang="en-US" sz="3600" b="1" dirty="0" err="1">
                <a:solidFill>
                  <a:srgbClr val="7030A0"/>
                </a:solidFill>
              </a:rPr>
              <a:t>Glaus</a:t>
            </a:r>
            <a:r>
              <a:rPr lang="en-US" altLang="en-US" sz="3600" b="1" dirty="0">
                <a:solidFill>
                  <a:srgbClr val="7030A0"/>
                </a:solidFill>
              </a:rPr>
              <a:t>, Director</a:t>
            </a:r>
          </a:p>
          <a:p>
            <a:r>
              <a:rPr lang="en-US" altLang="en-US" sz="1800" b="1" dirty="0">
                <a:solidFill>
                  <a:srgbClr val="7030A0"/>
                </a:solidFill>
              </a:rPr>
              <a:t>Health Professions Program</a:t>
            </a:r>
          </a:p>
          <a:p>
            <a:r>
              <a:rPr lang="en-US" altLang="en-US" sz="3600" b="1" dirty="0" err="1">
                <a:solidFill>
                  <a:srgbClr val="7030A0"/>
                </a:solidFill>
              </a:rPr>
              <a:t>Ms</a:t>
            </a:r>
            <a:r>
              <a:rPr lang="en-US" altLang="en-US" sz="3600" b="1" dirty="0">
                <a:solidFill>
                  <a:srgbClr val="7030A0"/>
                </a:solidFill>
              </a:rPr>
              <a:t> Sue </a:t>
            </a:r>
            <a:r>
              <a:rPr lang="en-US" altLang="en-US" sz="3600" b="1" dirty="0" err="1">
                <a:solidFill>
                  <a:srgbClr val="7030A0"/>
                </a:solidFill>
              </a:rPr>
              <a:t>Herschlag</a:t>
            </a:r>
            <a:r>
              <a:rPr lang="en-US" altLang="en-US" sz="3600" b="1" dirty="0">
                <a:solidFill>
                  <a:srgbClr val="7030A0"/>
                </a:solidFill>
              </a:rPr>
              <a:t>, Administrative Coordinator</a:t>
            </a:r>
          </a:p>
          <a:p>
            <a:r>
              <a:rPr lang="en-US" altLang="en-US" sz="1800" b="1" dirty="0">
                <a:solidFill>
                  <a:srgbClr val="7030A0"/>
                </a:solidFill>
              </a:rPr>
              <a:t>Health Professions Program</a:t>
            </a:r>
          </a:p>
          <a:p>
            <a:pPr algn="r"/>
            <a:r>
              <a:rPr lang="en-US" altLang="en-US" b="1" dirty="0">
                <a:solidFill>
                  <a:srgbClr val="7030A0"/>
                </a:solidFill>
              </a:rPr>
              <a:t>13 September 2023</a:t>
            </a:r>
            <a:endParaRPr lang="en-US" altLang="en-US" sz="1800" dirty="0"/>
          </a:p>
          <a:p>
            <a:endParaRPr lang="en-US" altLang="en-US" dirty="0"/>
          </a:p>
          <a:p>
            <a:endParaRPr lang="en-US" altLang="en-US" dirty="0"/>
          </a:p>
        </p:txBody>
      </p:sp>
      <p:sp>
        <p:nvSpPr>
          <p:cNvPr id="9" name="Rectangle 8">
            <a:extLst>
              <a:ext uri="{FF2B5EF4-FFF2-40B4-BE49-F238E27FC236}">
                <a16:creationId xmlns:a16="http://schemas.microsoft.com/office/drawing/2014/main" id="{DC368214-5278-4BC7-9978-FF4BB3F7D1D0}"/>
              </a:ext>
            </a:extLst>
          </p:cNvPr>
          <p:cNvSpPr/>
          <p:nvPr/>
        </p:nvSpPr>
        <p:spPr>
          <a:xfrm>
            <a:off x="136358" y="88726"/>
            <a:ext cx="8379032" cy="2308324"/>
          </a:xfrm>
          <a:prstGeom prst="rect">
            <a:avLst/>
          </a:prstGeom>
        </p:spPr>
        <p:txBody>
          <a:bodyPr wrap="square">
            <a:spAutoFit/>
          </a:bodyPr>
          <a:lstStyle/>
          <a:p>
            <a:r>
              <a:rPr lang="en-US" altLang="en-US" sz="4800" b="1" spc="-120" dirty="0">
                <a:solidFill>
                  <a:srgbClr val="7030A0"/>
                </a:solidFill>
                <a:ea typeface="+mj-ea"/>
                <a:cs typeface="+mj-cs"/>
              </a:rPr>
              <a:t>Lafayette College</a:t>
            </a:r>
            <a:br>
              <a:rPr lang="en-US" altLang="en-US" sz="4800" b="1" spc="-120" dirty="0">
                <a:solidFill>
                  <a:srgbClr val="7030A0"/>
                </a:solidFill>
                <a:ea typeface="+mj-ea"/>
                <a:cs typeface="+mj-cs"/>
              </a:rPr>
            </a:br>
            <a:r>
              <a:rPr lang="en-US" altLang="en-US" sz="4800" b="1" spc="-120" dirty="0">
                <a:solidFill>
                  <a:srgbClr val="7030A0"/>
                </a:solidFill>
                <a:ea typeface="+mj-ea"/>
                <a:cs typeface="+mj-cs"/>
              </a:rPr>
              <a:t>Health Professions Advising</a:t>
            </a:r>
            <a:br>
              <a:rPr lang="en-US" altLang="en-US" sz="4800" b="1" spc="-120" dirty="0">
                <a:solidFill>
                  <a:srgbClr val="7030A0"/>
                </a:solidFill>
                <a:ea typeface="+mj-ea"/>
                <a:cs typeface="+mj-cs"/>
              </a:rPr>
            </a:br>
            <a:r>
              <a:rPr lang="en-US" altLang="en-US" sz="4800" b="1" spc="-120" dirty="0">
                <a:solidFill>
                  <a:srgbClr val="7030A0"/>
                </a:solidFill>
                <a:ea typeface="+mj-ea"/>
                <a:cs typeface="+mj-cs"/>
              </a:rPr>
              <a:t>Sophomore Information Session</a:t>
            </a:r>
            <a:endParaRPr lang="en-US" sz="4800" b="1" dirty="0"/>
          </a:p>
        </p:txBody>
      </p:sp>
    </p:spTree>
    <p:extLst>
      <p:ext uri="{BB962C8B-B14F-4D97-AF65-F5344CB8AC3E}">
        <p14:creationId xmlns:p14="http://schemas.microsoft.com/office/powerpoint/2010/main" val="345459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791200"/>
          </a:xfrm>
        </p:spPr>
        <p:txBody>
          <a:bodyPr anchor="t">
            <a:normAutofit fontScale="90000"/>
          </a:bodyPr>
          <a:lstStyle/>
          <a:p>
            <a:pPr algn="l"/>
            <a:r>
              <a:rPr lang="en-US" altLang="en-US" sz="4400" b="1" cap="none" dirty="0">
                <a:solidFill>
                  <a:srgbClr val="C00000"/>
                </a:solidFill>
                <a:latin typeface="+mn-lt"/>
                <a:cs typeface="Times New Roman" panose="02020603050405020304" pitchFamily="18" charset="0"/>
              </a:rPr>
              <a:t>Health Professions Clubs </a:t>
            </a:r>
            <a:br>
              <a:rPr lang="en-US" altLang="en-US" sz="4400" b="1" cap="none" dirty="0">
                <a:solidFill>
                  <a:srgbClr val="C00000"/>
                </a:solidFill>
                <a:latin typeface="+mn-lt"/>
                <a:cs typeface="Times New Roman" panose="02020603050405020304" pitchFamily="18" charset="0"/>
              </a:rPr>
            </a:br>
            <a:r>
              <a:rPr lang="en-US" altLang="en-US" sz="4400" b="1" cap="none" dirty="0">
                <a:solidFill>
                  <a:srgbClr val="C00000"/>
                </a:solidFill>
                <a:latin typeface="+mn-lt"/>
                <a:cs typeface="Times New Roman" panose="02020603050405020304" pitchFamily="18" charset="0"/>
              </a:rPr>
              <a:t>can play a meaningful role in your career!</a:t>
            </a:r>
            <a:br>
              <a:rPr lang="en-US" altLang="en-US" sz="4400" b="1" cap="none" dirty="0">
                <a:solidFill>
                  <a:srgbClr val="7030A0"/>
                </a:solidFill>
                <a:latin typeface="+mn-lt"/>
                <a:cs typeface="Times New Roman" panose="02020603050405020304" pitchFamily="18" charset="0"/>
              </a:rPr>
            </a:br>
            <a:br>
              <a:rPr lang="en-US" altLang="en-US" sz="4400" b="1" cap="none" dirty="0">
                <a:solidFill>
                  <a:srgbClr val="7030A0"/>
                </a:solidFill>
                <a:latin typeface="+mn-lt"/>
                <a:cs typeface="Times New Roman" panose="02020603050405020304" pitchFamily="18" charset="0"/>
              </a:rPr>
            </a:br>
            <a:r>
              <a:rPr lang="en-US" sz="4400" b="1" cap="none" dirty="0">
                <a:solidFill>
                  <a:srgbClr val="7030A0"/>
                </a:solidFill>
                <a:latin typeface="+mn-lt"/>
              </a:rPr>
              <a:t>Lafayette College Against Cancer</a:t>
            </a:r>
            <a:br>
              <a:rPr lang="en-US" sz="4400" b="1" cap="none" dirty="0">
                <a:solidFill>
                  <a:srgbClr val="7030A0"/>
                </a:solidFill>
                <a:latin typeface="+mn-lt"/>
              </a:rPr>
            </a:br>
            <a:r>
              <a:rPr lang="en-US" sz="4400" b="1" cap="none" dirty="0">
                <a:solidFill>
                  <a:srgbClr val="7030A0"/>
                </a:solidFill>
                <a:latin typeface="+mn-lt"/>
              </a:rPr>
              <a:t>Lafayette Emergency Medical Services</a:t>
            </a:r>
            <a:br>
              <a:rPr lang="en-US" sz="4400" b="1" cap="none" dirty="0">
                <a:solidFill>
                  <a:srgbClr val="7030A0"/>
                </a:solidFill>
                <a:latin typeface="+mn-lt"/>
              </a:rPr>
            </a:br>
            <a:r>
              <a:rPr lang="en-US" sz="4400" b="1" cap="none" dirty="0">
                <a:solidFill>
                  <a:srgbClr val="7030A0"/>
                </a:solidFill>
                <a:latin typeface="+mn-lt"/>
              </a:rPr>
              <a:t>Pre-Dental Society</a:t>
            </a:r>
            <a:br>
              <a:rPr lang="en-US" sz="4400" b="1" cap="none" dirty="0">
                <a:solidFill>
                  <a:srgbClr val="7030A0"/>
                </a:solidFill>
                <a:latin typeface="+mn-lt"/>
              </a:rPr>
            </a:br>
            <a:r>
              <a:rPr lang="en-US" sz="4400" b="1" cap="none" dirty="0">
                <a:solidFill>
                  <a:srgbClr val="7030A0"/>
                </a:solidFill>
                <a:latin typeface="+mn-lt"/>
              </a:rPr>
              <a:t>Pre-Health Professions Society</a:t>
            </a:r>
            <a:br>
              <a:rPr lang="en-US" sz="4400" b="1" cap="none" dirty="0">
                <a:solidFill>
                  <a:srgbClr val="7030A0"/>
                </a:solidFill>
                <a:latin typeface="+mn-lt"/>
              </a:rPr>
            </a:br>
            <a:br>
              <a:rPr lang="en-US" sz="4400" b="1" cap="none" dirty="0">
                <a:solidFill>
                  <a:srgbClr val="7030A0"/>
                </a:solidFill>
                <a:latin typeface="+mn-lt"/>
              </a:rPr>
            </a:br>
            <a:r>
              <a:rPr lang="en-US" sz="4400" b="1" cap="none" dirty="0">
                <a:solidFill>
                  <a:srgbClr val="7030A0"/>
                </a:solidFill>
                <a:latin typeface="+mn-lt"/>
              </a:rPr>
              <a:t>		…and more!  Become an active participant and contribute to leadership! Meet your club leadership!  Be engaged!</a:t>
            </a:r>
            <a:endParaRPr lang="en-US" sz="4400" b="1" cap="none" dirty="0">
              <a:solidFill>
                <a:srgbClr val="C00000"/>
              </a:solidFill>
              <a:latin typeface="+mn-lt"/>
              <a:cs typeface="Times New Roman" panose="02020603050405020304" pitchFamily="18" charset="0"/>
            </a:endParaRPr>
          </a:p>
        </p:txBody>
      </p:sp>
    </p:spTree>
    <p:extLst>
      <p:ext uri="{BB962C8B-B14F-4D97-AF65-F5344CB8AC3E}">
        <p14:creationId xmlns:p14="http://schemas.microsoft.com/office/powerpoint/2010/main" val="242480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0669"/>
            <a:ext cx="8991600" cy="6296662"/>
          </a:xfrm>
        </p:spPr>
        <p:txBody>
          <a:bodyPr anchor="t">
            <a:noAutofit/>
          </a:bodyPr>
          <a:lstStyle/>
          <a:p>
            <a:pPr algn="l"/>
            <a:r>
              <a:rPr lang="en-US" altLang="en-US" sz="3200" b="1" cap="none" dirty="0">
                <a:solidFill>
                  <a:srgbClr val="7030A0"/>
                </a:solidFill>
                <a:latin typeface="+mn-lt"/>
                <a:cs typeface="Times New Roman" panose="02020603050405020304" pitchFamily="18" charset="0"/>
              </a:rPr>
              <a:t>		Overarching Lafayette College Advising 							Principles…</a:t>
            </a:r>
            <a:br>
              <a:rPr lang="en-US" altLang="en-US" sz="32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Cultivate in you, our students, how to </a:t>
            </a:r>
            <a:r>
              <a:rPr lang="en-US" altLang="en-US" sz="3200" b="1" i="1" cap="none" dirty="0">
                <a:solidFill>
                  <a:srgbClr val="C00000"/>
                </a:solidFill>
                <a:latin typeface="+mn-lt"/>
                <a:cs typeface="Times New Roman" panose="02020603050405020304" pitchFamily="18" charset="0"/>
              </a:rPr>
              <a:t>research</a:t>
            </a:r>
            <a:r>
              <a:rPr lang="en-US" altLang="en-US" sz="3200" b="1" cap="none" dirty="0">
                <a:solidFill>
                  <a:srgbClr val="7030A0"/>
                </a:solidFill>
                <a:latin typeface="+mn-lt"/>
                <a:cs typeface="Times New Roman" panose="02020603050405020304" pitchFamily="18" charset="0"/>
              </a:rPr>
              <a:t> and </a:t>
            </a:r>
            <a:r>
              <a:rPr lang="en-US" altLang="en-US" sz="3200" b="1" i="1" cap="none" dirty="0">
                <a:solidFill>
                  <a:srgbClr val="C00000"/>
                </a:solidFill>
                <a:latin typeface="+mn-lt"/>
                <a:cs typeface="Times New Roman" panose="02020603050405020304" pitchFamily="18" charset="0"/>
              </a:rPr>
              <a:t>use</a:t>
            </a:r>
            <a:r>
              <a:rPr lang="en-US" altLang="en-US" sz="3200" b="1" i="1" cap="none" dirty="0">
                <a:solidFill>
                  <a:srgbClr val="7030A0"/>
                </a:solidFill>
                <a:latin typeface="+mn-lt"/>
                <a:cs typeface="Times New Roman" panose="02020603050405020304" pitchFamily="18" charset="0"/>
              </a:rPr>
              <a:t> </a:t>
            </a:r>
            <a:r>
              <a:rPr lang="en-US" altLang="en-US" sz="3200" b="1" cap="none" dirty="0">
                <a:solidFill>
                  <a:srgbClr val="7030A0"/>
                </a:solidFill>
                <a:latin typeface="+mn-lt"/>
                <a:cs typeface="Times New Roman" panose="02020603050405020304" pitchFamily="18" charset="0"/>
              </a:rPr>
              <a:t>available resources independently to enable </a:t>
            </a:r>
            <a:r>
              <a:rPr lang="en-US" altLang="en-US" sz="3200" b="1" i="1" cap="none" dirty="0">
                <a:solidFill>
                  <a:srgbClr val="C00000"/>
                </a:solidFill>
                <a:latin typeface="+mn-lt"/>
                <a:cs typeface="Times New Roman" panose="02020603050405020304" pitchFamily="18" charset="0"/>
              </a:rPr>
              <a:t>you</a:t>
            </a:r>
            <a:r>
              <a:rPr lang="en-US" altLang="en-US" sz="3200" b="1" i="1" cap="none" dirty="0">
                <a:solidFill>
                  <a:srgbClr val="7030A0"/>
                </a:solidFill>
                <a:latin typeface="+mn-lt"/>
                <a:cs typeface="Times New Roman" panose="02020603050405020304" pitchFamily="18" charset="0"/>
              </a:rPr>
              <a:t> </a:t>
            </a:r>
            <a:r>
              <a:rPr lang="en-US" altLang="en-US" sz="3200" b="1" cap="none" dirty="0">
                <a:solidFill>
                  <a:srgbClr val="7030A0"/>
                </a:solidFill>
                <a:latin typeface="+mn-lt"/>
                <a:cs typeface="Times New Roman" panose="02020603050405020304" pitchFamily="18" charset="0"/>
              </a:rPr>
              <a:t>to define </a:t>
            </a:r>
            <a:r>
              <a:rPr lang="en-US" altLang="en-US" sz="3200" b="1" i="1" cap="none" dirty="0">
                <a:solidFill>
                  <a:srgbClr val="C00000"/>
                </a:solidFill>
                <a:latin typeface="+mn-lt"/>
                <a:cs typeface="Times New Roman" panose="02020603050405020304" pitchFamily="18" charset="0"/>
              </a:rPr>
              <a:t>your</a:t>
            </a:r>
            <a:r>
              <a:rPr lang="en-US" altLang="en-US" sz="3200" b="1" cap="none" dirty="0">
                <a:solidFill>
                  <a:srgbClr val="7030A0"/>
                </a:solidFill>
                <a:latin typeface="+mn-lt"/>
                <a:cs typeface="Times New Roman" panose="02020603050405020304" pitchFamily="18" charset="0"/>
              </a:rPr>
              <a:t> academic and personal goals.</a:t>
            </a:r>
            <a:br>
              <a:rPr lang="en-US" altLang="en-US" sz="3200" b="1" cap="none" dirty="0">
                <a:solidFill>
                  <a:srgbClr val="7030A0"/>
                </a:solidFill>
                <a:latin typeface="+mn-lt"/>
                <a:cs typeface="Times New Roman" panose="02020603050405020304" pitchFamily="18" charset="0"/>
              </a:rPr>
            </a:b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Reinforce in our Lafayette students the values of our academic community:</a:t>
            </a: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	</a:t>
            </a:r>
            <a:r>
              <a:rPr lang="en-US" altLang="en-US" sz="3200" b="1" cap="none" dirty="0">
                <a:solidFill>
                  <a:srgbClr val="C00000"/>
                </a:solidFill>
                <a:latin typeface="+mn-lt"/>
                <a:cs typeface="Times New Roman" panose="02020603050405020304" pitchFamily="18" charset="0"/>
              </a:rPr>
              <a:t>&gt;</a:t>
            </a:r>
            <a:r>
              <a:rPr lang="en-US" altLang="en-US" sz="3200" b="1" cap="none" dirty="0">
                <a:solidFill>
                  <a:srgbClr val="7030A0"/>
                </a:solidFill>
                <a:latin typeface="+mn-lt"/>
                <a:cs typeface="Times New Roman" panose="02020603050405020304" pitchFamily="18" charset="0"/>
              </a:rPr>
              <a:t>intense curiosity</a:t>
            </a: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	</a:t>
            </a:r>
            <a:r>
              <a:rPr lang="en-US" altLang="en-US" sz="3200" b="1" cap="none" dirty="0">
                <a:solidFill>
                  <a:srgbClr val="C00000"/>
                </a:solidFill>
                <a:latin typeface="+mn-lt"/>
                <a:cs typeface="Times New Roman" panose="02020603050405020304" pitchFamily="18" charset="0"/>
              </a:rPr>
              <a:t>&gt;</a:t>
            </a:r>
            <a:r>
              <a:rPr lang="en-US" altLang="en-US" sz="3200" b="1" cap="none" dirty="0">
                <a:solidFill>
                  <a:srgbClr val="7030A0"/>
                </a:solidFill>
                <a:latin typeface="+mn-lt"/>
                <a:cs typeface="Times New Roman" panose="02020603050405020304" pitchFamily="18" charset="0"/>
              </a:rPr>
              <a:t>willingness to be challenged</a:t>
            </a: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	</a:t>
            </a:r>
            <a:r>
              <a:rPr lang="en-US" altLang="en-US" sz="3200" b="1" cap="none" dirty="0">
                <a:solidFill>
                  <a:srgbClr val="C00000"/>
                </a:solidFill>
                <a:latin typeface="+mn-lt"/>
                <a:cs typeface="Times New Roman" panose="02020603050405020304" pitchFamily="18" charset="0"/>
              </a:rPr>
              <a:t>&gt;</a:t>
            </a:r>
            <a:r>
              <a:rPr lang="en-US" altLang="en-US" sz="3200" b="1" cap="none" dirty="0">
                <a:solidFill>
                  <a:srgbClr val="7030A0"/>
                </a:solidFill>
                <a:latin typeface="+mn-lt"/>
                <a:cs typeface="Times New Roman" panose="02020603050405020304" pitchFamily="18" charset="0"/>
              </a:rPr>
              <a:t>assume responsibility for outcomes</a:t>
            </a: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7030A0"/>
                </a:solidFill>
                <a:latin typeface="+mn-lt"/>
                <a:cs typeface="Times New Roman" panose="02020603050405020304" pitchFamily="18" charset="0"/>
              </a:rPr>
              <a:t>	</a:t>
            </a:r>
            <a:r>
              <a:rPr lang="en-US" altLang="en-US" sz="3200" b="1" cap="none" dirty="0">
                <a:solidFill>
                  <a:srgbClr val="C00000"/>
                </a:solidFill>
                <a:latin typeface="+mn-lt"/>
                <a:cs typeface="Times New Roman" panose="02020603050405020304" pitchFamily="18" charset="0"/>
              </a:rPr>
              <a:t>&gt;</a:t>
            </a:r>
            <a:r>
              <a:rPr lang="en-US" altLang="en-US" sz="3200" b="1" cap="none" dirty="0">
                <a:solidFill>
                  <a:srgbClr val="7030A0"/>
                </a:solidFill>
                <a:latin typeface="+mn-lt"/>
                <a:cs typeface="Times New Roman" panose="02020603050405020304" pitchFamily="18" charset="0"/>
              </a:rPr>
              <a:t>openness to learning from others</a:t>
            </a:r>
            <a:br>
              <a:rPr lang="en-US" altLang="en-US" sz="3200" b="1" cap="none" dirty="0">
                <a:solidFill>
                  <a:srgbClr val="7030A0"/>
                </a:solidFill>
                <a:latin typeface="+mn-lt"/>
                <a:cs typeface="Times New Roman" panose="02020603050405020304" pitchFamily="18" charset="0"/>
              </a:rPr>
            </a:br>
            <a:r>
              <a:rPr lang="en-US" altLang="en-US" sz="3200" b="1" cap="none" dirty="0">
                <a:solidFill>
                  <a:srgbClr val="C00000"/>
                </a:solidFill>
                <a:latin typeface="+mn-lt"/>
                <a:cs typeface="Times New Roman" panose="02020603050405020304" pitchFamily="18" charset="0"/>
              </a:rPr>
              <a:t>	&gt;</a:t>
            </a:r>
            <a:r>
              <a:rPr lang="en-US" altLang="en-US" sz="3200" b="1" cap="none" dirty="0">
                <a:solidFill>
                  <a:srgbClr val="7030A0"/>
                </a:solidFill>
                <a:latin typeface="+mn-lt"/>
                <a:cs typeface="Times New Roman" panose="02020603050405020304" pitchFamily="18" charset="0"/>
              </a:rPr>
              <a:t>commitment to academic integrity</a:t>
            </a:r>
            <a:endParaRPr lang="en-US" sz="3200" b="1" cap="none" dirty="0">
              <a:solidFill>
                <a:srgbClr val="7030A0"/>
              </a:solidFill>
              <a:latin typeface="+mn-lt"/>
              <a:cs typeface="Times New Roman" panose="02020603050405020304" pitchFamily="18" charset="0"/>
            </a:endParaRPr>
          </a:p>
        </p:txBody>
      </p:sp>
    </p:spTree>
    <p:extLst>
      <p:ext uri="{BB962C8B-B14F-4D97-AF65-F5344CB8AC3E}">
        <p14:creationId xmlns:p14="http://schemas.microsoft.com/office/powerpoint/2010/main" val="1720048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nchor="t">
            <a:noAutofit/>
          </a:bodyPr>
          <a:lstStyle/>
          <a:p>
            <a:pPr algn="l"/>
            <a:r>
              <a:rPr lang="en-US" altLang="en-US" sz="2800" b="1" cap="none" dirty="0">
                <a:solidFill>
                  <a:srgbClr val="7030A0"/>
                </a:solidFill>
                <a:latin typeface="+mn-lt"/>
                <a:cs typeface="Times New Roman" panose="02020603050405020304" pitchFamily="18" charset="0"/>
              </a:rPr>
              <a:t>			</a:t>
            </a:r>
            <a:r>
              <a:rPr lang="en-US" altLang="en-US" b="1" cap="none" dirty="0">
                <a:solidFill>
                  <a:srgbClr val="7030A0"/>
                </a:solidFill>
                <a:latin typeface="+mn-lt"/>
                <a:cs typeface="Times New Roman" panose="02020603050405020304" pitchFamily="18" charset="0"/>
              </a:rPr>
              <a:t>Our guidance continues for…</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a:t>
            </a:r>
            <a:r>
              <a:rPr lang="en-US" altLang="en-US" sz="2800" b="1" cap="none" dirty="0" err="1">
                <a:solidFill>
                  <a:srgbClr val="7030A0"/>
                </a:solidFill>
                <a:latin typeface="+mn-lt"/>
                <a:cs typeface="Times New Roman" panose="02020603050405020304" pitchFamily="18" charset="0"/>
              </a:rPr>
              <a:t>Medicinae</a:t>
            </a:r>
            <a:r>
              <a:rPr lang="en-US" altLang="en-US" sz="2800" b="1" cap="none" dirty="0">
                <a:solidFill>
                  <a:srgbClr val="7030A0"/>
                </a:solidFill>
                <a:latin typeface="+mn-lt"/>
                <a:cs typeface="Times New Roman" panose="02020603050405020304" pitchFamily="18" charset="0"/>
              </a:rPr>
              <a:t> Doctor (Allopathic MD)</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Osteopathic Medicine (DO)</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Dental Medicine &amp; Surgery (DMD &amp;DDS)</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Podiatric Medicine (DPM)</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Veterinary Medicines (DVM &amp; VMD)</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Optometry (OD)	</a:t>
            </a:r>
            <a:r>
              <a:rPr lang="en-US" altLang="en-US" sz="2800" b="1" cap="none" dirty="0">
                <a:solidFill>
                  <a:srgbClr val="C00000"/>
                </a:solidFill>
                <a:latin typeface="+mn-lt"/>
                <a:cs typeface="Times New Roman" panose="02020603050405020304" pitchFamily="18" charset="0"/>
              </a:rPr>
              <a:t>…our HP Program and HPAC focus</a:t>
            </a:r>
            <a:br>
              <a:rPr lang="en-US" altLang="en-US" sz="2800" b="1" cap="none" dirty="0">
                <a:solidFill>
                  <a:srgbClr val="7030A0"/>
                </a:solidFill>
                <a:latin typeface="+mn-lt"/>
                <a:cs typeface="Times New Roman" panose="02020603050405020304" pitchFamily="18" charset="0"/>
              </a:rPr>
            </a:b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Physician Assistant (PA, MPA)</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Physical/Occupational Therapist (PT, OT)</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Public Health Practitioners (MPH)</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Doctor of Pharmacy (PharmD)</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cs typeface="Times New Roman" panose="02020603050405020304" pitchFamily="18" charset="0"/>
              </a:rPr>
              <a:t>	Nursing (RN, BSN, MSN)</a:t>
            </a:r>
            <a:br>
              <a:rPr lang="en-US" altLang="en-US" sz="2800" b="1" cap="none" dirty="0">
                <a:solidFill>
                  <a:srgbClr val="7030A0"/>
                </a:solidFill>
                <a:cs typeface="Times New Roman" panose="02020603050405020304" pitchFamily="18" charset="0"/>
              </a:rPr>
            </a:br>
            <a:r>
              <a:rPr lang="en-US" altLang="en-US" sz="2800" b="1" cap="none" dirty="0">
                <a:solidFill>
                  <a:srgbClr val="7030A0"/>
                </a:solidFill>
                <a:cs typeface="Times New Roman" panose="02020603050405020304" pitchFamily="18" charset="0"/>
              </a:rPr>
              <a:t>	Nurse Practitioner (NP)</a:t>
            </a:r>
            <a:r>
              <a:rPr lang="en-US" altLang="en-US" sz="2800" b="1" cap="none" dirty="0">
                <a:solidFill>
                  <a:srgbClr val="C00000"/>
                </a:solidFill>
                <a:latin typeface="+mn-lt"/>
                <a:cs typeface="Times New Roman" panose="02020603050405020304" pitchFamily="18" charset="0"/>
              </a:rPr>
              <a:t>…with our Gateway Partners</a:t>
            </a:r>
            <a:br>
              <a:rPr lang="en-US" altLang="en-US" sz="2800" b="1" cap="none" dirty="0">
                <a:solidFill>
                  <a:srgbClr val="7030A0"/>
                </a:solidFill>
                <a:latin typeface="+mn-lt"/>
                <a:cs typeface="Times New Roman" panose="02020603050405020304" pitchFamily="18" charset="0"/>
              </a:rPr>
            </a:br>
            <a:endParaRPr lang="en-US" sz="2800" b="1" cap="none" dirty="0">
              <a:solidFill>
                <a:srgbClr val="7030A0"/>
              </a:solidFill>
              <a:latin typeface="+mn-lt"/>
              <a:cs typeface="Times New Roman" panose="02020603050405020304" pitchFamily="18" charset="0"/>
            </a:endParaRPr>
          </a:p>
        </p:txBody>
      </p:sp>
    </p:spTree>
    <p:extLst>
      <p:ext uri="{BB962C8B-B14F-4D97-AF65-F5344CB8AC3E}">
        <p14:creationId xmlns:p14="http://schemas.microsoft.com/office/powerpoint/2010/main" val="174386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8915400" cy="6781800"/>
          </a:xfrm>
        </p:spPr>
        <p:txBody>
          <a:bodyPr anchor="t">
            <a:noAutofit/>
          </a:bodyPr>
          <a:lstStyle/>
          <a:p>
            <a:pPr algn="l"/>
            <a:r>
              <a:rPr lang="en-US" altLang="en-US" sz="2800" b="1" cap="none" dirty="0">
                <a:solidFill>
                  <a:srgbClr val="7030A0"/>
                </a:solidFill>
                <a:latin typeface="+mn-lt"/>
                <a:cs typeface="Times New Roman" panose="02020603050405020304" pitchFamily="18" charset="0"/>
              </a:rPr>
              <a:t>HP Advising is supported by HPAC: The Health Professions Advisory Committee, </a:t>
            </a:r>
            <a:r>
              <a:rPr lang="en-US" altLang="en-US" sz="2800" b="1" cap="none" dirty="0">
                <a:solidFill>
                  <a:srgbClr val="C00000"/>
                </a:solidFill>
                <a:latin typeface="+mn-lt"/>
                <a:cs typeface="Times New Roman" panose="02020603050405020304" pitchFamily="18" charset="0"/>
              </a:rPr>
              <a:t>faculty and staff from across campus </a:t>
            </a:r>
            <a:r>
              <a:rPr lang="en-US" altLang="en-US" sz="2800" b="1" cap="none" dirty="0">
                <a:solidFill>
                  <a:srgbClr val="7030A0"/>
                </a:solidFill>
                <a:latin typeface="+mn-lt"/>
                <a:cs typeface="Times New Roman" panose="02020603050405020304" pitchFamily="18" charset="0"/>
              </a:rPr>
              <a:t>who review student applications to medical, dental, optometry and veterinary schools; interview and offer </a:t>
            </a:r>
            <a:r>
              <a:rPr lang="en-US" altLang="en-US" sz="2800" b="1" cap="none" dirty="0" err="1">
                <a:solidFill>
                  <a:srgbClr val="7030A0"/>
                </a:solidFill>
                <a:latin typeface="+mn-lt"/>
                <a:cs typeface="Times New Roman" panose="02020603050405020304" pitchFamily="18" charset="0"/>
              </a:rPr>
              <a:t>CLoE</a:t>
            </a:r>
            <a:r>
              <a:rPr lang="en-US" altLang="en-US" sz="2800" b="1" cap="none" dirty="0">
                <a:solidFill>
                  <a:srgbClr val="7030A0"/>
                </a:solidFill>
                <a:latin typeface="+mn-lt"/>
                <a:cs typeface="Times New Roman" panose="02020603050405020304" pitchFamily="18" charset="0"/>
              </a:rPr>
              <a:t> evaluations about applicants to schools!</a:t>
            </a:r>
            <a:br>
              <a:rPr lang="en-US" altLang="en-US" sz="2800" b="1" cap="none" dirty="0">
                <a:solidFill>
                  <a:srgbClr val="7030A0"/>
                </a:solidFill>
                <a:latin typeface="+mn-lt"/>
                <a:cs typeface="Times New Roman" panose="02020603050405020304" pitchFamily="18" charset="0"/>
              </a:rPr>
            </a:b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C00000"/>
                </a:solidFill>
                <a:latin typeface="+mn-lt"/>
                <a:cs typeface="Times New Roman" panose="02020603050405020304" pitchFamily="18" charset="0"/>
              </a:rPr>
              <a:t>Dr Waters</a:t>
            </a:r>
            <a:r>
              <a:rPr lang="en-US" altLang="en-US" sz="2800" b="1" cap="none" dirty="0">
                <a:solidFill>
                  <a:srgbClr val="7030A0"/>
                </a:solidFill>
                <a:latin typeface="+mn-lt"/>
                <a:cs typeface="Times New Roman" panose="02020603050405020304" pitchFamily="18" charset="0"/>
              </a:rPr>
              <a:t>, HPAC Chair, Faculty Health Professions Advisor</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RISC 218 </a:t>
            </a:r>
            <a:r>
              <a:rPr lang="en-US" altLang="en-US" sz="2800" b="1" cap="none" dirty="0">
                <a:solidFill>
                  <a:srgbClr val="7030A0"/>
                </a:solidFill>
                <a:latin typeface="+mn-lt"/>
                <a:cs typeface="Times New Roman" panose="02020603050405020304" pitchFamily="18" charset="0"/>
                <a:hlinkClick r:id="rId2"/>
              </a:rPr>
              <a:t>watersn@lafayette.edu</a:t>
            </a:r>
            <a:br>
              <a:rPr lang="en-US" altLang="en-US" sz="2800" b="1" cap="none" dirty="0">
                <a:solidFill>
                  <a:srgbClr val="7030A0"/>
                </a:solidFill>
                <a:latin typeface="+mn-lt"/>
                <a:cs typeface="Times New Roman" panose="02020603050405020304" pitchFamily="18" charset="0"/>
              </a:rPr>
            </a:br>
            <a:r>
              <a:rPr lang="en-US" altLang="en-US" sz="2800" b="1" cap="none" dirty="0" err="1">
                <a:solidFill>
                  <a:srgbClr val="C00000"/>
                </a:solidFill>
                <a:latin typeface="+mn-lt"/>
                <a:cs typeface="Times New Roman" panose="02020603050405020304" pitchFamily="18" charset="0"/>
              </a:rPr>
              <a:t>Ms</a:t>
            </a:r>
            <a:r>
              <a:rPr lang="en-US" altLang="en-US" sz="2800" b="1" cap="none" dirty="0">
                <a:solidFill>
                  <a:srgbClr val="C00000"/>
                </a:solidFill>
                <a:latin typeface="+mn-lt"/>
                <a:cs typeface="Times New Roman" panose="02020603050405020304" pitchFamily="18" charset="0"/>
              </a:rPr>
              <a:t> </a:t>
            </a:r>
            <a:r>
              <a:rPr lang="en-US" altLang="en-US" sz="2800" b="1" cap="none" dirty="0" err="1">
                <a:solidFill>
                  <a:srgbClr val="C00000"/>
                </a:solidFill>
                <a:latin typeface="+mn-lt"/>
                <a:cs typeface="Times New Roman" panose="02020603050405020304" pitchFamily="18" charset="0"/>
              </a:rPr>
              <a:t>Glaus</a:t>
            </a:r>
            <a:r>
              <a:rPr lang="en-US" altLang="en-US" sz="2800" b="1" cap="none" dirty="0">
                <a:solidFill>
                  <a:srgbClr val="7030A0"/>
                </a:solidFill>
                <a:latin typeface="+mn-lt"/>
                <a:cs typeface="Times New Roman" panose="02020603050405020304" pitchFamily="18" charset="0"/>
              </a:rPr>
              <a:t>, Director, Health Professions Program</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Scott Hall 101 </a:t>
            </a:r>
            <a:r>
              <a:rPr lang="en-US" altLang="en-US" sz="2800" b="1" cap="none" dirty="0">
                <a:solidFill>
                  <a:srgbClr val="7030A0"/>
                </a:solidFill>
                <a:latin typeface="+mn-lt"/>
                <a:cs typeface="Times New Roman" panose="02020603050405020304" pitchFamily="18" charset="0"/>
                <a:hlinkClick r:id="rId3"/>
              </a:rPr>
              <a:t>glauss@lafayette.edu</a:t>
            </a:r>
            <a:br>
              <a:rPr lang="en-US" altLang="en-US" sz="2800" b="1" cap="none" dirty="0">
                <a:solidFill>
                  <a:srgbClr val="7030A0"/>
                </a:solidFill>
                <a:latin typeface="+mn-lt"/>
                <a:cs typeface="Times New Roman" panose="02020603050405020304" pitchFamily="18" charset="0"/>
              </a:rPr>
            </a:br>
            <a:r>
              <a:rPr lang="en-US" altLang="en-US" sz="2800" b="1" cap="none" dirty="0" err="1">
                <a:solidFill>
                  <a:srgbClr val="C00000"/>
                </a:solidFill>
                <a:latin typeface="+mn-lt"/>
                <a:cs typeface="Times New Roman" panose="02020603050405020304" pitchFamily="18" charset="0"/>
              </a:rPr>
              <a:t>Ms</a:t>
            </a:r>
            <a:r>
              <a:rPr lang="en-US" altLang="en-US" sz="2800" b="1" cap="none" dirty="0">
                <a:solidFill>
                  <a:srgbClr val="C00000"/>
                </a:solidFill>
                <a:latin typeface="+mn-lt"/>
                <a:cs typeface="Times New Roman" panose="02020603050405020304" pitchFamily="18" charset="0"/>
              </a:rPr>
              <a:t> Schultz</a:t>
            </a:r>
            <a:r>
              <a:rPr lang="en-US" altLang="en-US" sz="2800" b="1" cap="none" dirty="0">
                <a:solidFill>
                  <a:srgbClr val="7030A0"/>
                </a:solidFill>
                <a:latin typeface="+mn-lt"/>
                <a:cs typeface="Times New Roman" panose="02020603050405020304" pitchFamily="18" charset="0"/>
              </a:rPr>
              <a:t>, Director, Strategic Project, Gateway CC</a:t>
            </a:r>
            <a:br>
              <a:rPr lang="en-US" altLang="en-US" sz="2800" b="1" cap="none" dirty="0">
                <a:solidFill>
                  <a:srgbClr val="7030A0"/>
                </a:solidFill>
                <a:latin typeface="+mn-lt"/>
                <a:cs typeface="Times New Roman" panose="02020603050405020304" pitchFamily="18" charset="0"/>
              </a:rPr>
            </a:br>
            <a:r>
              <a:rPr lang="en-US" altLang="en-US" sz="2800" b="1" cap="none" dirty="0">
                <a:solidFill>
                  <a:srgbClr val="7030A0"/>
                </a:solidFill>
                <a:latin typeface="+mn-lt"/>
                <a:cs typeface="Times New Roman" panose="02020603050405020304" pitchFamily="18" charset="0"/>
              </a:rPr>
              <a:t>	Hogg Hall 201</a:t>
            </a:r>
            <a:r>
              <a:rPr lang="en-US" altLang="en-US" sz="2800" b="1" cap="none" dirty="0">
                <a:solidFill>
                  <a:srgbClr val="7030A0"/>
                </a:solidFill>
                <a:latin typeface="+mn-lt"/>
                <a:cs typeface="Times New Roman" panose="02020603050405020304" pitchFamily="18" charset="0"/>
                <a:hlinkClick r:id="rId4"/>
              </a:rPr>
              <a:t>schultzm@lafayette.edu</a:t>
            </a:r>
            <a:br>
              <a:rPr lang="en-US" altLang="en-US" sz="2800" b="1" cap="none" dirty="0">
                <a:solidFill>
                  <a:srgbClr val="7030A0"/>
                </a:solidFill>
                <a:latin typeface="+mn-lt"/>
                <a:cs typeface="Times New Roman" panose="02020603050405020304" pitchFamily="18" charset="0"/>
              </a:rPr>
            </a:br>
            <a:br>
              <a:rPr lang="en-US" altLang="en-US" sz="2800" b="1" cap="none" dirty="0">
                <a:solidFill>
                  <a:srgbClr val="7030A0"/>
                </a:solidFill>
                <a:latin typeface="+mn-lt"/>
                <a:cs typeface="Times New Roman" panose="02020603050405020304" pitchFamily="18" charset="0"/>
              </a:rPr>
            </a:br>
            <a:r>
              <a:rPr lang="en-US" altLang="en-US" sz="2800" b="1" i="1" cap="none" dirty="0">
                <a:solidFill>
                  <a:srgbClr val="7030A0"/>
                </a:solidFill>
                <a:latin typeface="+mn-lt"/>
                <a:cs typeface="Times New Roman" panose="02020603050405020304" pitchFamily="18" charset="0"/>
              </a:rPr>
              <a:t>…collectively HP Advising and Gateway Career Center offer sources of programming for advising, career exploration, internships, externships, off-campus resources and more! Plan to access and use these resources!</a:t>
            </a:r>
            <a:br>
              <a:rPr lang="en-US" altLang="en-US" sz="2800" b="1" cap="none" dirty="0">
                <a:solidFill>
                  <a:srgbClr val="50B4C8"/>
                </a:solidFill>
                <a:latin typeface="+mn-lt"/>
                <a:cs typeface="Times New Roman" panose="02020603050405020304" pitchFamily="18" charset="0"/>
              </a:rPr>
            </a:br>
            <a:endParaRPr lang="en-US" sz="2800" b="1" cap="none" dirty="0">
              <a:latin typeface="+mn-lt"/>
              <a:cs typeface="Times New Roman" panose="02020603050405020304" pitchFamily="18" charset="0"/>
            </a:endParaRPr>
          </a:p>
        </p:txBody>
      </p:sp>
    </p:spTree>
    <p:extLst>
      <p:ext uri="{BB962C8B-B14F-4D97-AF65-F5344CB8AC3E}">
        <p14:creationId xmlns:p14="http://schemas.microsoft.com/office/powerpoint/2010/main" val="171321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01500" y="284531"/>
            <a:ext cx="7504300" cy="834985"/>
          </a:xfrm>
        </p:spPr>
        <p:txBody>
          <a:bodyPr>
            <a:noAutofit/>
          </a:bodyPr>
          <a:lstStyle/>
          <a:p>
            <a:pPr eaLnBrk="1" hangingPunct="1"/>
            <a:r>
              <a:rPr lang="en-US" sz="3600" b="1" i="1" dirty="0">
                <a:solidFill>
                  <a:srgbClr val="7030A0"/>
                </a:solidFill>
                <a:latin typeface="+mn-lt"/>
              </a:rPr>
              <a:t>Consider your Timeline</a:t>
            </a:r>
          </a:p>
        </p:txBody>
      </p:sp>
      <p:sp>
        <p:nvSpPr>
          <p:cNvPr id="10" name="TextBox 9"/>
          <p:cNvSpPr txBox="1"/>
          <p:nvPr/>
        </p:nvSpPr>
        <p:spPr>
          <a:xfrm>
            <a:off x="134050" y="4647348"/>
            <a:ext cx="8839199" cy="1815882"/>
          </a:xfrm>
          <a:prstGeom prst="rect">
            <a:avLst/>
          </a:prstGeom>
          <a:noFill/>
        </p:spPr>
        <p:txBody>
          <a:bodyPr wrap="square" rtlCol="0">
            <a:spAutoFit/>
          </a:bodyPr>
          <a:lstStyle/>
          <a:p>
            <a:pPr algn="ctr"/>
            <a:r>
              <a:rPr lang="en-US" sz="2800" b="1" dirty="0">
                <a:solidFill>
                  <a:srgbClr val="7030A0"/>
                </a:solidFill>
              </a:rPr>
              <a:t>4 years, 8 semesters, that shape your future!</a:t>
            </a:r>
          </a:p>
          <a:p>
            <a:pPr algn="ctr"/>
            <a:r>
              <a:rPr lang="en-US" sz="2800" b="1" dirty="0">
                <a:solidFill>
                  <a:srgbClr val="7030A0"/>
                </a:solidFill>
              </a:rPr>
              <a:t>What will yours look like??</a:t>
            </a:r>
          </a:p>
          <a:p>
            <a:pPr algn="ctr"/>
            <a:r>
              <a:rPr lang="en-US" sz="2800" b="1" dirty="0">
                <a:solidFill>
                  <a:srgbClr val="7030A0"/>
                </a:solidFill>
              </a:rPr>
              <a:t>What will YOU look like? </a:t>
            </a:r>
          </a:p>
          <a:p>
            <a:pPr algn="ctr"/>
            <a:r>
              <a:rPr lang="en-US" sz="2800" b="1" dirty="0">
                <a:solidFill>
                  <a:srgbClr val="7030A0"/>
                </a:solidFill>
              </a:rPr>
              <a:t>What do you expect from your education at Lafayette?</a:t>
            </a:r>
          </a:p>
        </p:txBody>
      </p:sp>
      <p:grpSp>
        <p:nvGrpSpPr>
          <p:cNvPr id="3" name="Group 2">
            <a:extLst>
              <a:ext uri="{FF2B5EF4-FFF2-40B4-BE49-F238E27FC236}">
                <a16:creationId xmlns:a16="http://schemas.microsoft.com/office/drawing/2014/main" id="{053188E1-25FF-4A93-95C0-59B103739990}"/>
              </a:ext>
            </a:extLst>
          </p:cNvPr>
          <p:cNvGrpSpPr/>
          <p:nvPr/>
        </p:nvGrpSpPr>
        <p:grpSpPr>
          <a:xfrm>
            <a:off x="589466" y="1302711"/>
            <a:ext cx="8001000" cy="3477679"/>
            <a:chOff x="-33130" y="1676400"/>
            <a:chExt cx="8001000" cy="3477679"/>
          </a:xfrm>
        </p:grpSpPr>
        <p:sp>
          <p:nvSpPr>
            <p:cNvPr id="9" name="TextBox 8"/>
            <p:cNvSpPr txBox="1"/>
            <p:nvPr/>
          </p:nvSpPr>
          <p:spPr>
            <a:xfrm>
              <a:off x="414129" y="4261527"/>
              <a:ext cx="6791740" cy="892552"/>
            </a:xfrm>
            <a:prstGeom prst="rect">
              <a:avLst/>
            </a:prstGeom>
            <a:noFill/>
          </p:spPr>
          <p:txBody>
            <a:bodyPr wrap="square" rtlCol="0">
              <a:spAutoFit/>
            </a:bodyPr>
            <a:lstStyle/>
            <a:p>
              <a:r>
                <a:rPr lang="en-US" sz="2600" b="1" dirty="0">
                  <a:solidFill>
                    <a:srgbClr val="7030A0"/>
                  </a:solidFill>
                </a:rPr>
                <a:t>1	2	3	4	5	6	7	8</a:t>
              </a:r>
            </a:p>
            <a:p>
              <a:endParaRPr lang="en-US" sz="2600" b="1" dirty="0">
                <a:solidFill>
                  <a:srgbClr val="00B0F0"/>
                </a:solidFill>
              </a:endParaRPr>
            </a:p>
          </p:txBody>
        </p:sp>
        <p:grpSp>
          <p:nvGrpSpPr>
            <p:cNvPr id="2" name="Group 1">
              <a:extLst>
                <a:ext uri="{FF2B5EF4-FFF2-40B4-BE49-F238E27FC236}">
                  <a16:creationId xmlns:a16="http://schemas.microsoft.com/office/drawing/2014/main" id="{B95A8FE3-93C2-4686-AD79-FCB6CFD3C124}"/>
                </a:ext>
              </a:extLst>
            </p:cNvPr>
            <p:cNvGrpSpPr/>
            <p:nvPr/>
          </p:nvGrpSpPr>
          <p:grpSpPr>
            <a:xfrm>
              <a:off x="-33130" y="1676400"/>
              <a:ext cx="8001000" cy="2513013"/>
              <a:chOff x="-33130" y="1676400"/>
              <a:chExt cx="8001000" cy="2513013"/>
            </a:xfrm>
          </p:grpSpPr>
          <p:sp>
            <p:nvSpPr>
              <p:cNvPr id="4" name="Right Arrow 3"/>
              <p:cNvSpPr/>
              <p:nvPr/>
            </p:nvSpPr>
            <p:spPr>
              <a:xfrm>
                <a:off x="152400" y="1676400"/>
                <a:ext cx="73152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5" name="TextBox 4"/>
              <p:cNvSpPr txBox="1"/>
              <p:nvPr/>
            </p:nvSpPr>
            <p:spPr>
              <a:xfrm>
                <a:off x="-33130" y="2362200"/>
                <a:ext cx="8001000" cy="492443"/>
              </a:xfrm>
              <a:prstGeom prst="rect">
                <a:avLst/>
              </a:prstGeom>
              <a:noFill/>
            </p:spPr>
            <p:txBody>
              <a:bodyPr wrap="square" rtlCol="0">
                <a:spAutoFit/>
              </a:bodyPr>
              <a:lstStyle/>
              <a:p>
                <a:r>
                  <a:rPr lang="en-US" sz="2600" b="1" dirty="0">
                    <a:solidFill>
                      <a:srgbClr val="7030A0"/>
                    </a:solidFill>
                  </a:rPr>
                  <a:t>1		20		40		60		80</a:t>
                </a:r>
              </a:p>
            </p:txBody>
          </p:sp>
          <p:sp>
            <p:nvSpPr>
              <p:cNvPr id="8" name="Right Arrow 7"/>
              <p:cNvSpPr/>
              <p:nvPr/>
            </p:nvSpPr>
            <p:spPr>
              <a:xfrm>
                <a:off x="162339" y="3503613"/>
                <a:ext cx="7315200" cy="685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cxnSp>
            <p:nvCxnSpPr>
              <p:cNvPr id="7" name="Straight Arrow Connector 6"/>
              <p:cNvCxnSpPr/>
              <p:nvPr/>
            </p:nvCxnSpPr>
            <p:spPr>
              <a:xfrm flipH="1">
                <a:off x="178904" y="2209800"/>
                <a:ext cx="1573696" cy="1447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2209800" y="2209800"/>
                <a:ext cx="4996069" cy="14478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6714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 y="0"/>
            <a:ext cx="9144000" cy="7392793"/>
          </a:xfrm>
          <a:prstGeom prst="rect">
            <a:avLst/>
          </a:prstGeom>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7030A0"/>
                </a:solidFill>
                <a:effectLst/>
                <a:uLnTx/>
                <a:uFillTx/>
                <a:latin typeface="+mj-lt"/>
                <a:ea typeface="+mn-ea"/>
                <a:cs typeface="+mn-cs"/>
                <a:hlinkClick r:id="rId2"/>
              </a:rPr>
              <a:t>Undergraduate Preparation </a:t>
            </a:r>
            <a:r>
              <a:rPr kumimoji="0" lang="en-US" altLang="en-US" sz="2800" b="1" i="0" u="none" strike="noStrike" kern="0" cap="none" spc="0" normalizeH="0" baseline="0" noProof="0" dirty="0">
                <a:ln>
                  <a:noFill/>
                </a:ln>
                <a:solidFill>
                  <a:srgbClr val="7030A0"/>
                </a:solidFill>
                <a:effectLst/>
                <a:uLnTx/>
                <a:uFillTx/>
                <a:latin typeface="+mj-lt"/>
                <a:ea typeface="+mn-ea"/>
                <a:cs typeface="+mn-cs"/>
              </a:rPr>
              <a:t>for Admission to Graduate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1" i="0" u="none" strike="noStrike" kern="0" cap="none" spc="0" normalizeH="0" baseline="0" noProof="0" dirty="0">
                <a:ln>
                  <a:noFill/>
                </a:ln>
                <a:solidFill>
                  <a:srgbClr val="7030A0"/>
                </a:solidFill>
                <a:effectLst/>
                <a:uLnTx/>
                <a:uFillTx/>
                <a:latin typeface="+mj-lt"/>
                <a:ea typeface="+mn-ea"/>
                <a:cs typeface="+mn-cs"/>
              </a:rPr>
              <a:t>and Professional Schools in the Health Professions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You KNOW each school has its own criteria, but key to all are:</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Academic/Science grades (major contributor)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Admissions tests (major contributor)</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Health-related experiences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Research experiences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Community service and volunteer work</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People skills &amp; Humanist competencies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Letters of recommendation </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600" b="1" i="0" u="none" strike="noStrike" kern="0" cap="none" spc="0" normalizeH="0" baseline="0" noProof="0" dirty="0">
                <a:ln>
                  <a:noFill/>
                </a:ln>
                <a:effectLst/>
                <a:uLnTx/>
                <a:uFillTx/>
                <a:latin typeface="+mj-lt"/>
                <a:ea typeface="+mn-ea"/>
                <a:cs typeface="+mn-cs"/>
              </a:rPr>
              <a:t>		HP school interview  </a:t>
            </a:r>
            <a:r>
              <a:rPr kumimoji="0" lang="en-US" altLang="en-US" sz="2600" b="1" i="0" u="none" strike="noStrike" kern="0" cap="none" spc="0" normalizeH="0" baseline="0" noProof="0" dirty="0">
                <a:ln>
                  <a:noFill/>
                </a:ln>
                <a:solidFill>
                  <a:schemeClr val="accent1">
                    <a:lumMod val="75000"/>
                  </a:schemeClr>
                </a:solidFill>
                <a:effectLst/>
                <a:uLnTx/>
                <a:uFillTx/>
                <a:ea typeface="+mn-ea"/>
                <a:cs typeface="+mn-cs"/>
              </a:rPr>
              <a:t>	</a:t>
            </a:r>
          </a:p>
          <a:p>
            <a:pPr fontAlgn="base">
              <a:spcBef>
                <a:spcPct val="20000"/>
              </a:spcBef>
              <a:spcAft>
                <a:spcPct val="0"/>
              </a:spcAft>
              <a:defRPr/>
            </a:pPr>
            <a:r>
              <a:rPr lang="en-US" altLang="en-US" sz="2400" b="1" kern="0" dirty="0">
                <a:solidFill>
                  <a:srgbClr val="7030A0"/>
                </a:solidFill>
              </a:rPr>
              <a:t>While some criteria will be more variable than others, ALL remain important to those making admissions decisions; you will need to SHOW and provide EVIDENCE of your resilience and durability in the face of challenges</a:t>
            </a:r>
            <a:r>
              <a:rPr lang="en-US" altLang="en-US" sz="2400" b="1" i="1" kern="0" dirty="0">
                <a:solidFill>
                  <a:srgbClr val="7030A0"/>
                </a:solidFill>
              </a:rPr>
              <a:t>!</a:t>
            </a:r>
            <a:endParaRPr lang="en-US" altLang="en-US" sz="2400" kern="0" dirty="0">
              <a:solidFill>
                <a:srgbClr val="2F1311"/>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en-US" sz="2600" b="1" i="0" u="none" strike="noStrike" kern="0" cap="none" spc="0" normalizeH="0" baseline="0" noProof="0" dirty="0">
              <a:ln>
                <a:noFill/>
              </a:ln>
              <a:solidFill>
                <a:schemeClr val="accent1">
                  <a:lumMod val="75000"/>
                </a:schemeClr>
              </a:solidFill>
              <a:effectLst/>
              <a:uLnTx/>
              <a:uFillTx/>
              <a:ea typeface="+mn-ea"/>
              <a:cs typeface="+mn-cs"/>
            </a:endParaRPr>
          </a:p>
        </p:txBody>
      </p:sp>
    </p:spTree>
    <p:extLst>
      <p:ext uri="{BB962C8B-B14F-4D97-AF65-F5344CB8AC3E}">
        <p14:creationId xmlns:p14="http://schemas.microsoft.com/office/powerpoint/2010/main" val="375251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37618"/>
            <a:ext cx="86106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Undergraduate Preparation – Academic coursework</a:t>
            </a:r>
            <a:endParaRPr kumimoji="0" lang="en-US" sz="32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
        <p:nvSpPr>
          <p:cNvPr id="3" name="Rectangle 2"/>
          <p:cNvSpPr/>
          <p:nvPr/>
        </p:nvSpPr>
        <p:spPr>
          <a:xfrm>
            <a:off x="0" y="547157"/>
            <a:ext cx="9067800" cy="6032421"/>
          </a:xfrm>
          <a:prstGeom prst="rect">
            <a:avLst/>
          </a:prstGeom>
        </p:spPr>
        <p:txBody>
          <a:bodyPr wrap="square">
            <a:spAutoFit/>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lang="en-US" altLang="en-US" sz="2000" b="1" kern="0" dirty="0">
                <a:solidFill>
                  <a:schemeClr val="tx1">
                    <a:lumMod val="95000"/>
                    <a:lumOff val="5000"/>
                  </a:schemeClr>
                </a:solidFill>
                <a:latin typeface="Arial"/>
              </a:rPr>
              <a:t>Required Undergraduate Coursework  </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Check your </a:t>
            </a:r>
            <a:r>
              <a:rPr kumimoji="0" lang="en-US" altLang="en-US" sz="2000" b="1" i="0" u="none" strike="noStrike" kern="0" cap="none" spc="0" normalizeH="0" baseline="0" noProof="0" dirty="0">
                <a:ln>
                  <a:noFill/>
                </a:ln>
                <a:solidFill>
                  <a:srgbClr val="7030A0"/>
                </a:solidFill>
                <a:effectLst/>
                <a:uLnTx/>
                <a:uFillTx/>
                <a:latin typeface="Arial"/>
                <a:ea typeface="+mn-ea"/>
                <a:cs typeface="+mn-cs"/>
              </a:rPr>
              <a:t>bellwether schools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HP schools expect a </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STRONG NATURAL SCIENCE </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foundation, but you can graduate with </a:t>
            </a:r>
            <a:r>
              <a:rPr kumimoji="0" lang="en-US" altLang="en-US" sz="2000" b="0" i="1" u="none" strike="noStrike" kern="0" cap="none" spc="0" normalizeH="0" baseline="0" noProof="0" dirty="0">
                <a:ln>
                  <a:noFill/>
                </a:ln>
                <a:solidFill>
                  <a:srgbClr val="C00000"/>
                </a:solidFill>
                <a:effectLst/>
                <a:uLnTx/>
                <a:uFillTx/>
                <a:latin typeface="Arial"/>
                <a:ea typeface="+mn-ea"/>
                <a:cs typeface="+mn-cs"/>
              </a:rPr>
              <a:t>any major and/or minor</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 follow your own intellectual and academic interests! </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Required</a:t>
            </a:r>
            <a:r>
              <a:rPr lang="en-US" altLang="en-US" sz="2000" b="1" i="1" kern="0" dirty="0">
                <a:solidFill>
                  <a:srgbClr val="C00000"/>
                </a:solidFill>
                <a:latin typeface="Arial"/>
              </a:rPr>
              <a:t> or strongly encouraged courses:</a:t>
            </a:r>
            <a:endParaRPr kumimoji="0" lang="en-US" altLang="en-US" sz="2000" b="1" i="1" u="none" strike="noStrike" kern="0" cap="none" spc="0" normalizeH="0" baseline="0" noProof="0" dirty="0">
              <a:ln>
                <a:noFill/>
              </a:ln>
              <a:solidFill>
                <a:srgbClr val="C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3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000" b="1" i="0" u="sng" strike="noStrike" kern="0" cap="none" spc="0" normalizeH="0" baseline="0" noProof="0" dirty="0">
                <a:ln>
                  <a:noFill/>
                </a:ln>
                <a:solidFill>
                  <a:srgbClr val="2F1311"/>
                </a:solidFill>
                <a:effectLst/>
                <a:uLnTx/>
                <a:uFillTx/>
                <a:latin typeface="Arial"/>
                <a:ea typeface="+mn-ea"/>
                <a:cs typeface="+mn-cs"/>
              </a:rPr>
              <a:t>1 Year EACH of:</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Biology with labs (e.g., 111/112)</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Physics with labs (e.g., 111/112; 131 &amp; 132/133; 151 &amp; 152)</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Mathematics/Calculus/Statistics; minimally 1 calc + 1 stats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English composition/Writing-Intensive coursework</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300" b="1" i="0" u="sng"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000" b="1" i="0" u="sng" strike="noStrike" kern="0" cap="none" spc="0" normalizeH="0" baseline="0" noProof="0" dirty="0">
                <a:ln>
                  <a:noFill/>
                </a:ln>
                <a:solidFill>
                  <a:srgbClr val="2F1311"/>
                </a:solidFill>
                <a:effectLst/>
                <a:uLnTx/>
                <a:uFillTx/>
                <a:latin typeface="Arial"/>
                <a:ea typeface="+mn-ea"/>
                <a:cs typeface="+mn-cs"/>
              </a:rPr>
              <a:t>2+ Years of:</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Chemistry with labs (Chem 107/108, </a:t>
            </a:r>
            <a:r>
              <a:rPr kumimoji="0" lang="en-US" altLang="en-US" sz="2000" b="0" i="0" u="none" strike="noStrike" kern="0" cap="none" spc="0" normalizeH="0" baseline="0" noProof="0" dirty="0" err="1">
                <a:ln>
                  <a:noFill/>
                </a:ln>
                <a:solidFill>
                  <a:srgbClr val="2F1311"/>
                </a:solidFill>
                <a:effectLst/>
                <a:uLnTx/>
                <a:uFillTx/>
                <a:latin typeface="Arial"/>
                <a:ea typeface="+mn-ea"/>
                <a:cs typeface="+mn-cs"/>
              </a:rPr>
              <a:t>Ochem</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 221/222) and</a:t>
            </a:r>
            <a:r>
              <a:rPr lang="en-US" altLang="en-US" sz="2000" kern="0" dirty="0">
                <a:solidFill>
                  <a:srgbClr val="2F1311"/>
                </a:solidFill>
                <a:latin typeface="Arial"/>
              </a:rPr>
              <a:t> Survey of </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Biochemistry (Chem)351</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1" i="0" u="sng" strike="noStrike" kern="0" cap="none" spc="0" normalizeH="0" baseline="0" noProof="0" dirty="0">
                <a:ln>
                  <a:noFill/>
                </a:ln>
                <a:solidFill>
                  <a:srgbClr val="2F1311"/>
                </a:solidFill>
                <a:effectLst/>
                <a:uLnTx/>
                <a:uFillTx/>
                <a:latin typeface="Arial"/>
                <a:ea typeface="+mn-ea"/>
                <a:cs typeface="+mn-cs"/>
              </a:rPr>
              <a:t>Other frequently required or specialty courses: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0" i="0" u="none" strike="noStrike" kern="0" cap="none" spc="0" normalizeH="0" baseline="0" noProof="0" dirty="0">
                <a:ln>
                  <a:noFill/>
                </a:ln>
                <a:solidFill>
                  <a:srgbClr val="2F1311"/>
                </a:solidFill>
                <a:effectLst/>
                <a:uLnTx/>
                <a:uFillTx/>
                <a:latin typeface="Arial"/>
                <a:ea typeface="+mn-ea"/>
                <a:cs typeface="+mn-cs"/>
              </a:rPr>
              <a:t>	Sociology, Psychology, Bioethics, Microbiology, Nutrition</a:t>
            </a:r>
            <a:r>
              <a:rPr lang="en-US" altLang="en-US" sz="2000" kern="0" dirty="0">
                <a:solidFill>
                  <a:srgbClr val="2F1311"/>
                </a:solidFill>
                <a:latin typeface="Arial"/>
              </a:rPr>
              <a:t>, Genetics, </a:t>
            </a:r>
            <a:r>
              <a:rPr kumimoji="0" lang="en-US" altLang="en-US" sz="2000" b="0" i="0" u="none" strike="noStrike" kern="0" cap="none" spc="0" normalizeH="0" baseline="0" noProof="0" dirty="0">
                <a:ln>
                  <a:noFill/>
                </a:ln>
                <a:solidFill>
                  <a:srgbClr val="2F1311"/>
                </a:solidFill>
                <a:effectLst/>
                <a:uLnTx/>
                <a:uFillTx/>
                <a:latin typeface="Arial"/>
                <a:ea typeface="+mn-ea"/>
                <a:cs typeface="+mn-cs"/>
              </a:rPr>
              <a:t>Anatomy &amp; Physiology or equivalent</a:t>
            </a:r>
          </a:p>
          <a:p>
            <a:pPr marL="342900" marR="0" lvl="0" indent="-342900" algn="l" defTabSz="914400" rtl="0" eaLnBrk="1" fontAlgn="base" latinLnBrk="0" hangingPunct="1">
              <a:lnSpc>
                <a:spcPct val="50000"/>
              </a:lnSpc>
              <a:spcBef>
                <a:spcPct val="20000"/>
              </a:spcBef>
              <a:spcAft>
                <a:spcPct val="0"/>
              </a:spcAft>
              <a:buClrTx/>
              <a:buSzTx/>
              <a:buFontTx/>
              <a:buNone/>
              <a:tabLst/>
              <a:defRPr/>
            </a:pPr>
            <a:endParaRPr kumimoji="0" lang="en-US" altLang="en-US" sz="2000" b="0" i="0" u="none" strike="noStrike" kern="0" cap="none" spc="0" normalizeH="0" baseline="0" noProof="0" dirty="0">
              <a:ln>
                <a:noFill/>
              </a:ln>
              <a:solidFill>
                <a:srgbClr val="2F1311"/>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altLang="en-US" sz="2000" b="1" i="1" u="none" strike="noStrike" kern="0" cap="none" spc="0" normalizeH="0" baseline="0" noProof="0" dirty="0">
                <a:ln>
                  <a:noFill/>
                </a:ln>
                <a:solidFill>
                  <a:srgbClr val="C00000"/>
                </a:solidFill>
                <a:effectLst/>
                <a:uLnTx/>
                <a:uFillTx/>
                <a:latin typeface="Arial"/>
                <a:ea typeface="+mn-ea"/>
                <a:cs typeface="+mn-cs"/>
              </a:rPr>
              <a:t>~12-14 Core Courses needed; </a:t>
            </a:r>
            <a:r>
              <a:rPr lang="en-US" altLang="en-US" sz="2000" b="1" i="1" kern="0" dirty="0">
                <a:solidFill>
                  <a:srgbClr val="C00000"/>
                </a:solidFill>
                <a:latin typeface="Arial"/>
              </a:rPr>
              <a:t>1</a:t>
            </a:r>
            <a:r>
              <a:rPr lang="en-US" altLang="en-US" sz="2000" b="1" i="1" kern="0" baseline="30000" dirty="0">
                <a:solidFill>
                  <a:srgbClr val="C00000"/>
                </a:solidFill>
                <a:latin typeface="Arial"/>
              </a:rPr>
              <a:t>st</a:t>
            </a:r>
            <a:r>
              <a:rPr lang="en-US" altLang="en-US" sz="2000" b="1" i="1" kern="0" dirty="0">
                <a:solidFill>
                  <a:srgbClr val="C00000"/>
                </a:solidFill>
                <a:latin typeface="Arial"/>
              </a:rPr>
              <a:t> semester sophomores</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 should be targeting completion of ~6-8 </a:t>
            </a:r>
            <a:r>
              <a:rPr lang="en-US" altLang="en-US" sz="2000" b="1" i="1" kern="0" dirty="0">
                <a:solidFill>
                  <a:srgbClr val="C00000"/>
                </a:solidFill>
                <a:latin typeface="Arial"/>
              </a:rPr>
              <a:t>courses</a:t>
            </a:r>
            <a:r>
              <a:rPr kumimoji="0" lang="en-US" altLang="en-US" sz="2000" b="1" i="1" u="none" strike="noStrike" kern="0" cap="none" spc="0" normalizeH="0" baseline="0" noProof="0" dirty="0">
                <a:ln>
                  <a:noFill/>
                </a:ln>
                <a:solidFill>
                  <a:srgbClr val="C00000"/>
                </a:solidFill>
                <a:effectLst/>
                <a:uLnTx/>
                <a:uFillTx/>
                <a:latin typeface="Arial"/>
                <a:ea typeface="+mn-ea"/>
                <a:cs typeface="+mn-cs"/>
              </a:rPr>
              <a:t> to stay on track</a:t>
            </a:r>
          </a:p>
          <a:p>
            <a:pPr marL="342900" marR="0" lvl="0" indent="-342900" algn="l" defTabSz="914400" rtl="0" eaLnBrk="1" fontAlgn="base" latinLnBrk="0" hangingPunct="1">
              <a:lnSpc>
                <a:spcPct val="50000"/>
              </a:lnSpc>
              <a:spcBef>
                <a:spcPct val="20000"/>
              </a:spcBef>
              <a:spcAft>
                <a:spcPct val="0"/>
              </a:spcAft>
              <a:buClrTx/>
              <a:buSzTx/>
              <a:buFontTx/>
              <a:buNone/>
              <a:tabLst/>
              <a:defRPr/>
            </a:pPr>
            <a:endParaRPr kumimoji="0" lang="en-US" altLang="en-US" sz="2000" b="1" i="1" u="none" strike="noStrike" kern="0" cap="none" spc="0" normalizeH="0" baseline="0" noProof="0" dirty="0">
              <a:ln>
                <a:noFill/>
              </a:ln>
              <a:solidFill>
                <a:srgbClr val="C00000"/>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lang="en-US" altLang="en-US" sz="2000" b="1" kern="0" dirty="0">
                <a:solidFill>
                  <a:srgbClr val="2F1311"/>
                </a:solidFill>
                <a:latin typeface="Arial"/>
              </a:rPr>
              <a:t>EXPLORE course options in n</a:t>
            </a:r>
            <a:r>
              <a:rPr kumimoji="0" lang="en-US" altLang="en-US" sz="2000" b="1" i="0" u="none" strike="noStrike" kern="0" cap="none" spc="0" normalizeH="0" baseline="0" noProof="0" dirty="0" err="1">
                <a:ln>
                  <a:noFill/>
                </a:ln>
                <a:solidFill>
                  <a:srgbClr val="2F1311"/>
                </a:solidFill>
                <a:effectLst/>
                <a:uLnTx/>
                <a:uFillTx/>
                <a:latin typeface="Arial"/>
                <a:ea typeface="+mn-ea"/>
                <a:cs typeface="+mn-cs"/>
              </a:rPr>
              <a:t>atural</a:t>
            </a:r>
            <a:r>
              <a:rPr kumimoji="0" lang="en-US" altLang="en-US" sz="2000" b="1" i="0" u="none" strike="noStrike" kern="0" cap="none" spc="0" normalizeH="0" baseline="0" noProof="0" dirty="0">
                <a:ln>
                  <a:noFill/>
                </a:ln>
                <a:solidFill>
                  <a:srgbClr val="2F1311"/>
                </a:solidFill>
                <a:effectLst/>
                <a:uLnTx/>
                <a:uFillTx/>
                <a:latin typeface="Arial"/>
                <a:ea typeface="+mn-ea"/>
                <a:cs typeface="+mn-cs"/>
              </a:rPr>
              <a:t> science, social science, humanities, and engineering divisions wherever possible!</a:t>
            </a:r>
          </a:p>
        </p:txBody>
      </p:sp>
    </p:spTree>
    <p:extLst>
      <p:ext uri="{BB962C8B-B14F-4D97-AF65-F5344CB8AC3E}">
        <p14:creationId xmlns:p14="http://schemas.microsoft.com/office/powerpoint/2010/main" val="286389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90500" y="596807"/>
            <a:ext cx="8877300" cy="6214009"/>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2F1311"/>
                </a:solidFill>
                <a:effectLst/>
                <a:uLnTx/>
                <a:uFillTx/>
                <a:latin typeface="Arial"/>
                <a:ea typeface="+mn-ea"/>
                <a:cs typeface="+mn-cs"/>
              </a:rPr>
              <a:t>Advanced Placement.</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  AP Credit may </a:t>
            </a:r>
            <a:r>
              <a:rPr kumimoji="0" lang="en-US" altLang="en-US" sz="1800" b="0" i="1" u="sng" strike="noStrike" kern="0" cap="none" spc="0" normalizeH="0" baseline="0" noProof="0" dirty="0">
                <a:ln>
                  <a:noFill/>
                </a:ln>
                <a:solidFill>
                  <a:srgbClr val="2F1311"/>
                </a:solidFill>
                <a:effectLst/>
                <a:uLnTx/>
                <a:uFillTx/>
                <a:latin typeface="Arial"/>
                <a:ea typeface="+mn-ea"/>
                <a:cs typeface="+mn-cs"/>
              </a:rPr>
              <a:t>sometimes</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 be used to satisfy the Mathematics and English/writing requirements or recommended courses. But it should not generally be used to satisfy science requirements. HP schools want you to </a:t>
            </a:r>
            <a:r>
              <a:rPr kumimoji="0" lang="en-US" altLang="en-US" sz="1800" b="1" i="1" u="none" strike="noStrike" kern="0" cap="none" spc="0" normalizeH="0" baseline="0" noProof="0" dirty="0">
                <a:ln>
                  <a:noFill/>
                </a:ln>
                <a:solidFill>
                  <a:srgbClr val="2F1311"/>
                </a:solidFill>
                <a:effectLst/>
                <a:uLnTx/>
                <a:uFillTx/>
                <a:latin typeface="Arial"/>
                <a:ea typeface="+mn-ea"/>
                <a:cs typeface="+mn-cs"/>
              </a:rPr>
              <a:t>manage college-level science laboratory coursework in load.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altLang="en-US" sz="1800" b="0" i="0" u="none" strike="noStrike" kern="0" cap="none" spc="0" normalizeH="0" baseline="0" noProof="0" dirty="0">
                <a:ln>
                  <a:noFill/>
                </a:ln>
                <a:solidFill>
                  <a:srgbClr val="2F1311"/>
                </a:solidFill>
                <a:effectLst/>
                <a:uLnTx/>
                <a:uFillTx/>
                <a:latin typeface="Arial"/>
                <a:ea typeface="+mn-ea"/>
                <a:cs typeface="+mn-cs"/>
              </a:rPr>
              <a:t>	</a:t>
            </a:r>
            <a:r>
              <a:rPr kumimoji="0" lang="en-US" altLang="en-US" sz="1800" b="0" i="0" u="none" strike="noStrike" kern="0" cap="none" spc="0" normalizeH="0" baseline="0" noProof="0" dirty="0">
                <a:ln>
                  <a:noFill/>
                </a:ln>
                <a:solidFill>
                  <a:srgbClr val="C00000"/>
                </a:solidFill>
                <a:effectLst/>
                <a:uLnTx/>
                <a:uFillTx/>
                <a:latin typeface="Arial"/>
                <a:ea typeface="+mn-ea"/>
                <a:cs typeface="+mn-cs"/>
              </a:rPr>
              <a:t>If you accept AP credit in one of the sciences, you should take upper-level science courses with labs in the same science </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to satisfy the health professions school requirements.  Individual schools will differ! </a:t>
            </a:r>
            <a:r>
              <a:rPr kumimoji="0" lang="en-US" altLang="en-US" sz="1800" b="0" i="0" u="none" strike="noStrike" kern="0" cap="none" spc="0" normalizeH="0" baseline="0" noProof="0" dirty="0">
                <a:ln>
                  <a:noFill/>
                </a:ln>
                <a:solidFill>
                  <a:srgbClr val="7030A0"/>
                </a:solidFill>
                <a:effectLst/>
                <a:uLnTx/>
                <a:uFillTx/>
                <a:latin typeface="Arial"/>
                <a:ea typeface="+mn-ea"/>
                <a:cs typeface="+mn-cs"/>
              </a:rPr>
              <a:t>School scrutiny remains high due to the pandemic.  Be certain you are getting rigorous academic courses and laboratory training! Reduce/remove ambiguity in interpretations of your choices!</a:t>
            </a: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2F1311"/>
                </a:solidFill>
                <a:effectLst/>
                <a:uLnTx/>
                <a:uFillTx/>
                <a:latin typeface="Arial"/>
                <a:ea typeface="+mn-ea"/>
                <a:cs typeface="+mn-cs"/>
              </a:rPr>
              <a:t>Summer School.</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 If you major in social sciences or humanities, you may consider doing physics, biology or chemistry during the summer.  BUT most HP </a:t>
            </a:r>
            <a:r>
              <a:rPr kumimoji="0" lang="en-US" altLang="en-US" sz="1800" b="0" i="0" u="none" strike="noStrike" kern="0" cap="none" spc="0" normalizeH="0" baseline="0" noProof="0" dirty="0">
                <a:ln>
                  <a:noFill/>
                </a:ln>
                <a:solidFill>
                  <a:srgbClr val="C00000"/>
                </a:solidFill>
                <a:effectLst/>
                <a:uLnTx/>
                <a:uFillTx/>
                <a:latin typeface="Arial"/>
                <a:ea typeface="+mn-ea"/>
                <a:cs typeface="+mn-cs"/>
              </a:rPr>
              <a:t>schools PREFER completing all core science courses during the academic year</a:t>
            </a:r>
            <a:r>
              <a:rPr kumimoji="0" lang="en-US" altLang="en-US" sz="1800" b="0" i="0" u="none" strike="noStrike" kern="0" cap="none" spc="0" normalizeH="0" baseline="0" noProof="0" dirty="0">
                <a:ln>
                  <a:noFill/>
                </a:ln>
                <a:solidFill>
                  <a:prstClr val="black"/>
                </a:solidFill>
                <a:effectLst/>
                <a:uLnTx/>
                <a:uFillTx/>
                <a:latin typeface="Arial"/>
                <a:ea typeface="+mn-ea"/>
                <a:cs typeface="+mn-cs"/>
              </a:rPr>
              <a:t>…so you</a:t>
            </a:r>
            <a:r>
              <a:rPr kumimoji="0" lang="en-US" altLang="en-US" sz="1800" b="0" i="0" u="none" strike="noStrike" kern="0" cap="none" spc="0" normalizeH="0" baseline="0" noProof="0" dirty="0">
                <a:ln>
                  <a:noFill/>
                </a:ln>
                <a:solidFill>
                  <a:srgbClr val="C00000"/>
                </a:solidFill>
                <a:effectLst/>
                <a:uLnTx/>
                <a:uFillTx/>
                <a:latin typeface="Arial"/>
                <a:ea typeface="+mn-ea"/>
                <a:cs typeface="+mn-cs"/>
              </a:rPr>
              <a:t> </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demonstrate your ability to handle laboratory classes in a full course load.  Avoid a habit of completing core courses in summer.  If you do, be sure to be excellent!</a:t>
            </a:r>
          </a:p>
          <a:p>
            <a:pPr marL="342900" marR="0" lvl="0" indent="-342900" algn="l" defTabSz="914400" rtl="0" eaLnBrk="1" fontAlgn="base" latinLnBrk="0" hangingPunct="1">
              <a:lnSpc>
                <a:spcPct val="90000"/>
              </a:lnSpc>
              <a:spcBef>
                <a:spcPct val="20000"/>
              </a:spcBef>
              <a:spcAft>
                <a:spcPct val="0"/>
              </a:spcAft>
              <a:buClrTx/>
              <a:buSzTx/>
              <a:buFontTx/>
              <a:buBlip>
                <a:blip r:embed="rId2"/>
              </a:buBlip>
              <a:tabLst/>
              <a:defRPr/>
            </a:pP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1800" b="1" i="0" u="none" strike="noStrike" kern="0" cap="none" spc="0" normalizeH="0" baseline="0" noProof="0" dirty="0">
                <a:ln>
                  <a:noFill/>
                </a:ln>
                <a:solidFill>
                  <a:srgbClr val="2F1311"/>
                </a:solidFill>
                <a:effectLst/>
                <a:uLnTx/>
                <a:uFillTx/>
                <a:latin typeface="Arial"/>
                <a:ea typeface="+mn-ea"/>
                <a:cs typeface="+mn-cs"/>
              </a:rPr>
              <a:t>Pass/Fail; 3 credit semesters.</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  </a:t>
            </a:r>
            <a:r>
              <a:rPr kumimoji="0" lang="en-US" altLang="en-US" sz="1800" b="0" i="0" u="sng" strike="noStrike" kern="0" cap="none" spc="0" normalizeH="0" baseline="0" noProof="0" dirty="0">
                <a:ln>
                  <a:noFill/>
                </a:ln>
                <a:solidFill>
                  <a:srgbClr val="C00000"/>
                </a:solidFill>
                <a:effectLst/>
                <a:uLnTx/>
                <a:uFillTx/>
                <a:latin typeface="Arial"/>
                <a:ea typeface="+mn-ea"/>
                <a:cs typeface="+mn-cs"/>
              </a:rPr>
              <a:t>We discourage this.</a:t>
            </a:r>
            <a:r>
              <a:rPr kumimoji="0" lang="en-US" altLang="en-US" sz="1800" b="0" i="0" u="none" strike="noStrike" kern="0" cap="none" spc="0" normalizeH="0" baseline="0" noProof="0" dirty="0">
                <a:ln>
                  <a:noFill/>
                </a:ln>
                <a:solidFill>
                  <a:srgbClr val="C00000"/>
                </a:solidFill>
                <a:effectLst/>
                <a:uLnTx/>
                <a:uFillTx/>
                <a:latin typeface="Arial"/>
                <a:ea typeface="+mn-ea"/>
                <a:cs typeface="+mn-cs"/>
              </a:rPr>
              <a:t>  </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Particularly for a science or mathematics course! HP schools view your success in context, carrying a full load in a variety of disciplines</a:t>
            </a:r>
            <a:r>
              <a:rPr kumimoji="0" lang="en-US" altLang="en-US" sz="1800" i="0" u="none" strike="noStrike" kern="0" cap="none" spc="0" normalizeH="0" baseline="0" noProof="0" dirty="0">
                <a:ln>
                  <a:noFill/>
                </a:ln>
                <a:solidFill>
                  <a:srgbClr val="2F1311"/>
                </a:solidFill>
                <a:effectLst/>
                <a:uLnTx/>
                <a:uFillTx/>
                <a:latin typeface="Arial"/>
                <a:ea typeface="+mn-ea"/>
                <a:cs typeface="+mn-cs"/>
              </a:rPr>
              <a:t>.</a:t>
            </a:r>
            <a:r>
              <a:rPr kumimoji="0" lang="en-US" altLang="en-US" sz="1800" i="0" u="none" strike="noStrike" kern="0" cap="none" spc="0" normalizeH="0" baseline="0" noProof="0" dirty="0">
                <a:ln>
                  <a:noFill/>
                </a:ln>
                <a:solidFill>
                  <a:srgbClr val="7030A0"/>
                </a:solidFill>
                <a:effectLst/>
                <a:uLnTx/>
                <a:uFillTx/>
                <a:latin typeface="Arial"/>
                <a:ea typeface="+mn-ea"/>
                <a:cs typeface="+mn-cs"/>
              </a:rPr>
              <a:t> P/F policies vary, try to reduce ambiguity in your portfolio and elect full grading practice.</a:t>
            </a:r>
            <a:endParaRPr kumimoji="0" lang="en-US" altLang="en-US" sz="180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Study Abroad:</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 Typically a PLUS, but plan coursework carefully in advance of registering. </a:t>
            </a:r>
            <a:r>
              <a:rPr kumimoji="0" lang="en-US" altLang="en-US" sz="1800"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Request transcripts EARLY!!!</a:t>
            </a:r>
            <a:endParaRPr kumimoji="0" lang="en-US" altLang="en-US" sz="1800" i="0" u="none" strike="noStrike" kern="0" cap="none" spc="0" normalizeH="0" baseline="0" noProof="0" dirty="0">
              <a:ln>
                <a:noFill/>
              </a:ln>
              <a:solidFill>
                <a:srgbClr val="7030A0"/>
              </a:solidFill>
              <a:effectLst/>
              <a:uLnTx/>
              <a:uFillTx/>
              <a:latin typeface="Arial"/>
              <a:ea typeface="+mn-ea"/>
              <a:cs typeface="+mn-cs"/>
            </a:endParaRPr>
          </a:p>
        </p:txBody>
      </p:sp>
      <p:sp>
        <p:nvSpPr>
          <p:cNvPr id="4" name="Rectangle 3">
            <a:extLst>
              <a:ext uri="{FF2B5EF4-FFF2-40B4-BE49-F238E27FC236}">
                <a16:creationId xmlns:a16="http://schemas.microsoft.com/office/drawing/2014/main" id="{CB9D6C6E-53C5-470E-A1CD-8C878E17B263}"/>
              </a:ext>
            </a:extLst>
          </p:cNvPr>
          <p:cNvSpPr/>
          <p:nvPr/>
        </p:nvSpPr>
        <p:spPr>
          <a:xfrm>
            <a:off x="190500" y="12032"/>
            <a:ext cx="87630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Undergraduate Preparation – related considerations</a:t>
            </a:r>
            <a:endParaRPr kumimoji="0" lang="en-US" sz="32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14524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609600"/>
            <a:ext cx="8839200" cy="621708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Research:</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 More than a PLUS—rapidly </a:t>
            </a:r>
            <a:r>
              <a:rPr kumimoji="0" lang="en-US" altLang="en-US" sz="1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becoming essential </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for HP schools of all flavors.  Find Independent Research, Honors Thesis Research, EXCEL work, but also CURE and innovative research experiences (</a:t>
            </a:r>
            <a:r>
              <a:rPr kumimoji="0" lang="en-US" altLang="en-US" sz="1800" b="0" i="0" u="none" strike="noStrike" kern="1200" cap="none" spc="0" normalizeH="0" baseline="0" noProof="0" dirty="0" err="1">
                <a:ln>
                  <a:noFill/>
                </a:ln>
                <a:solidFill>
                  <a:srgbClr val="2F1311"/>
                </a:solidFill>
                <a:effectLst/>
                <a:uLnTx/>
                <a:uFillTx/>
                <a:latin typeface="Arial" panose="020B0604020202020204" pitchFamily="34" charset="0"/>
                <a:ea typeface="+mn-ea"/>
                <a:cs typeface="+mn-cs"/>
              </a:rPr>
              <a:t>TechClinic</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 Dyer Center).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Electives:</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 Select meaningful, interesting coursework broadly, including courses in the arts and humanities.  “what looks good to health professional schools” is flawed judgment. Get the most from your undergraduate education. It is </a:t>
            </a:r>
            <a:r>
              <a:rPr kumimoji="0" lang="en-US" altLang="en-US" sz="18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who</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 you are, </a:t>
            </a:r>
            <a:r>
              <a:rPr kumimoji="0" lang="en-US" altLang="en-US" sz="18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how</a:t>
            </a:r>
            <a:r>
              <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well-educated</a:t>
            </a:r>
            <a:r>
              <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you are, </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where you have </a:t>
            </a:r>
            <a:r>
              <a:rPr kumimoji="0" lang="en-US" altLang="en-US" sz="18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sought challenges</a:t>
            </a:r>
            <a:r>
              <a:rPr kumimoji="0" lang="en-US" alt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you have</a:t>
            </a:r>
            <a:r>
              <a:rPr kumimoji="0" lang="en-US" altLang="en-US" sz="18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altLang="en-US" sz="1800" b="0" i="1" u="none" strike="noStrike" kern="1200" cap="none" spc="0" normalizeH="0" baseline="0" noProof="0" dirty="0">
                <a:ln>
                  <a:noFill/>
                </a:ln>
                <a:solidFill>
                  <a:srgbClr val="C00000"/>
                </a:solidFill>
                <a:effectLst/>
                <a:uLnTx/>
                <a:uFillTx/>
                <a:latin typeface="Arial" panose="020B0604020202020204" pitchFamily="34" charset="0"/>
                <a:ea typeface="+mn-ea"/>
                <a:cs typeface="+mn-cs"/>
              </a:rPr>
              <a:t>learned from failures </a:t>
            </a:r>
            <a:r>
              <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rPr>
              <a:t>that will matter more than any given course completed.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2F1311"/>
                </a:solidFill>
                <a:effectLst/>
                <a:uLnTx/>
                <a:uFillTx/>
                <a:latin typeface="Arial"/>
                <a:ea typeface="+mn-ea"/>
                <a:cs typeface="+mn-cs"/>
              </a:rPr>
              <a:t>Internships/Externships:</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 Seek opportunities for health care involvement and shadowing, including volunteering at a hospital, shelter, clinic, with your personal physician, or a Lafayette alumnus/alumna in the health professions; make it active not passive observation! </a:t>
            </a:r>
            <a:r>
              <a:rPr kumimoji="0" lang="en-US" altLang="en-US" sz="1800" b="0" i="0" u="none" strike="noStrike" kern="0" cap="none" spc="0" normalizeH="0" baseline="0" noProof="0" dirty="0">
                <a:ln>
                  <a:noFill/>
                </a:ln>
                <a:solidFill>
                  <a:srgbClr val="7030A0"/>
                </a:solidFill>
                <a:effectLst/>
                <a:uLnTx/>
                <a:uFillTx/>
                <a:latin typeface="Arial"/>
                <a:ea typeface="+mn-ea"/>
                <a:cs typeface="+mn-cs"/>
              </a:rPr>
              <a:t>Demonstrate Depth, Breadth, Passion, Dedication!</a:t>
            </a: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a:ln>
                  <a:noFill/>
                </a:ln>
                <a:solidFill>
                  <a:srgbClr val="2F1311"/>
                </a:solidFill>
                <a:effectLst/>
                <a:uLnTx/>
                <a:uFillTx/>
                <a:latin typeface="Arial"/>
                <a:ea typeface="+mn-ea"/>
                <a:cs typeface="+mn-cs"/>
              </a:rPr>
              <a:t>Extracurricular Activities:</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 These hone people skills, demonstrate effective time management, develop leadership and collaborative skills, enhance communication abilities…especially coupled to long-term commitment …but NOT at the expense of your academic success! </a:t>
            </a:r>
            <a:r>
              <a:rPr kumimoji="0" lang="en-US" altLang="en-US" sz="1800" b="0" i="0" u="none" strike="noStrike" kern="0" cap="none" spc="0" normalizeH="0" baseline="0" noProof="0" dirty="0">
                <a:ln>
                  <a:noFill/>
                </a:ln>
                <a:solidFill>
                  <a:srgbClr val="7030A0"/>
                </a:solidFill>
                <a:effectLst/>
                <a:uLnTx/>
                <a:uFillTx/>
                <a:latin typeface="Arial"/>
                <a:ea typeface="+mn-ea"/>
                <a:cs typeface="+mn-cs"/>
              </a:rPr>
              <a:t>Focus on what you control NOW!</a:t>
            </a: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srgbClr val="2F1311"/>
              </a:solidFill>
              <a:effectLst/>
              <a:uLnTx/>
              <a:uFillTx/>
              <a:latin typeface="Arial"/>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2F1311"/>
                </a:solidFill>
                <a:effectLst/>
                <a:uLnTx/>
                <a:uFillTx/>
                <a:latin typeface="Arial"/>
                <a:ea typeface="+mn-ea"/>
                <a:cs typeface="+mn-cs"/>
              </a:rPr>
              <a:t>…and </a:t>
            </a:r>
            <a:r>
              <a:rPr kumimoji="0" lang="en-US" altLang="en-US" sz="1800" b="1" i="0" u="none" strike="noStrike" kern="0" cap="none" spc="0" normalizeH="0" baseline="0" noProof="0" dirty="0">
                <a:ln>
                  <a:noFill/>
                </a:ln>
                <a:solidFill>
                  <a:srgbClr val="2F1311"/>
                </a:solidFill>
                <a:effectLst/>
                <a:uLnTx/>
                <a:uFillTx/>
                <a:latin typeface="Arial"/>
                <a:ea typeface="+mn-ea"/>
                <a:cs typeface="+mn-cs"/>
              </a:rPr>
              <a:t>Read!</a:t>
            </a:r>
            <a:r>
              <a:rPr kumimoji="0" lang="en-US" altLang="en-US" sz="1800" b="0" i="0" u="none" strike="noStrike" kern="0" cap="none" spc="0" normalizeH="0" baseline="0" noProof="0" dirty="0">
                <a:ln>
                  <a:noFill/>
                </a:ln>
                <a:solidFill>
                  <a:srgbClr val="2F1311"/>
                </a:solidFill>
                <a:effectLst/>
                <a:uLnTx/>
                <a:uFillTx/>
                <a:latin typeface="Arial"/>
                <a:ea typeface="+mn-ea"/>
                <a:cs typeface="+mn-cs"/>
              </a:rPr>
              <a:t> Widely! Especially on healthcare. On policy. On current events. On music, theatre, sports, literature… See the HP Program website for suggestions.</a:t>
            </a:r>
            <a:endParaRPr kumimoji="0" lang="en-US" altLang="en-US" sz="1800" b="0" i="0" u="none" strike="noStrike" kern="1200" cap="none" spc="0" normalizeH="0" baseline="0" noProof="0" dirty="0">
              <a:ln>
                <a:noFill/>
              </a:ln>
              <a:solidFill>
                <a:srgbClr val="2F1311"/>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52B5B2D7-FB6A-453C-8530-B48666C16E91}"/>
              </a:ext>
            </a:extLst>
          </p:cNvPr>
          <p:cNvSpPr/>
          <p:nvPr/>
        </p:nvSpPr>
        <p:spPr>
          <a:xfrm>
            <a:off x="228600" y="24825"/>
            <a:ext cx="876300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Undergraduate Preparation – related considerations</a:t>
            </a:r>
            <a:endParaRPr kumimoji="0" lang="en-US" sz="32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74667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617" y="0"/>
            <a:ext cx="8138766" cy="990600"/>
          </a:xfrm>
        </p:spPr>
        <p:txBody>
          <a:bodyPr>
            <a:normAutofit fontScale="90000"/>
          </a:bodyPr>
          <a:lstStyle/>
          <a:p>
            <a:r>
              <a:rPr lang="en-US" sz="3600" b="1" dirty="0">
                <a:solidFill>
                  <a:srgbClr val="7030A0"/>
                </a:solidFill>
                <a:latin typeface="+mn-lt"/>
              </a:rPr>
              <a:t>UNIVERSAL Pre-Professional Competencies</a:t>
            </a:r>
          </a:p>
        </p:txBody>
      </p:sp>
      <p:sp>
        <p:nvSpPr>
          <p:cNvPr id="3" name="Rectangle 2"/>
          <p:cNvSpPr/>
          <p:nvPr/>
        </p:nvSpPr>
        <p:spPr>
          <a:xfrm>
            <a:off x="152400" y="914400"/>
            <a:ext cx="8763000" cy="5863144"/>
          </a:xfrm>
          <a:prstGeom prst="rect">
            <a:avLst/>
          </a:prstGeom>
        </p:spPr>
        <p:txBody>
          <a:bodyPr wrap="square">
            <a:spAutoFit/>
          </a:bodyPr>
          <a:lstStyle/>
          <a:p>
            <a:r>
              <a:rPr lang="en-US" sz="1500" b="1" dirty="0"/>
              <a:t>Service Orientation:</a:t>
            </a:r>
            <a:r>
              <a:rPr lang="en-US" sz="1500" dirty="0"/>
              <a:t> </a:t>
            </a:r>
            <a:r>
              <a:rPr lang="en-US" sz="1500" u="sng" dirty="0"/>
              <a:t>Demonstrates</a:t>
            </a:r>
            <a:r>
              <a:rPr lang="en-US" sz="1500" dirty="0"/>
              <a:t> a desire to help others and sensitivity to others’ needs and feelings; demonstrates a desire to alleviate others’ distress; </a:t>
            </a:r>
            <a:r>
              <a:rPr lang="en-US" sz="1500" u="sng" dirty="0"/>
              <a:t>recognizes and acts </a:t>
            </a:r>
            <a:r>
              <a:rPr lang="en-US" sz="1500" dirty="0"/>
              <a:t>on his/her responsibilities to society; locally, nationally, and globally.</a:t>
            </a:r>
          </a:p>
          <a:p>
            <a:r>
              <a:rPr lang="en-US" sz="1500" dirty="0"/>
              <a:t> </a:t>
            </a:r>
            <a:r>
              <a:rPr lang="en-US" sz="1500" b="1" dirty="0"/>
              <a:t>Social Skills: </a:t>
            </a:r>
            <a:r>
              <a:rPr lang="en-US" sz="1500" dirty="0"/>
              <a:t>Demonstrates an awareness of others’ needs, goals, feelings, and the ways that social and behavioral cues affect peoples’ interactions and behaviors; </a:t>
            </a:r>
            <a:r>
              <a:rPr lang="en-US" sz="1500" u="sng" dirty="0"/>
              <a:t>adjusts</a:t>
            </a:r>
            <a:r>
              <a:rPr lang="en-US" sz="1500" dirty="0"/>
              <a:t> behaviors appropriately in response to these cues; treats others with respect.</a:t>
            </a:r>
          </a:p>
          <a:p>
            <a:r>
              <a:rPr lang="en-US" sz="1500" dirty="0"/>
              <a:t> </a:t>
            </a:r>
            <a:r>
              <a:rPr lang="en-US" sz="1500" b="1" dirty="0"/>
              <a:t>Cultural Competence:</a:t>
            </a:r>
            <a:r>
              <a:rPr lang="en-US" sz="1500" dirty="0"/>
              <a:t> Demonstrates knowledge of socio-cultural factors that affect interactions and behaviors; </a:t>
            </a:r>
            <a:r>
              <a:rPr lang="en-US" sz="1500" u="sng" dirty="0"/>
              <a:t>shows</a:t>
            </a:r>
            <a:r>
              <a:rPr lang="en-US" sz="1500" dirty="0"/>
              <a:t> an appreciation and respect for multiple dimensions of diversity; recognizes and acts on the obligation to inform one’s own judgment; engages diverse and competing perspectives as a resource for learning, citizenship, and work; recognizes and appropriately addresses bias in themselves and others; interacts effectively with people from diverse backgrounds.</a:t>
            </a:r>
          </a:p>
          <a:p>
            <a:r>
              <a:rPr lang="en-US" sz="1500" dirty="0"/>
              <a:t> </a:t>
            </a:r>
            <a:r>
              <a:rPr lang="en-US" sz="1500" b="1" dirty="0"/>
              <a:t>Teamwork:</a:t>
            </a:r>
            <a:r>
              <a:rPr lang="en-US" sz="1500" dirty="0"/>
              <a:t> </a:t>
            </a:r>
            <a:r>
              <a:rPr lang="en-US" sz="1500" u="sng" dirty="0"/>
              <a:t>Works</a:t>
            </a:r>
            <a:r>
              <a:rPr lang="en-US" sz="1500" dirty="0"/>
              <a:t> collaboratively with others to achieve shared goals; shares information and knowledge with others and provides feedback; puts team goals ahead of individual goals.</a:t>
            </a:r>
          </a:p>
          <a:p>
            <a:r>
              <a:rPr lang="en-US" sz="1500" dirty="0"/>
              <a:t> </a:t>
            </a:r>
            <a:r>
              <a:rPr lang="en-US" sz="1500" b="1" dirty="0"/>
              <a:t>Oral Communication:</a:t>
            </a:r>
            <a:r>
              <a:rPr lang="en-US" sz="1500" dirty="0"/>
              <a:t> Effectively </a:t>
            </a:r>
            <a:r>
              <a:rPr lang="en-US" sz="1500" u="sng" dirty="0"/>
              <a:t>conveys</a:t>
            </a:r>
            <a:r>
              <a:rPr lang="en-US" sz="1500" dirty="0"/>
              <a:t> information to others using spoken words and sentences; listens effectively; recognizes potential communication barriers and adjusts approach or clarifies information as needed.</a:t>
            </a:r>
          </a:p>
          <a:p>
            <a:r>
              <a:rPr lang="en-US" sz="1500" dirty="0"/>
              <a:t> </a:t>
            </a:r>
            <a:r>
              <a:rPr lang="en-US" sz="1500" b="1" dirty="0"/>
              <a:t>Ethical Responsibility to Self and Others: </a:t>
            </a:r>
            <a:r>
              <a:rPr lang="en-US" sz="1500" dirty="0"/>
              <a:t>Behaves in an honest and ethical manner; </a:t>
            </a:r>
            <a:r>
              <a:rPr lang="en-US" sz="1500" u="sng" dirty="0"/>
              <a:t>cultivate</a:t>
            </a:r>
            <a:r>
              <a:rPr lang="en-US" sz="1500" dirty="0"/>
              <a:t>s personal and academic integrity; adheres to ethical principles and follows rules and procedures</a:t>
            </a:r>
            <a:r>
              <a:rPr lang="en-US" sz="1500" u="sng" dirty="0"/>
              <a:t>; resists </a:t>
            </a:r>
            <a:r>
              <a:rPr lang="en-US" sz="1500" dirty="0"/>
              <a:t>peer pressure to engage in unethical behavior and encourages others to behave in honest and ethical ways; develops and demonstrates ethical and moral reasoning.</a:t>
            </a:r>
          </a:p>
          <a:p>
            <a:r>
              <a:rPr lang="en-US" sz="1500" dirty="0"/>
              <a:t> </a:t>
            </a:r>
            <a:r>
              <a:rPr lang="en-US" sz="1500" b="1" dirty="0"/>
              <a:t>Reliability and Dependability:</a:t>
            </a:r>
            <a:r>
              <a:rPr lang="en-US" sz="1500" dirty="0"/>
              <a:t> Consistently </a:t>
            </a:r>
            <a:r>
              <a:rPr lang="en-US" sz="1500" u="sng" dirty="0"/>
              <a:t>fulfills</a:t>
            </a:r>
            <a:r>
              <a:rPr lang="en-US" sz="1500" dirty="0"/>
              <a:t> obligations in a timely and satisfactory manner; takes responsibility for personal actions and performance.</a:t>
            </a:r>
          </a:p>
          <a:p>
            <a:r>
              <a:rPr lang="en-US" sz="1500" dirty="0"/>
              <a:t> </a:t>
            </a:r>
            <a:r>
              <a:rPr lang="en-US" sz="1500" b="1" dirty="0"/>
              <a:t>Resilience and Adaptability: </a:t>
            </a:r>
            <a:r>
              <a:rPr lang="en-US" sz="1500" dirty="0"/>
              <a:t>Demonstrates tolerance of stressful or changing environments or situations and adapts effectively to them; </a:t>
            </a:r>
            <a:r>
              <a:rPr lang="en-US" sz="1500" u="sng" dirty="0"/>
              <a:t>persists </a:t>
            </a:r>
            <a:r>
              <a:rPr lang="en-US" sz="1500" dirty="0"/>
              <a:t>even under difficult situations; </a:t>
            </a:r>
            <a:r>
              <a:rPr lang="en-US" sz="1500" u="sng" dirty="0"/>
              <a:t>recovers</a:t>
            </a:r>
            <a:r>
              <a:rPr lang="en-US" sz="1500" dirty="0"/>
              <a:t> from setbacks.</a:t>
            </a:r>
          </a:p>
          <a:p>
            <a:r>
              <a:rPr lang="en-US" sz="1500" dirty="0"/>
              <a:t> </a:t>
            </a:r>
            <a:r>
              <a:rPr lang="en-US" sz="1500" b="1" dirty="0"/>
              <a:t>Capacity for Improvement:</a:t>
            </a:r>
            <a:r>
              <a:rPr lang="en-US" sz="1500" dirty="0"/>
              <a:t> Sets goals for continuous improvement and for learning new concepts and skills; </a:t>
            </a:r>
            <a:r>
              <a:rPr lang="en-US" sz="1500" u="sng" dirty="0"/>
              <a:t>engages</a:t>
            </a:r>
            <a:r>
              <a:rPr lang="en-US" sz="1500" dirty="0"/>
              <a:t> in reflective practice for improvement; solicits and responds appropriately to feedback.</a:t>
            </a:r>
          </a:p>
        </p:txBody>
      </p:sp>
    </p:spTree>
    <p:extLst>
      <p:ext uri="{BB962C8B-B14F-4D97-AF65-F5344CB8AC3E}">
        <p14:creationId xmlns:p14="http://schemas.microsoft.com/office/powerpoint/2010/main" val="120240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A90C-3EE0-43E2-9BB5-52C7338BC162}"/>
              </a:ext>
            </a:extLst>
          </p:cNvPr>
          <p:cNvSpPr>
            <a:spLocks noGrp="1"/>
          </p:cNvSpPr>
          <p:nvPr>
            <p:ph type="title"/>
          </p:nvPr>
        </p:nvSpPr>
        <p:spPr>
          <a:xfrm>
            <a:off x="685332" y="618518"/>
            <a:ext cx="7773338" cy="3496282"/>
          </a:xfrm>
        </p:spPr>
        <p:txBody>
          <a:bodyPr/>
          <a:lstStyle/>
          <a:p>
            <a:pPr>
              <a:lnSpc>
                <a:spcPct val="200000"/>
              </a:lnSpc>
            </a:pPr>
            <a:r>
              <a:rPr lang="en-US" altLang="en-US" sz="3600" b="1" dirty="0">
                <a:solidFill>
                  <a:srgbClr val="7030A0"/>
                </a:solidFill>
                <a:cs typeface="Times New Roman" panose="02020603050405020304" pitchFamily="18" charset="0"/>
              </a:rPr>
              <a:t>Before we forget…PLEASE SIGN IN FOR TODAY’S PROGRAM on the sign in sheets provided!  Thank you!</a:t>
            </a:r>
            <a:endParaRPr lang="en-US" dirty="0"/>
          </a:p>
        </p:txBody>
      </p:sp>
    </p:spTree>
    <p:extLst>
      <p:ext uri="{BB962C8B-B14F-4D97-AF65-F5344CB8AC3E}">
        <p14:creationId xmlns:p14="http://schemas.microsoft.com/office/powerpoint/2010/main" val="17042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617" y="0"/>
            <a:ext cx="8138766" cy="990600"/>
          </a:xfrm>
        </p:spPr>
        <p:txBody>
          <a:bodyPr>
            <a:normAutofit fontScale="90000"/>
          </a:bodyPr>
          <a:lstStyle/>
          <a:p>
            <a:r>
              <a:rPr lang="en-US" sz="3600" b="1" dirty="0">
                <a:solidFill>
                  <a:srgbClr val="7030A0"/>
                </a:solidFill>
                <a:latin typeface="+mn-lt"/>
              </a:rPr>
              <a:t>UNIVERSAL Pre-Professional Competencies</a:t>
            </a:r>
          </a:p>
        </p:txBody>
      </p:sp>
      <p:sp>
        <p:nvSpPr>
          <p:cNvPr id="3" name="Rectangle 2"/>
          <p:cNvSpPr/>
          <p:nvPr/>
        </p:nvSpPr>
        <p:spPr>
          <a:xfrm>
            <a:off x="152400" y="914400"/>
            <a:ext cx="8763000" cy="5863144"/>
          </a:xfrm>
          <a:prstGeom prst="rect">
            <a:avLst/>
          </a:prstGeom>
        </p:spPr>
        <p:txBody>
          <a:bodyPr wrap="square">
            <a:spAutoFit/>
          </a:bodyPr>
          <a:lstStyle/>
          <a:p>
            <a:r>
              <a:rPr lang="en-US" sz="1500" b="1" dirty="0"/>
              <a:t>Service Orientation:</a:t>
            </a:r>
            <a:r>
              <a:rPr lang="en-US" sz="1500" dirty="0"/>
              <a:t> </a:t>
            </a:r>
            <a:r>
              <a:rPr lang="en-US" sz="1500" u="sng" dirty="0"/>
              <a:t>Demonstrates</a:t>
            </a:r>
            <a:r>
              <a:rPr lang="en-US" sz="1500" dirty="0"/>
              <a:t> a desire to help others and sensitivity to others’ needs and feelings; demonstrates a desire to alleviate others’ distress; </a:t>
            </a:r>
            <a:r>
              <a:rPr lang="en-US" sz="1500" u="sng" dirty="0"/>
              <a:t>recognizes and acts </a:t>
            </a:r>
            <a:r>
              <a:rPr lang="en-US" sz="1500" dirty="0"/>
              <a:t>on his/her responsibilities to society; locally, nationally, and globally.</a:t>
            </a:r>
          </a:p>
          <a:p>
            <a:r>
              <a:rPr lang="en-US" sz="1500" dirty="0"/>
              <a:t> </a:t>
            </a:r>
            <a:r>
              <a:rPr lang="en-US" sz="1500" b="1" dirty="0"/>
              <a:t>Social Skills: </a:t>
            </a:r>
            <a:r>
              <a:rPr lang="en-US" sz="1500" dirty="0"/>
              <a:t>Demonstrates an awareness of others’ needs, goals, feelings, and the ways that social and behavioral cues affect peoples’ interactions and behaviors; </a:t>
            </a:r>
            <a:r>
              <a:rPr lang="en-US" sz="1500" u="sng" dirty="0"/>
              <a:t>adjusts</a:t>
            </a:r>
            <a:r>
              <a:rPr lang="en-US" sz="1500" dirty="0"/>
              <a:t> behaviors appropriately in response to these cues; treats others with respect.</a:t>
            </a:r>
          </a:p>
          <a:p>
            <a:r>
              <a:rPr lang="en-US" sz="1500" dirty="0"/>
              <a:t> </a:t>
            </a:r>
            <a:r>
              <a:rPr lang="en-US" sz="1500" b="1" dirty="0"/>
              <a:t>Cultural Competence:</a:t>
            </a:r>
            <a:r>
              <a:rPr lang="en-US" sz="1500" dirty="0"/>
              <a:t> Demonstrates knowledge of socio-cultural factors that affect interactions and behaviors; </a:t>
            </a:r>
            <a:r>
              <a:rPr lang="en-US" sz="1500" u="sng" dirty="0"/>
              <a:t>shows</a:t>
            </a:r>
            <a:r>
              <a:rPr lang="en-US" sz="1500" dirty="0"/>
              <a:t> an appreciation and respect for multiple dimensions of diversity; recognizes and acts on the obligation to inform one’s own judgment; engages diverse and competing perspectives as a resource for learning, citizenship, and work; recognizes and appropriately addresses bias in themselves and others; interacts effectively with people from diverse backgrounds.</a:t>
            </a:r>
          </a:p>
          <a:p>
            <a:r>
              <a:rPr lang="en-US" sz="1500" dirty="0"/>
              <a:t> </a:t>
            </a:r>
            <a:r>
              <a:rPr lang="en-US" sz="1500" b="1" dirty="0"/>
              <a:t>Teamwork:</a:t>
            </a:r>
            <a:r>
              <a:rPr lang="en-US" sz="1500" dirty="0"/>
              <a:t> </a:t>
            </a:r>
            <a:r>
              <a:rPr lang="en-US" sz="1500" u="sng" dirty="0"/>
              <a:t>Works</a:t>
            </a:r>
            <a:r>
              <a:rPr lang="en-US" sz="1500" dirty="0"/>
              <a:t> collaboratively with others to achieve shared goals; shares information and knowledge with others and provides feedback; puts team goals ahead of individual goals.</a:t>
            </a:r>
          </a:p>
          <a:p>
            <a:r>
              <a:rPr lang="en-US" sz="1500" dirty="0"/>
              <a:t> </a:t>
            </a:r>
            <a:r>
              <a:rPr lang="en-US" sz="1500" b="1" dirty="0"/>
              <a:t>Oral Communication:</a:t>
            </a:r>
            <a:r>
              <a:rPr lang="en-US" sz="1500" dirty="0"/>
              <a:t> Effectively </a:t>
            </a:r>
            <a:r>
              <a:rPr lang="en-US" sz="1500" u="sng" dirty="0"/>
              <a:t>conveys</a:t>
            </a:r>
            <a:r>
              <a:rPr lang="en-US" sz="1500" dirty="0"/>
              <a:t> information to others using spoken words and sentences; listens effectively; recognizes potential communication barriers and adjusts approach or clarifies information as needed.</a:t>
            </a:r>
          </a:p>
          <a:p>
            <a:r>
              <a:rPr lang="en-US" sz="1500" dirty="0"/>
              <a:t> </a:t>
            </a:r>
            <a:r>
              <a:rPr lang="en-US" sz="1500" b="1" dirty="0"/>
              <a:t>Ethical Responsibility to Self and Others: </a:t>
            </a:r>
            <a:r>
              <a:rPr lang="en-US" sz="1500" dirty="0"/>
              <a:t>Behaves in an honest and ethical manner; </a:t>
            </a:r>
            <a:r>
              <a:rPr lang="en-US" sz="1500" u="sng" dirty="0"/>
              <a:t>cultivate</a:t>
            </a:r>
            <a:r>
              <a:rPr lang="en-US" sz="1500" dirty="0"/>
              <a:t>s personal and academic integrity; adheres to ethical principles and follows rules and procedures</a:t>
            </a:r>
            <a:r>
              <a:rPr lang="en-US" sz="1500" u="sng" dirty="0"/>
              <a:t>; resists </a:t>
            </a:r>
            <a:r>
              <a:rPr lang="en-US" sz="1500" dirty="0"/>
              <a:t>peer pressure to engage in unethical behavior and encourages others to behave in honest and ethical ways; develops and demonstrates ethical and moral reasoning.</a:t>
            </a:r>
          </a:p>
          <a:p>
            <a:r>
              <a:rPr lang="en-US" sz="1500" dirty="0"/>
              <a:t> </a:t>
            </a:r>
            <a:r>
              <a:rPr lang="en-US" sz="1500" b="1" dirty="0"/>
              <a:t>Reliability and Dependability:</a:t>
            </a:r>
            <a:r>
              <a:rPr lang="en-US" sz="1500" dirty="0"/>
              <a:t> Consistently </a:t>
            </a:r>
            <a:r>
              <a:rPr lang="en-US" sz="1500" u="sng" dirty="0"/>
              <a:t>fulfills</a:t>
            </a:r>
            <a:r>
              <a:rPr lang="en-US" sz="1500" dirty="0"/>
              <a:t> obligations in a timely and satisfactory manner; takes responsibility for personal actions and performance.</a:t>
            </a:r>
          </a:p>
          <a:p>
            <a:r>
              <a:rPr lang="en-US" sz="1500" dirty="0"/>
              <a:t> </a:t>
            </a:r>
            <a:r>
              <a:rPr lang="en-US" sz="1500" b="1" dirty="0"/>
              <a:t>Resilience and Adaptability: </a:t>
            </a:r>
            <a:r>
              <a:rPr lang="en-US" sz="1500" dirty="0"/>
              <a:t>Demonstrates tolerance of stressful or changing environments or situations and adapts effectively to them; </a:t>
            </a:r>
            <a:r>
              <a:rPr lang="en-US" sz="1500" u="sng" dirty="0"/>
              <a:t>persists </a:t>
            </a:r>
            <a:r>
              <a:rPr lang="en-US" sz="1500" dirty="0"/>
              <a:t>even under difficult situations; </a:t>
            </a:r>
            <a:r>
              <a:rPr lang="en-US" sz="1500" u="sng" dirty="0"/>
              <a:t>recovers</a:t>
            </a:r>
            <a:r>
              <a:rPr lang="en-US" sz="1500" dirty="0"/>
              <a:t> from setbacks.</a:t>
            </a:r>
          </a:p>
          <a:p>
            <a:r>
              <a:rPr lang="en-US" sz="1500" dirty="0"/>
              <a:t> </a:t>
            </a:r>
            <a:r>
              <a:rPr lang="en-US" sz="1500" b="1" dirty="0"/>
              <a:t>Capacity for Improvement:</a:t>
            </a:r>
            <a:r>
              <a:rPr lang="en-US" sz="1500" dirty="0"/>
              <a:t> Sets goals for continuous improvement and for learning new concepts and skills; </a:t>
            </a:r>
            <a:r>
              <a:rPr lang="en-US" sz="1500" u="sng" dirty="0"/>
              <a:t>engages</a:t>
            </a:r>
            <a:r>
              <a:rPr lang="en-US" sz="1500" dirty="0"/>
              <a:t> in reflective practice for improvement; solicits and responds appropriately to feedback.</a:t>
            </a:r>
          </a:p>
        </p:txBody>
      </p:sp>
      <p:sp>
        <p:nvSpPr>
          <p:cNvPr id="4" name="TextBox 3">
            <a:extLst>
              <a:ext uri="{FF2B5EF4-FFF2-40B4-BE49-F238E27FC236}">
                <a16:creationId xmlns:a16="http://schemas.microsoft.com/office/drawing/2014/main" id="{8AE9C81B-F40E-4796-BB35-1BEABDEF909C}"/>
              </a:ext>
            </a:extLst>
          </p:cNvPr>
          <p:cNvSpPr txBox="1"/>
          <p:nvPr/>
        </p:nvSpPr>
        <p:spPr>
          <a:xfrm rot="20124190">
            <a:off x="666987" y="1569740"/>
            <a:ext cx="7542938" cy="3477875"/>
          </a:xfrm>
          <a:prstGeom prst="rect">
            <a:avLst/>
          </a:prstGeom>
          <a:solidFill>
            <a:schemeClr val="bg1"/>
          </a:solidFill>
        </p:spPr>
        <p:txBody>
          <a:bodyPr wrap="square" rtlCol="0">
            <a:spAutoFit/>
          </a:bodyPr>
          <a:lstStyle/>
          <a:p>
            <a:r>
              <a:rPr lang="en-US" sz="4400" b="1" i="1" dirty="0">
                <a:solidFill>
                  <a:srgbClr val="7030A0"/>
                </a:solidFill>
              </a:rPr>
              <a:t>Anatomy of an Applicant Guide! A GREAT AAMC resource with developmental planning worksheets you can use to gauge your performance!  </a:t>
            </a:r>
            <a:r>
              <a:rPr lang="en-US" sz="4400" b="1" i="1" dirty="0">
                <a:solidFill>
                  <a:srgbClr val="7030A0"/>
                </a:solidFill>
                <a:hlinkClick r:id="rId2"/>
              </a:rPr>
              <a:t>Click here!</a:t>
            </a:r>
            <a:endParaRPr lang="en-US" sz="4400" b="1" i="1" dirty="0">
              <a:solidFill>
                <a:srgbClr val="7030A0"/>
              </a:solidFill>
            </a:endParaRPr>
          </a:p>
        </p:txBody>
      </p:sp>
    </p:spTree>
    <p:extLst>
      <p:ext uri="{BB962C8B-B14F-4D97-AF65-F5344CB8AC3E}">
        <p14:creationId xmlns:p14="http://schemas.microsoft.com/office/powerpoint/2010/main" val="58784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13"/>
            <a:ext cx="9144000" cy="763587"/>
          </a:xfrm>
        </p:spPr>
        <p:txBody>
          <a:bodyPr>
            <a:normAutofit fontScale="90000"/>
          </a:bodyPr>
          <a:lstStyle/>
          <a:p>
            <a:r>
              <a:rPr lang="en-US" sz="3600" b="1" dirty="0">
                <a:solidFill>
                  <a:srgbClr val="7030A0"/>
                </a:solidFill>
                <a:latin typeface="+mn-lt"/>
              </a:rPr>
              <a:t>Evaluating the avalanche of applicants with..</a:t>
            </a:r>
          </a:p>
        </p:txBody>
      </p:sp>
      <p:sp>
        <p:nvSpPr>
          <p:cNvPr id="5" name="TextBox 4"/>
          <p:cNvSpPr txBox="1"/>
          <p:nvPr/>
        </p:nvSpPr>
        <p:spPr>
          <a:xfrm>
            <a:off x="278674" y="887135"/>
            <a:ext cx="8839200" cy="5970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Interpersonal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Service orientation, Social Skill, Culturally aware, Teamwork, Oral communication. </a:t>
            </a:r>
            <a:r>
              <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rPr>
              <a:t>COVID COMMENT: Seek out activities for clinical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Intrapersonal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Ethical responsibility to self and others, Reliability and dependability, Resilience and adaptability, Capacity for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Thinking and reasoning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Critical thinking, Quantitative reasoning, Scientific inquiry, Written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7030A0"/>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C00000"/>
                </a:solidFill>
                <a:effectLst/>
                <a:uLnTx/>
                <a:uFillTx/>
                <a:latin typeface="Calibri Light" panose="020F0302020204030204"/>
                <a:ea typeface="+mn-ea"/>
                <a:cs typeface="+mn-cs"/>
              </a:rPr>
              <a:t>Science competencies</a:t>
            </a:r>
            <a:r>
              <a:rPr kumimoji="0" lang="en-US" sz="2800" b="1"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Life systems, Human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1377987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 y="990599"/>
            <a:ext cx="8763000" cy="5558445"/>
          </a:xfrm>
          <a:prstGeom prst="rect">
            <a:avLst/>
          </a:prstGeom>
        </p:spPr>
        <p:txBody>
          <a:bodyPr wrap="square">
            <a:spAutoFit/>
          </a:bodyPr>
          <a:lstStyle/>
          <a:p>
            <a:pPr marL="34290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Practice Principles of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Intellectual Honesty</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 Make judicious choices in your behavior! Assume the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consequences of your actions</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a:t>
            </a:r>
          </a:p>
          <a:p>
            <a:pPr marL="34290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1" i="0" u="sng" strike="noStrike" kern="0" cap="none" spc="0" normalizeH="0" baseline="0" noProof="0" dirty="0">
              <a:ln>
                <a:noFill/>
              </a:ln>
              <a:solidFill>
                <a:prstClr val="black"/>
              </a:solidFill>
              <a:effectLst/>
              <a:uLnTx/>
              <a:uFillTx/>
              <a:latin typeface="Calibri Light" panose="020F0302020204030204"/>
              <a:ea typeface="+mn-ea"/>
              <a:cs typeface="+mn-cs"/>
            </a:endParaRPr>
          </a:p>
          <a:p>
            <a:pPr marL="34290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Exhibit high personal standards of ethics and deportment. Exercise sound judgment. Students who lack high standards of character and integrity, either in academics (cheating, plagiarism) or in personal behavior (alcohol, drugs, vandalism, etc.)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risk being eliminated </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as applicants… </a:t>
            </a:r>
            <a:r>
              <a:rPr kumimoji="0" lang="en-US" altLang="en-US" sz="2400" b="1" i="1" u="none" strike="noStrike" kern="0" cap="none" spc="0" normalizeH="0" baseline="0" noProof="0" dirty="0">
                <a:ln>
                  <a:noFill/>
                </a:ln>
                <a:solidFill>
                  <a:prstClr val="black"/>
                </a:solidFill>
                <a:effectLst/>
                <a:uLnTx/>
                <a:uFillTx/>
                <a:latin typeface="Calibri Light" panose="020F0302020204030204"/>
                <a:ea typeface="+mn-ea"/>
                <a:cs typeface="+mn-cs"/>
              </a:rPr>
              <a:t>especially if they fail to own up to them! </a:t>
            </a:r>
          </a:p>
          <a:p>
            <a:pPr marL="34290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endParaRPr>
          </a:p>
          <a:p>
            <a:pPr marL="34290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The application process</a:t>
            </a:r>
            <a:r>
              <a:rPr kumimoji="0" lang="en-US" altLang="en-US" sz="2400" b="1" i="0" u="none" strike="noStrike" kern="0" cap="none" spc="0" normalizeH="0" baseline="0" noProof="0" dirty="0">
                <a:ln>
                  <a:noFill/>
                </a:ln>
                <a:solidFill>
                  <a:srgbClr val="FF0000"/>
                </a:solidFill>
                <a:effectLst/>
                <a:uLnTx/>
                <a:uFillTx/>
                <a:latin typeface="Calibri Light" panose="020F0302020204030204"/>
                <a:ea typeface="+mn-ea"/>
                <a:cs typeface="+mn-cs"/>
              </a:rPr>
              <a:t> </a:t>
            </a:r>
            <a:r>
              <a:rPr kumimoji="0" lang="en-US" altLang="en-US" sz="2400" b="1" i="0" u="none" strike="noStrike" kern="0" cap="none" spc="0" normalizeH="0" baseline="0" noProof="0" dirty="0">
                <a:ln>
                  <a:noFill/>
                </a:ln>
                <a:solidFill>
                  <a:srgbClr val="C00000"/>
                </a:solidFill>
                <a:effectLst/>
                <a:uLnTx/>
                <a:uFillTx/>
                <a:latin typeface="Calibri Light" panose="020F0302020204030204"/>
                <a:ea typeface="+mn-ea"/>
                <a:cs typeface="+mn-cs"/>
              </a:rPr>
              <a:t>requires</a:t>
            </a:r>
            <a:r>
              <a:rPr kumimoji="0" lang="en-US" altLang="en-US" sz="2400" b="1" i="0" u="none" strike="noStrike" kern="0" cap="none" spc="0" normalizeH="0" baseline="0" noProof="0" dirty="0">
                <a:ln>
                  <a:noFill/>
                </a:ln>
                <a:solidFill>
                  <a:srgbClr val="FF0000"/>
                </a:solidFill>
                <a:effectLst/>
                <a:uLnTx/>
                <a:uFillTx/>
                <a:latin typeface="Calibri Light" panose="020F0302020204030204"/>
                <a:ea typeface="+mn-ea"/>
                <a:cs typeface="+mn-cs"/>
              </a:rPr>
              <a:t> </a:t>
            </a:r>
            <a:r>
              <a:rPr kumimoji="0" lang="en-US" altLang="en-US" sz="2400" b="1" i="0" u="none" strike="noStrike" kern="0" cap="none" spc="0" normalizeH="0" baseline="0" noProof="0" dirty="0">
                <a:ln>
                  <a:noFill/>
                </a:ln>
                <a:solidFill>
                  <a:prstClr val="black"/>
                </a:solidFill>
                <a:effectLst/>
                <a:uLnTx/>
                <a:uFillTx/>
                <a:latin typeface="Calibri Light" panose="020F0302020204030204"/>
                <a:ea typeface="+mn-ea"/>
                <a:cs typeface="+mn-cs"/>
              </a:rPr>
              <a:t>that the Dean of Advising report any disciplinary action to the HP schools where you seek admission. Problems arise when what is reported differs from what you disclose. Graduate schools also do background checks for off-campus violations.  HP can help you contextualize your experiences.</a:t>
            </a:r>
          </a:p>
        </p:txBody>
      </p:sp>
      <p:sp>
        <p:nvSpPr>
          <p:cNvPr id="4" name="Rectangle 3">
            <a:extLst>
              <a:ext uri="{FF2B5EF4-FFF2-40B4-BE49-F238E27FC236}">
                <a16:creationId xmlns:a16="http://schemas.microsoft.com/office/drawing/2014/main" id="{4152C9CB-9C6A-423F-AD0B-C69E1B446FF1}"/>
              </a:ext>
            </a:extLst>
          </p:cNvPr>
          <p:cNvSpPr/>
          <p:nvPr/>
        </p:nvSpPr>
        <p:spPr>
          <a:xfrm>
            <a:off x="560614" y="228600"/>
            <a:ext cx="802277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solidFill>
                  <a:srgbClr val="7030A0"/>
                </a:solidFill>
                <a:effectLst/>
                <a:uLnTx/>
                <a:uFillTx/>
                <a:latin typeface="Calibri Light" panose="020F0302020204030204"/>
                <a:ea typeface="+mn-ea"/>
                <a:cs typeface="+mn-cs"/>
              </a:rPr>
              <a:t>Academic Integrity and Conduct Violations</a:t>
            </a:r>
            <a:endParaRPr kumimoji="0" lang="en-US" sz="36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4258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0040" y="152400"/>
            <a:ext cx="7650480" cy="914400"/>
          </a:xfrm>
        </p:spPr>
        <p:txBody>
          <a:bodyPr>
            <a:normAutofit fontScale="90000"/>
          </a:bodyPr>
          <a:lstStyle/>
          <a:p>
            <a:r>
              <a:rPr lang="en-US" sz="4000" b="1" i="1" dirty="0">
                <a:solidFill>
                  <a:srgbClr val="7030A0"/>
                </a:solidFill>
                <a:latin typeface="+mn-lt"/>
              </a:rPr>
              <a:t>…and another thing about conduct…</a:t>
            </a:r>
          </a:p>
        </p:txBody>
      </p:sp>
      <p:sp>
        <p:nvSpPr>
          <p:cNvPr id="13315" name="Rectangle 3"/>
          <p:cNvSpPr>
            <a:spLocks noGrp="1" noChangeArrowheads="1"/>
          </p:cNvSpPr>
          <p:nvPr>
            <p:ph idx="1"/>
          </p:nvPr>
        </p:nvSpPr>
        <p:spPr>
          <a:xfrm>
            <a:off x="320040" y="1219200"/>
            <a:ext cx="8458200" cy="5049253"/>
          </a:xfrm>
        </p:spPr>
        <p:txBody>
          <a:bodyPr>
            <a:normAutofit fontScale="70000" lnSpcReduction="20000"/>
          </a:bodyPr>
          <a:lstStyle/>
          <a:p>
            <a:pPr indent="-274320" algn="ctr">
              <a:buNone/>
            </a:pPr>
            <a:r>
              <a:rPr lang="en-US" sz="3600" b="1" dirty="0">
                <a:solidFill>
                  <a:srgbClr val="C00000"/>
                </a:solidFill>
              </a:rPr>
              <a:t>Etiquette and Manners Matter</a:t>
            </a:r>
          </a:p>
          <a:p>
            <a:pPr indent="-274320">
              <a:buNone/>
            </a:pPr>
            <a:r>
              <a:rPr lang="en-US" sz="2800" b="1" dirty="0">
                <a:solidFill>
                  <a:srgbClr val="7030A0"/>
                </a:solidFill>
              </a:rPr>
              <a:t>Do YOUR homework first. sometimes it </a:t>
            </a:r>
            <a:r>
              <a:rPr lang="en-US" sz="2800" b="1" i="1" dirty="0">
                <a:solidFill>
                  <a:srgbClr val="7030A0"/>
                </a:solidFill>
              </a:rPr>
              <a:t>does</a:t>
            </a:r>
            <a:r>
              <a:rPr lang="en-US" sz="2800" b="1" dirty="0">
                <a:solidFill>
                  <a:srgbClr val="7030A0"/>
                </a:solidFill>
              </a:rPr>
              <a:t> hurt to ask!</a:t>
            </a:r>
          </a:p>
          <a:p>
            <a:pPr indent="-274320">
              <a:buNone/>
            </a:pPr>
            <a:r>
              <a:rPr lang="en-US" sz="2800" b="1" dirty="0">
                <a:solidFill>
                  <a:srgbClr val="7030A0"/>
                </a:solidFill>
              </a:rPr>
              <a:t>Address persons with respect; use their titles.</a:t>
            </a:r>
          </a:p>
          <a:p>
            <a:pPr indent="-274320">
              <a:buNone/>
            </a:pPr>
            <a:r>
              <a:rPr lang="en-US" sz="2800" b="1" dirty="0">
                <a:solidFill>
                  <a:srgbClr val="7030A0"/>
                </a:solidFill>
              </a:rPr>
              <a:t>Treat</a:t>
            </a:r>
            <a:r>
              <a:rPr lang="en-US" sz="2800" b="1" dirty="0">
                <a:solidFill>
                  <a:srgbClr val="7030A0"/>
                </a:solidFill>
                <a:hlinkClick r:id="rId3"/>
              </a:rPr>
              <a:t> e-mail </a:t>
            </a:r>
            <a:r>
              <a:rPr lang="en-US" sz="2800" b="1" dirty="0">
                <a:solidFill>
                  <a:srgbClr val="7030A0"/>
                </a:solidFill>
              </a:rPr>
              <a:t>as formal correspondence—faculty and practitioners treat it as such! Grammar and spelling matter!</a:t>
            </a:r>
          </a:p>
          <a:p>
            <a:pPr indent="-274320">
              <a:buNone/>
            </a:pPr>
            <a:r>
              <a:rPr lang="en-US" sz="2800" b="1" dirty="0">
                <a:solidFill>
                  <a:srgbClr val="7030A0"/>
                </a:solidFill>
              </a:rPr>
              <a:t>Introduce yourself; Provide complete information, specific context (subject header? context? email signature? relevant attachments?)</a:t>
            </a:r>
          </a:p>
          <a:p>
            <a:pPr indent="-274320">
              <a:buNone/>
            </a:pPr>
            <a:r>
              <a:rPr lang="en-US" sz="2800" b="1" dirty="0">
                <a:solidFill>
                  <a:srgbClr val="7030A0"/>
                </a:solidFill>
              </a:rPr>
              <a:t>Request, rather than demand or instruct.</a:t>
            </a:r>
          </a:p>
          <a:p>
            <a:pPr indent="-274320">
              <a:buNone/>
            </a:pPr>
            <a:r>
              <a:rPr lang="en-US" sz="2800" b="1" dirty="0">
                <a:solidFill>
                  <a:srgbClr val="7030A0"/>
                </a:solidFill>
              </a:rPr>
              <a:t>Provide sufficient advance notice.</a:t>
            </a:r>
          </a:p>
          <a:p>
            <a:pPr indent="-274320">
              <a:buNone/>
            </a:pPr>
            <a:r>
              <a:rPr lang="en-US" sz="2800" b="1" dirty="0">
                <a:solidFill>
                  <a:srgbClr val="7030A0"/>
                </a:solidFill>
              </a:rPr>
              <a:t>Always say ‘Thank you!’ and mean it!</a:t>
            </a:r>
            <a:endParaRPr lang="en-US" sz="2400" b="1" dirty="0"/>
          </a:p>
        </p:txBody>
      </p:sp>
    </p:spTree>
    <p:extLst>
      <p:ext uri="{BB962C8B-B14F-4D97-AF65-F5344CB8AC3E}">
        <p14:creationId xmlns:p14="http://schemas.microsoft.com/office/powerpoint/2010/main" val="409284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56937"/>
            <a:ext cx="8267700" cy="685800"/>
          </a:xfrm>
        </p:spPr>
        <p:txBody>
          <a:bodyPr>
            <a:noAutofit/>
          </a:bodyPr>
          <a:lstStyle/>
          <a:p>
            <a:r>
              <a:rPr lang="en-US" sz="3200" b="1" dirty="0">
                <a:solidFill>
                  <a:srgbClr val="7030A0"/>
                </a:solidFill>
              </a:rPr>
              <a:t>Upcoming Events – watch website and email for details</a:t>
            </a:r>
          </a:p>
        </p:txBody>
      </p:sp>
      <p:sp>
        <p:nvSpPr>
          <p:cNvPr id="3" name="Rectangle 2"/>
          <p:cNvSpPr/>
          <p:nvPr/>
        </p:nvSpPr>
        <p:spPr>
          <a:xfrm>
            <a:off x="0" y="1219200"/>
            <a:ext cx="9144000" cy="5083443"/>
          </a:xfrm>
          <a:prstGeom prst="rect">
            <a:avLst/>
          </a:prstGeom>
        </p:spPr>
        <p:txBody>
          <a:bodyPr wrap="square">
            <a:spAutoFit/>
          </a:bodyPr>
          <a:lstStyle/>
          <a:p>
            <a:pPr>
              <a:lnSpc>
                <a:spcPct val="120000"/>
              </a:lnSpc>
            </a:pPr>
            <a:r>
              <a:rPr lang="en-US" altLang="en-US" sz="2400" b="1" kern="0" dirty="0">
                <a:cs typeface="Times New Roman" panose="02020603050405020304" pitchFamily="18" charset="0"/>
              </a:rPr>
              <a:t>Sept 13: </a:t>
            </a:r>
            <a:r>
              <a:rPr lang="en-US" altLang="en-US" sz="2400" b="1" kern="0" dirty="0">
                <a:solidFill>
                  <a:srgbClr val="C00000"/>
                </a:solidFill>
                <a:cs typeface="Times New Roman" panose="02020603050405020304" pitchFamily="18" charset="0"/>
              </a:rPr>
              <a:t>2</a:t>
            </a:r>
            <a:r>
              <a:rPr lang="en-US" altLang="en-US" sz="2400" b="1" kern="0" baseline="30000" dirty="0">
                <a:solidFill>
                  <a:srgbClr val="C00000"/>
                </a:solidFill>
                <a:cs typeface="Times New Roman" panose="02020603050405020304" pitchFamily="18" charset="0"/>
              </a:rPr>
              <a:t>nd</a:t>
            </a:r>
            <a:r>
              <a:rPr lang="en-US" altLang="en-US" sz="2400" b="1" kern="0" dirty="0">
                <a:solidFill>
                  <a:srgbClr val="C00000"/>
                </a:solidFill>
                <a:cs typeface="Times New Roman" panose="02020603050405020304" pitchFamily="18" charset="0"/>
              </a:rPr>
              <a:t> Year Session HPA Info Session, 12-1pm, </a:t>
            </a:r>
            <a:r>
              <a:rPr lang="en-US" altLang="en-US" sz="2400" b="1" kern="0" dirty="0" err="1">
                <a:solidFill>
                  <a:srgbClr val="C00000"/>
                </a:solidFill>
                <a:cs typeface="Times New Roman" panose="02020603050405020304" pitchFamily="18" charset="0"/>
              </a:rPr>
              <a:t>Hugel</a:t>
            </a:r>
            <a:r>
              <a:rPr lang="en-US" altLang="en-US" sz="2400" b="1" kern="0" dirty="0">
                <a:solidFill>
                  <a:srgbClr val="C00000"/>
                </a:solidFill>
                <a:cs typeface="Times New Roman" panose="02020603050405020304" pitchFamily="18" charset="0"/>
              </a:rPr>
              <a:t> 100</a:t>
            </a:r>
          </a:p>
          <a:p>
            <a:pPr>
              <a:lnSpc>
                <a:spcPct val="120000"/>
              </a:lnSpc>
            </a:pPr>
            <a:r>
              <a:rPr lang="en-US" altLang="en-US" sz="2400" b="1" kern="0" dirty="0">
                <a:cs typeface="Times New Roman" panose="02020603050405020304" pitchFamily="18" charset="0"/>
              </a:rPr>
              <a:t>Sept 20: </a:t>
            </a:r>
            <a:r>
              <a:rPr lang="en-US" altLang="en-US" sz="2400" b="1" kern="0" dirty="0">
                <a:solidFill>
                  <a:srgbClr val="FF0000"/>
                </a:solidFill>
                <a:cs typeface="Times New Roman" panose="02020603050405020304" pitchFamily="18" charset="0"/>
              </a:rPr>
              <a:t> </a:t>
            </a:r>
            <a:r>
              <a:rPr lang="en-US" altLang="en-US" sz="2400" b="1" kern="0" dirty="0">
                <a:solidFill>
                  <a:srgbClr val="C00000"/>
                </a:solidFill>
                <a:cs typeface="Times New Roman" panose="02020603050405020304" pitchFamily="18" charset="0"/>
              </a:rPr>
              <a:t>Gateway CC Career Fair ON CAMPUS, 5-8pm</a:t>
            </a:r>
          </a:p>
          <a:p>
            <a:pPr>
              <a:lnSpc>
                <a:spcPct val="120000"/>
              </a:lnSpc>
            </a:pPr>
            <a:r>
              <a:rPr lang="en-US" altLang="en-US" sz="2400" b="1" kern="0" dirty="0">
                <a:cs typeface="Times New Roman" panose="02020603050405020304" pitchFamily="18" charset="0"/>
              </a:rPr>
              <a:t>Sept 20: </a:t>
            </a:r>
            <a:r>
              <a:rPr lang="en-US" altLang="en-US" sz="2400" b="1" kern="0" dirty="0">
                <a:solidFill>
                  <a:srgbClr val="C00000"/>
                </a:solidFill>
                <a:cs typeface="Times New Roman" panose="02020603050405020304" pitchFamily="18" charset="0"/>
              </a:rPr>
              <a:t>AACP Virtual Pharmacy </a:t>
            </a:r>
            <a:r>
              <a:rPr lang="en-US" altLang="en-US" sz="2400" b="1" kern="0">
                <a:solidFill>
                  <a:srgbClr val="C00000"/>
                </a:solidFill>
                <a:cs typeface="Times New Roman" panose="02020603050405020304" pitchFamily="18" charset="0"/>
              </a:rPr>
              <a:t>School Fair, 10am-7pm</a:t>
            </a:r>
            <a:endParaRPr lang="en-US" altLang="en-US" sz="2400" b="1" kern="0" dirty="0">
              <a:solidFill>
                <a:srgbClr val="C00000"/>
              </a:solidFill>
              <a:cs typeface="Times New Roman" panose="02020603050405020304" pitchFamily="18" charset="0"/>
            </a:endParaRPr>
          </a:p>
          <a:p>
            <a:pPr>
              <a:lnSpc>
                <a:spcPct val="120000"/>
              </a:lnSpc>
            </a:pPr>
            <a:r>
              <a:rPr lang="en-US" sz="2400" b="1" dirty="0">
                <a:ea typeface="Calibri" panose="020F0502020204030204" pitchFamily="34" charset="0"/>
                <a:cs typeface="Times New Roman" panose="02020603050405020304" pitchFamily="18" charset="0"/>
              </a:rPr>
              <a:t>Sept 27</a:t>
            </a:r>
            <a:r>
              <a:rPr lang="en-US" sz="2400" dirty="0">
                <a:ea typeface="Calibri" panose="020F0502020204030204" pitchFamily="34" charset="0"/>
                <a:cs typeface="Times New Roman" panose="02020603050405020304" pitchFamily="18" charset="0"/>
              </a:rPr>
              <a:t>: </a:t>
            </a:r>
            <a:r>
              <a:rPr lang="en-US" sz="2400" b="1" dirty="0">
                <a:solidFill>
                  <a:srgbClr val="C00000"/>
                </a:solidFill>
                <a:ea typeface="Calibri" panose="020F0502020204030204" pitchFamily="34" charset="0"/>
                <a:cs typeface="Times New Roman" panose="02020603050405020304" pitchFamily="18" charset="0"/>
              </a:rPr>
              <a:t>9</a:t>
            </a:r>
            <a:r>
              <a:rPr lang="en-US" sz="2400" b="1" baseline="30000" dirty="0">
                <a:solidFill>
                  <a:srgbClr val="C00000"/>
                </a:solidFill>
                <a:ea typeface="Calibri" panose="020F0502020204030204" pitchFamily="34" charset="0"/>
                <a:cs typeface="Times New Roman" panose="02020603050405020304" pitchFamily="18" charset="0"/>
              </a:rPr>
              <a:t>th</a:t>
            </a:r>
            <a:r>
              <a:rPr lang="en-US" sz="2400" b="1" dirty="0">
                <a:solidFill>
                  <a:srgbClr val="C00000"/>
                </a:solidFill>
                <a:ea typeface="Calibri" panose="020F0502020204030204" pitchFamily="34" charset="0"/>
                <a:cs typeface="Times New Roman" panose="02020603050405020304" pitchFamily="18" charset="0"/>
              </a:rPr>
              <a:t> Annual, 4</a:t>
            </a:r>
            <a:r>
              <a:rPr lang="en-US" sz="2400" b="1" baseline="30000" dirty="0">
                <a:solidFill>
                  <a:srgbClr val="C00000"/>
                </a:solidFill>
                <a:ea typeface="Calibri" panose="020F0502020204030204" pitchFamily="34" charset="0"/>
                <a:cs typeface="Times New Roman" panose="02020603050405020304" pitchFamily="18" charset="0"/>
              </a:rPr>
              <a:t>th</a:t>
            </a:r>
            <a:r>
              <a:rPr lang="en-US" sz="2400" b="1" dirty="0">
                <a:solidFill>
                  <a:srgbClr val="C00000"/>
                </a:solidFill>
                <a:ea typeface="Calibri" panose="020F0502020204030204" pitchFamily="34" charset="0"/>
                <a:cs typeface="Times New Roman" panose="02020603050405020304" pitchFamily="18" charset="0"/>
              </a:rPr>
              <a:t> VIRTUAL Homecoming HP Open House, 7-8pm</a:t>
            </a:r>
          </a:p>
          <a:p>
            <a:pPr>
              <a:lnSpc>
                <a:spcPct val="120000"/>
              </a:lnSpc>
            </a:pPr>
            <a:r>
              <a:rPr lang="en-US" altLang="en-US" sz="2400" b="1" kern="0" dirty="0">
                <a:cs typeface="Times New Roman" panose="02020603050405020304" pitchFamily="18" charset="0"/>
              </a:rPr>
              <a:t>Oct 17, 18:</a:t>
            </a:r>
            <a:r>
              <a:rPr lang="en-US" altLang="en-US" sz="2400" b="1" kern="0" dirty="0">
                <a:solidFill>
                  <a:srgbClr val="C00000"/>
                </a:solidFill>
                <a:cs typeface="Times New Roman" panose="02020603050405020304" pitchFamily="18" charset="0"/>
              </a:rPr>
              <a:t> AAMC </a:t>
            </a:r>
            <a:r>
              <a:rPr lang="en-US" altLang="en-US" sz="2400" b="1" kern="0" dirty="0">
                <a:solidFill>
                  <a:srgbClr val="C00000"/>
                </a:solidFill>
                <a:cs typeface="Times New Roman" panose="02020603050405020304" pitchFamily="18" charset="0"/>
                <a:hlinkClick r:id="rId3"/>
              </a:rPr>
              <a:t>VIRTUAL Med School Fair</a:t>
            </a:r>
            <a:endParaRPr lang="en-US" altLang="en-US" sz="2400" b="1" kern="0" dirty="0">
              <a:solidFill>
                <a:srgbClr val="C00000"/>
              </a:solidFill>
              <a:cs typeface="Times New Roman" panose="02020603050405020304" pitchFamily="18" charset="0"/>
            </a:endParaRPr>
          </a:p>
          <a:p>
            <a:pPr>
              <a:lnSpc>
                <a:spcPct val="120000"/>
              </a:lnSpc>
            </a:pPr>
            <a:endParaRPr lang="en-US" altLang="en-US" sz="2400" b="1" kern="0" dirty="0">
              <a:cs typeface="Times New Roman" panose="02020603050405020304" pitchFamily="18" charset="0"/>
            </a:endParaRPr>
          </a:p>
          <a:p>
            <a:pPr>
              <a:lnSpc>
                <a:spcPct val="120000"/>
              </a:lnSpc>
            </a:pPr>
            <a:r>
              <a:rPr lang="en-US" altLang="en-US" sz="2400" b="1" kern="0" dirty="0">
                <a:cs typeface="Times New Roman" panose="02020603050405020304" pitchFamily="18" charset="0"/>
              </a:rPr>
              <a:t>Watch for:  Student Club Events? Gateway Career Center programs? Life Sciences and Industry week? Virtual Fairs?</a:t>
            </a:r>
          </a:p>
          <a:p>
            <a:pPr>
              <a:lnSpc>
                <a:spcPct val="120000"/>
              </a:lnSpc>
            </a:pPr>
            <a:endParaRPr lang="en-US" altLang="en-US" sz="2400" b="1" kern="0" dirty="0">
              <a:cs typeface="Times New Roman" panose="02020603050405020304" pitchFamily="18" charset="0"/>
            </a:endParaRPr>
          </a:p>
          <a:p>
            <a:pPr>
              <a:lnSpc>
                <a:spcPct val="120000"/>
              </a:lnSpc>
            </a:pPr>
            <a:r>
              <a:rPr lang="en-US" altLang="en-US" sz="2400" b="1" kern="0" dirty="0">
                <a:cs typeface="Times New Roman" panose="02020603050405020304" pitchFamily="18" charset="0"/>
              </a:rPr>
              <a:t>Prepare for: </a:t>
            </a:r>
            <a:r>
              <a:rPr lang="en-US" altLang="en-US" sz="3200" b="1" kern="0" dirty="0">
                <a:solidFill>
                  <a:srgbClr val="404CE8"/>
                </a:solidFill>
                <a:cs typeface="Times New Roman" panose="02020603050405020304" pitchFamily="18" charset="0"/>
              </a:rPr>
              <a:t>HPA </a:t>
            </a:r>
            <a:r>
              <a:rPr lang="en-US" altLang="en-US" sz="3200" b="1" kern="0" dirty="0" err="1">
                <a:solidFill>
                  <a:srgbClr val="404CE8"/>
                </a:solidFill>
                <a:cs typeface="Times New Roman" panose="02020603050405020304" pitchFamily="18" charset="0"/>
              </a:rPr>
              <a:t>BlueSheet</a:t>
            </a:r>
            <a:r>
              <a:rPr lang="en-US" altLang="en-US" sz="3200" b="1" kern="0" dirty="0">
                <a:solidFill>
                  <a:srgbClr val="404CE8"/>
                </a:solidFill>
                <a:cs typeface="Times New Roman" panose="02020603050405020304" pitchFamily="18" charset="0"/>
              </a:rPr>
              <a:t> Advising Sessions!  </a:t>
            </a:r>
          </a:p>
          <a:p>
            <a:pPr>
              <a:lnSpc>
                <a:spcPct val="120000"/>
              </a:lnSpc>
            </a:pPr>
            <a:r>
              <a:rPr lang="en-US" altLang="en-US" sz="2400" b="1" i="1" kern="0" dirty="0">
                <a:cs typeface="Times New Roman" panose="02020603050405020304" pitchFamily="18" charset="0"/>
              </a:rPr>
              <a:t>New! Small Group shared collective insight and feedback!</a:t>
            </a:r>
          </a:p>
        </p:txBody>
      </p:sp>
    </p:spTree>
    <p:extLst>
      <p:ext uri="{BB962C8B-B14F-4D97-AF65-F5344CB8AC3E}">
        <p14:creationId xmlns:p14="http://schemas.microsoft.com/office/powerpoint/2010/main" val="414875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58520-38B2-415F-B1C1-06725882C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13" y="432771"/>
            <a:ext cx="8596774" cy="5992457"/>
          </a:xfrm>
          <a:prstGeom prst="rect">
            <a:avLst/>
          </a:prstGeom>
        </p:spPr>
      </p:pic>
    </p:spTree>
    <p:extLst>
      <p:ext uri="{BB962C8B-B14F-4D97-AF65-F5344CB8AC3E}">
        <p14:creationId xmlns:p14="http://schemas.microsoft.com/office/powerpoint/2010/main" val="2672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DB0155-E566-4746-B15E-3099F9CF7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8534400" cy="6400800"/>
          </a:xfrm>
          <a:prstGeom prst="rect">
            <a:avLst/>
          </a:prstGeom>
        </p:spPr>
      </p:pic>
    </p:spTree>
    <p:extLst>
      <p:ext uri="{BB962C8B-B14F-4D97-AF65-F5344CB8AC3E}">
        <p14:creationId xmlns:p14="http://schemas.microsoft.com/office/powerpoint/2010/main" val="1090276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CFAB4-2BC8-490A-94D0-84D2B4207C8F}"/>
              </a:ext>
            </a:extLst>
          </p:cNvPr>
          <p:cNvSpPr/>
          <p:nvPr/>
        </p:nvSpPr>
        <p:spPr>
          <a:xfrm>
            <a:off x="1371600" y="39469"/>
            <a:ext cx="601980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How does this all fit together?</a:t>
            </a:r>
          </a:p>
        </p:txBody>
      </p:sp>
      <p:graphicFrame>
        <p:nvGraphicFramePr>
          <p:cNvPr id="5" name="Diagram 4">
            <a:extLst>
              <a:ext uri="{FF2B5EF4-FFF2-40B4-BE49-F238E27FC236}">
                <a16:creationId xmlns:a16="http://schemas.microsoft.com/office/drawing/2014/main" id="{60A69721-9658-4AD0-B3EC-4A8E98A4B6DD}"/>
              </a:ext>
            </a:extLst>
          </p:cNvPr>
          <p:cNvGraphicFramePr/>
          <p:nvPr>
            <p:extLst>
              <p:ext uri="{D42A27DB-BD31-4B8C-83A1-F6EECF244321}">
                <p14:modId xmlns:p14="http://schemas.microsoft.com/office/powerpoint/2010/main" val="2153627313"/>
              </p:ext>
            </p:extLst>
          </p:nvPr>
        </p:nvGraphicFramePr>
        <p:xfrm>
          <a:off x="-990600" y="624244"/>
          <a:ext cx="10972800" cy="6538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23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887853"/>
            <a:ext cx="9125197" cy="5878532"/>
          </a:xfrm>
          <a:prstGeom prst="rect">
            <a:avLst/>
          </a:prstGeom>
        </p:spPr>
        <p:txBody>
          <a:bodyPr wrap="square">
            <a:spAutoFit/>
          </a:bodyPr>
          <a:lstStyle/>
          <a:p>
            <a:pPr marL="91440" marR="0" lvl="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prstClr val="black"/>
                </a:solidFill>
                <a:effectLst/>
                <a:uLnTx/>
                <a:uFillTx/>
                <a:latin typeface="Calibri Light" panose="020F0302020204030204"/>
                <a:ea typeface="+mn-ea"/>
                <a:cs typeface="+mn-cs"/>
              </a:rPr>
              <a:t>For most applicants (and especially for medical schools) , the </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optimal time</a:t>
            </a:r>
            <a:r>
              <a:rPr kumimoji="0" lang="en-US" altLang="en-US" sz="2000" b="1" i="0" u="none" strike="noStrike" kern="0" cap="none" spc="0" normalizeH="0" baseline="0" noProof="0" dirty="0">
                <a:ln>
                  <a:noFill/>
                </a:ln>
                <a:solidFill>
                  <a:srgbClr val="FF0000"/>
                </a:solidFill>
                <a:effectLst/>
                <a:uLnTx/>
                <a:uFillTx/>
                <a:latin typeface="Calibri Light" panose="020F0302020204030204"/>
                <a:ea typeface="+mn-ea"/>
                <a:cs typeface="+mn-cs"/>
              </a:rPr>
              <a:t> </a:t>
            </a:r>
            <a:r>
              <a:rPr kumimoji="0" lang="en-US" altLang="en-US" sz="2000" b="1" i="0" u="none" strike="noStrike" kern="0" cap="none" spc="0" normalizeH="0" baseline="0" noProof="0" dirty="0">
                <a:ln>
                  <a:noFill/>
                </a:ln>
                <a:solidFill>
                  <a:prstClr val="black"/>
                </a:solidFill>
                <a:effectLst/>
                <a:uLnTx/>
                <a:uFillTx/>
                <a:latin typeface="Calibri Light" panose="020F0302020204030204"/>
                <a:ea typeface="+mn-ea"/>
                <a:cs typeface="+mn-cs"/>
              </a:rPr>
              <a:t>to apply to HP graduate school is in </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spring/summer of senior year, or within a year of graduating</a:t>
            </a:r>
            <a:r>
              <a:rPr lang="en-US" altLang="en-US" sz="2000" b="1" kern="0" dirty="0">
                <a:solidFill>
                  <a:srgbClr val="2F1311"/>
                </a:solidFill>
                <a:latin typeface="Calibri Light" panose="020F0302020204030204"/>
              </a:rPr>
              <a:t>. This</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enables you to have amassed a competitive portfolio! The gap or growth year is now the ‘norm’ for MD and DO schools, PA programs and others. </a:t>
            </a:r>
            <a:r>
              <a:rPr kumimoji="0" lang="en-US" altLang="en-US" sz="2000" b="1" i="1" u="none" strike="noStrike" kern="0" cap="none" spc="0" normalizeH="0" baseline="0" noProof="0" dirty="0">
                <a:ln>
                  <a:noFill/>
                </a:ln>
                <a:solidFill>
                  <a:srgbClr val="2F1311"/>
                </a:solidFill>
                <a:effectLst/>
                <a:uLnTx/>
                <a:uFillTx/>
                <a:latin typeface="Calibri Light" panose="020F0302020204030204"/>
                <a:ea typeface="+mn-ea"/>
                <a:cs typeface="+mn-cs"/>
              </a:rPr>
              <a:t>This poses added challenge for international student applicants.</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The smaller pool originally predicted with pandemic </a:t>
            </a:r>
            <a:r>
              <a:rPr lang="en-US" altLang="en-US" sz="2000" b="1" kern="0" dirty="0">
                <a:solidFill>
                  <a:srgbClr val="7030A0"/>
                </a:solidFill>
                <a:latin typeface="Calibri Light" panose="020F0302020204030204"/>
              </a:rPr>
              <a:t>actually expanded by ~25% nationally. The most recent cycle shows a more typical application increase. Your disruptions are shared!</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 You are not alone!</a:t>
            </a:r>
          </a:p>
          <a:p>
            <a:pPr marL="91440" marR="0" lvl="0" algn="l" defTabSz="914400" rtl="0" eaLnBrk="1" fontAlgn="base" latinLnBrk="0" hangingPunct="1">
              <a:lnSpc>
                <a:spcPct val="100000"/>
              </a:lnSpc>
              <a:spcBef>
                <a:spcPct val="20000"/>
              </a:spcBef>
              <a:spcAft>
                <a:spcPct val="0"/>
              </a:spcAft>
              <a:buClrTx/>
              <a:buSzTx/>
              <a:buFontTx/>
              <a:buNone/>
              <a:tabLst/>
              <a:defRPr/>
            </a:pPr>
            <a:endPar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endParaRPr>
          </a:p>
          <a:p>
            <a:pPr marL="91440" marR="0" lvl="0" algn="l" defTabSz="914400" rtl="0" eaLnBrk="1" fontAlgn="base" latinLnBrk="0" hangingPunct="1">
              <a:lnSpc>
                <a:spcPct val="100000"/>
              </a:lnSpc>
              <a:spcBef>
                <a:spcPct val="20000"/>
              </a:spcBef>
              <a:spcAft>
                <a:spcPct val="0"/>
              </a:spcAft>
              <a:buClrTx/>
              <a:buSzTx/>
              <a:buFontTx/>
              <a:buNone/>
              <a:tabLst/>
              <a:defRPr/>
            </a:pPr>
            <a:r>
              <a:rPr lang="en-US" altLang="en-US" sz="2000" b="1" kern="0" dirty="0">
                <a:solidFill>
                  <a:srgbClr val="2F1311"/>
                </a:solidFill>
                <a:latin typeface="Calibri Light" panose="020F0302020204030204"/>
              </a:rPr>
              <a:t>If your portfolio is competitive enough you must complete</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your application in </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spring/summer of junior year </a:t>
            </a:r>
            <a:r>
              <a:rPr kumimoji="0" lang="en-US" altLang="en-US" sz="2000" b="1" i="0" u="none" strike="noStrike" kern="0" cap="none" spc="0" normalizeH="0" baseline="0" noProof="0" dirty="0">
                <a:ln>
                  <a:noFill/>
                </a:ln>
                <a:effectLst/>
                <a:uLnTx/>
                <a:uFillTx/>
                <a:latin typeface="Calibri Light" panose="020F0302020204030204"/>
                <a:ea typeface="+mn-ea"/>
                <a:cs typeface="+mn-cs"/>
              </a:rPr>
              <a:t>to enroll in the fall </a:t>
            </a:r>
            <a:r>
              <a:rPr kumimoji="0" lang="en-US" altLang="en-US" sz="2000" b="1" i="0" u="none" strike="noStrike" kern="0" cap="none" spc="0" normalizeH="0" baseline="0" noProof="0" dirty="0" err="1">
                <a:ln>
                  <a:noFill/>
                </a:ln>
                <a:effectLst/>
                <a:uLnTx/>
                <a:uFillTx/>
                <a:latin typeface="Calibri Light" panose="020F0302020204030204"/>
                <a:ea typeface="+mn-ea"/>
                <a:cs typeface="+mn-cs"/>
              </a:rPr>
              <a:t>foll</a:t>
            </a:r>
            <a:r>
              <a:rPr lang="en-US" altLang="en-US" sz="2000" b="1" kern="0" dirty="0">
                <a:latin typeface="Calibri Light" panose="020F0302020204030204"/>
              </a:rPr>
              <a:t>owing graduation.</a:t>
            </a:r>
          </a:p>
          <a:p>
            <a:pPr marL="91440" marR="0" lvl="0" algn="l" defTabSz="914400" rtl="0" eaLnBrk="1" fontAlgn="base" latinLnBrk="0" hangingPunct="1">
              <a:lnSpc>
                <a:spcPct val="100000"/>
              </a:lnSpc>
              <a:spcBef>
                <a:spcPct val="20000"/>
              </a:spcBef>
              <a:spcAft>
                <a:spcPct val="0"/>
              </a:spcAft>
              <a:buClrTx/>
              <a:buSzTx/>
              <a:buFontTx/>
              <a:buNone/>
              <a:tabLst/>
              <a:defRPr/>
            </a:pPr>
            <a:endPar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endParaRPr>
          </a:p>
          <a:p>
            <a:pPr marL="91440" marR="0" lvl="0" algn="l" defTabSz="914400" rtl="0" eaLnBrk="1" fontAlgn="base" latinLnBrk="0" hangingPunct="1">
              <a:lnSpc>
                <a:spcPct val="100000"/>
              </a:lnSpc>
              <a:spcBef>
                <a:spcPct val="20000"/>
              </a:spcBef>
              <a:spcAft>
                <a:spcPct val="0"/>
              </a:spcAft>
              <a:buClrTx/>
              <a:buSzTx/>
              <a:buFontTx/>
              <a:buNone/>
              <a:tabLst/>
              <a:defRPr/>
            </a:pP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HP Advising works with you when </a:t>
            </a:r>
            <a:r>
              <a:rPr kumimoji="0" lang="en-US" altLang="en-US" sz="2000" b="1" i="1" u="none" strike="noStrike" kern="0" cap="none" spc="0" normalizeH="0" baseline="0" noProof="0" dirty="0">
                <a:ln>
                  <a:noFill/>
                </a:ln>
                <a:solidFill>
                  <a:srgbClr val="C00000"/>
                </a:solidFill>
                <a:effectLst/>
                <a:uLnTx/>
                <a:uFillTx/>
                <a:latin typeface="Calibri Light" panose="020F0302020204030204"/>
                <a:ea typeface="+mn-ea"/>
                <a:cs typeface="+mn-cs"/>
              </a:rPr>
              <a:t>you</a:t>
            </a:r>
            <a:r>
              <a:rPr kumimoji="0" lang="en-US" altLang="en-US" sz="2000" b="1" i="0" u="none" strike="noStrike" kern="0" cap="none" spc="0" normalizeH="0" baseline="0" noProof="0" dirty="0">
                <a:ln>
                  <a:noFill/>
                </a:ln>
                <a:solidFill>
                  <a:srgbClr val="C00000"/>
                </a:solidFill>
                <a:effectLst/>
                <a:uLnTx/>
                <a:uFillTx/>
                <a:latin typeface="Calibri Light" panose="020F0302020204030204"/>
                <a:ea typeface="+mn-ea"/>
                <a:cs typeface="+mn-cs"/>
              </a:rPr>
              <a:t> </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have all the components in place: completed science requirements; Admissions Test (MCAT, DAT, OAT, or VMCAT/GRE) on the horizon; a competitive profile of academic, research, health care experiences, extra-curricular accomplishments. Your application (letters of recommendation, HPAC interview, </a:t>
            </a:r>
            <a:r>
              <a:rPr kumimoji="0" lang="en-US" altLang="en-US" sz="2000" b="1" i="0" u="none" strike="noStrike" kern="0" cap="none" spc="0" normalizeH="0" baseline="0" noProof="0" dirty="0" err="1">
                <a:ln>
                  <a:noFill/>
                </a:ln>
                <a:solidFill>
                  <a:srgbClr val="2F1311"/>
                </a:solidFill>
                <a:effectLst/>
                <a:uLnTx/>
                <a:uFillTx/>
                <a:latin typeface="Calibri Light" panose="020F0302020204030204"/>
                <a:ea typeface="+mn-ea"/>
                <a:cs typeface="+mn-cs"/>
              </a:rPr>
              <a:t>CLoE</a:t>
            </a:r>
            <a:r>
              <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rPr>
              <a:t>, etc.) will occur in spring semester of your application year…December to December to August matriculation!</a:t>
            </a:r>
            <a:r>
              <a:rPr kumimoji="0" lang="en-US" altLang="en-US" sz="2000" b="1" i="0" u="none" strike="noStrike" kern="0" cap="none" spc="0" normalizeH="0" baseline="0" noProof="0" dirty="0">
                <a:ln>
                  <a:noFill/>
                </a:ln>
                <a:solidFill>
                  <a:schemeClr val="accent6"/>
                </a:solidFill>
                <a:effectLst/>
                <a:uLnTx/>
                <a:uFillTx/>
                <a:latin typeface="Calibri Light" panose="020F0302020204030204"/>
                <a:ea typeface="+mn-ea"/>
                <a:cs typeface="+mn-cs"/>
              </a:rPr>
              <a:t> </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Schools are increasingly emphasizing completion of all </a:t>
            </a:r>
            <a:r>
              <a:rPr kumimoji="0" lang="en-US" altLang="en-US" sz="2000" b="1" i="1" u="none" strike="noStrike" kern="0" cap="none" spc="0" normalizeH="0" baseline="0" noProof="0" dirty="0">
                <a:ln>
                  <a:noFill/>
                </a:ln>
                <a:solidFill>
                  <a:srgbClr val="7030A0"/>
                </a:solidFill>
                <a:effectLst/>
                <a:uLnTx/>
                <a:uFillTx/>
                <a:latin typeface="Calibri Light" panose="020F0302020204030204"/>
                <a:ea typeface="+mn-ea"/>
                <a:cs typeface="+mn-cs"/>
              </a:rPr>
              <a:t>core academic requirements before applying</a:t>
            </a:r>
            <a:r>
              <a:rPr kumimoji="0" lang="en-US" altLang="en-US" sz="2000" b="1" i="0" u="none" strike="noStrike" kern="0" cap="none" spc="0" normalizeH="0" baseline="0" noProof="0" dirty="0">
                <a:ln>
                  <a:noFill/>
                </a:ln>
                <a:solidFill>
                  <a:srgbClr val="7030A0"/>
                </a:solidFill>
                <a:effectLst/>
                <a:uLnTx/>
                <a:uFillTx/>
                <a:latin typeface="Calibri Light" panose="020F0302020204030204"/>
                <a:ea typeface="+mn-ea"/>
                <a:cs typeface="+mn-cs"/>
              </a:rPr>
              <a:t>!  Not just by matriculation!</a:t>
            </a:r>
            <a:endParaRPr kumimoji="0" lang="en-US" altLang="en-US" sz="2000" b="1" i="0" u="none" strike="noStrike" kern="0" cap="none" spc="0" normalizeH="0" baseline="0" noProof="0" dirty="0">
              <a:ln>
                <a:noFill/>
              </a:ln>
              <a:solidFill>
                <a:srgbClr val="2F1311"/>
              </a:solidFill>
              <a:effectLst/>
              <a:uLnTx/>
              <a:uFillTx/>
              <a:latin typeface="Calibri Light" panose="020F0302020204030204"/>
              <a:ea typeface="+mn-ea"/>
              <a:cs typeface="+mn-cs"/>
            </a:endParaRPr>
          </a:p>
        </p:txBody>
      </p:sp>
      <p:sp>
        <p:nvSpPr>
          <p:cNvPr id="4" name="Rectangle 3">
            <a:extLst>
              <a:ext uri="{FF2B5EF4-FFF2-40B4-BE49-F238E27FC236}">
                <a16:creationId xmlns:a16="http://schemas.microsoft.com/office/drawing/2014/main" id="{721CFAB4-2BC8-490A-94D0-84D2B4207C8F}"/>
              </a:ext>
            </a:extLst>
          </p:cNvPr>
          <p:cNvSpPr/>
          <p:nvPr/>
        </p:nvSpPr>
        <p:spPr>
          <a:xfrm>
            <a:off x="1447800" y="-9912"/>
            <a:ext cx="6019800"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hlinkClick r:id="rId2"/>
              </a:rPr>
              <a:t>Application Timeline </a:t>
            </a:r>
            <a:r>
              <a:rPr kumimoji="0" lang="en-US" altLang="en-US" sz="3200" b="1" i="0" u="none" strike="noStrike" kern="0" cap="none" spc="0" normalizeH="0" baseline="0" noProof="0" dirty="0">
                <a:ln>
                  <a:noFill/>
                </a:ln>
                <a:solidFill>
                  <a:srgbClr val="7030A0"/>
                </a:solidFill>
                <a:effectLst/>
                <a:uLnTx/>
                <a:uFillTx/>
                <a:latin typeface="Calibri Light" panose="020F0302020204030204"/>
                <a:ea typeface="+mn-ea"/>
                <a:cs typeface="+mn-cs"/>
              </a:rPr>
              <a:t>Considerations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a:solidFill>
                  <a:srgbClr val="7030A0"/>
                </a:solidFill>
                <a:latin typeface="Calibri Light" panose="020F0302020204030204"/>
              </a:rPr>
              <a:t>Our HP website timeline resource</a:t>
            </a:r>
            <a:endParaRPr kumimoji="0" lang="en-US" sz="2400" b="1" i="0" u="none" strike="noStrike" kern="0" cap="none" spc="0" normalizeH="0" baseline="0" noProof="0" dirty="0">
              <a:ln>
                <a:noFill/>
              </a:ln>
              <a:solidFill>
                <a:srgbClr val="7030A0"/>
              </a:solidFill>
              <a:effectLst/>
              <a:uLnTx/>
              <a:uFillTx/>
              <a:latin typeface="Calibri Light" panose="020F0302020204030204"/>
              <a:ea typeface="+mn-ea"/>
              <a:cs typeface="+mn-cs"/>
            </a:endParaRPr>
          </a:p>
        </p:txBody>
      </p:sp>
      <p:sp>
        <p:nvSpPr>
          <p:cNvPr id="2" name="Arrow: Up 1">
            <a:extLst>
              <a:ext uri="{FF2B5EF4-FFF2-40B4-BE49-F238E27FC236}">
                <a16:creationId xmlns:a16="http://schemas.microsoft.com/office/drawing/2014/main" id="{F62E20B3-B6A7-4483-B7FC-8C9B45127BBB}"/>
              </a:ext>
            </a:extLst>
          </p:cNvPr>
          <p:cNvSpPr/>
          <p:nvPr/>
        </p:nvSpPr>
        <p:spPr>
          <a:xfrm rot="18381831">
            <a:off x="1850034" y="425373"/>
            <a:ext cx="213645" cy="539250"/>
          </a:xfrm>
          <a:prstGeom prst="upArrow">
            <a:avLst>
              <a:gd name="adj1" fmla="val 50475"/>
              <a:gd name="adj2"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351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648053-99BB-4230-9D57-EF0D3BDE0A2E}"/>
              </a:ext>
            </a:extLst>
          </p:cNvPr>
          <p:cNvSpPr txBox="1"/>
          <p:nvPr/>
        </p:nvSpPr>
        <p:spPr>
          <a:xfrm>
            <a:off x="342900" y="1295400"/>
            <a:ext cx="8382000" cy="5296835"/>
          </a:xfrm>
          <a:prstGeom prst="rect">
            <a:avLst/>
          </a:prstGeom>
          <a:noFill/>
        </p:spPr>
        <p:txBody>
          <a:bodyPr wrap="square" rtlCol="0">
            <a:spAutoFit/>
          </a:bodyPr>
          <a:lstStyle/>
          <a:p>
            <a:pPr marL="342900" marR="0" indent="-342900">
              <a:lnSpc>
                <a:spcPct val="107000"/>
              </a:lnSpc>
              <a:spcBef>
                <a:spcPts val="0"/>
              </a:spcBef>
              <a:spcAft>
                <a:spcPts val="800"/>
              </a:spcAft>
              <a:buFont typeface="Arial" panose="020B0604020202020204" pitchFamily="34" charset="0"/>
              <a:buChar char="•"/>
            </a:pP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Allopathic medical schools admitted 22,712 of their 55,188 applicants (41.2%); osteopathic schools admitted 5,750 out of 23,000+ applicants (25%)</a:t>
            </a:r>
            <a:endParaRPr lang="en-US" sz="2200" b="1" dirty="0">
              <a:effectLst/>
              <a:latin typeface="+mj-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The 68 US dental schools admitted 6,327 of the 11,180 who applied (57%)</a:t>
            </a:r>
          </a:p>
          <a:p>
            <a:pPr marL="342900" marR="0" indent="-342900">
              <a:lnSpc>
                <a:spcPct val="107000"/>
              </a:lnSpc>
              <a:spcBef>
                <a:spcPts val="0"/>
              </a:spcBef>
              <a:spcAft>
                <a:spcPts val="800"/>
              </a:spcAft>
              <a:buFont typeface="Arial" panose="020B0604020202020204" pitchFamily="34" charset="0"/>
              <a:buChar char="•"/>
            </a:pPr>
            <a:r>
              <a:rPr lang="en-US" sz="2200" b="1" dirty="0">
                <a:solidFill>
                  <a:srgbClr val="7030A0"/>
                </a:solidFill>
                <a:latin typeface="+mj-lt"/>
                <a:ea typeface="Times New Roman" panose="02020603050405020304" pitchFamily="18" charset="0"/>
                <a:cs typeface="Times New Roman" panose="02020603050405020304" pitchFamily="18" charset="0"/>
              </a:rPr>
              <a:t>The 48 US/International v</a:t>
            </a: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eterinary schools admitted 3,860 of</a:t>
            </a:r>
            <a:r>
              <a:rPr lang="en-US" sz="2200" b="1" dirty="0">
                <a:solidFill>
                  <a:srgbClr val="7030A0"/>
                </a:solidFill>
                <a:latin typeface="+mj-lt"/>
                <a:ea typeface="Times New Roman" panose="02020603050405020304" pitchFamily="18" charset="0"/>
                <a:cs typeface="Times New Roman" panose="02020603050405020304" pitchFamily="18" charset="0"/>
              </a:rPr>
              <a:t> </a:t>
            </a: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10,811 applicants (35.7%)</a:t>
            </a:r>
            <a:endParaRPr lang="en-US" sz="2200" b="1" dirty="0">
              <a:solidFill>
                <a:srgbClr val="7030A0"/>
              </a:solidFill>
              <a:latin typeface="+mj-lt"/>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The 23 US optometry schools admitted 1,954 from the 2,700 who applied (72.4%)</a:t>
            </a:r>
            <a:endParaRPr lang="en-US" sz="2200" b="1" dirty="0">
              <a:solidFill>
                <a:srgbClr val="7030A0"/>
              </a:solidFill>
              <a:latin typeface="+mj-lt"/>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The 11 colleges of podiatry admitted 531 from their 716 applicants (74.2%) </a:t>
            </a:r>
            <a:endParaRPr lang="en-US" sz="2200" b="1" dirty="0">
              <a:solidFill>
                <a:srgbClr val="7030A0"/>
              </a:solidFill>
              <a:latin typeface="+mj-lt"/>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200" b="1" dirty="0">
                <a:solidFill>
                  <a:srgbClr val="7030A0"/>
                </a:solidFill>
                <a:latin typeface="+mj-lt"/>
                <a:ea typeface="Times New Roman" panose="02020603050405020304" pitchFamily="18" charset="0"/>
                <a:cs typeface="Times New Roman" panose="02020603050405020304" pitchFamily="18" charset="0"/>
              </a:rPr>
              <a:t>T</a:t>
            </a: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he 260 </a:t>
            </a:r>
            <a:r>
              <a:rPr lang="en-US" sz="2200" b="1" dirty="0">
                <a:solidFill>
                  <a:srgbClr val="7030A0"/>
                </a:solidFill>
                <a:latin typeface="+mj-lt"/>
                <a:ea typeface="Times New Roman" panose="02020603050405020304" pitchFamily="18" charset="0"/>
                <a:cs typeface="Times New Roman" panose="02020603050405020304" pitchFamily="18" charset="0"/>
              </a:rPr>
              <a:t>P</a:t>
            </a:r>
            <a:r>
              <a:rPr lang="en-US" sz="2200" b="1" kern="1200" dirty="0">
                <a:solidFill>
                  <a:srgbClr val="7030A0"/>
                </a:solidFill>
                <a:effectLst/>
                <a:latin typeface="+mj-lt"/>
                <a:ea typeface="Times New Roman" panose="02020603050405020304" pitchFamily="18" charset="0"/>
                <a:cs typeface="Times New Roman" panose="02020603050405020304" pitchFamily="18" charset="0"/>
              </a:rPr>
              <a:t>A programs admitted 12,035 from the 30,137 applicants (39.9%)</a:t>
            </a:r>
            <a:endParaRPr lang="en-US" sz="2800" b="1" cap="small" dirty="0">
              <a:solidFill>
                <a:srgbClr val="FF0000"/>
              </a:solidFill>
            </a:endParaRPr>
          </a:p>
        </p:txBody>
      </p:sp>
      <p:sp>
        <p:nvSpPr>
          <p:cNvPr id="3" name="TextBox 2">
            <a:extLst>
              <a:ext uri="{FF2B5EF4-FFF2-40B4-BE49-F238E27FC236}">
                <a16:creationId xmlns:a16="http://schemas.microsoft.com/office/drawing/2014/main" id="{8FADDF88-F52E-40C1-B2B3-A2AF14D5D7E4}"/>
              </a:ext>
            </a:extLst>
          </p:cNvPr>
          <p:cNvSpPr txBox="1"/>
          <p:nvPr/>
        </p:nvSpPr>
        <p:spPr>
          <a:xfrm>
            <a:off x="0" y="152400"/>
            <a:ext cx="9067800" cy="954107"/>
          </a:xfrm>
          <a:prstGeom prst="rect">
            <a:avLst/>
          </a:prstGeom>
          <a:noFill/>
        </p:spPr>
        <p:txBody>
          <a:bodyPr wrap="square" rtlCol="0">
            <a:spAutoFit/>
          </a:bodyPr>
          <a:lstStyle/>
          <a:p>
            <a:r>
              <a:rPr lang="en-US" sz="2800" b="1" cap="small" dirty="0">
                <a:solidFill>
                  <a:srgbClr val="C00000"/>
                </a:solidFill>
              </a:rPr>
              <a:t>How do you assess your readiness? Who is your comparison group? Keep these most recent national data in view!!</a:t>
            </a:r>
            <a:endParaRPr lang="en-US" sz="2800" b="1" cap="small" dirty="0">
              <a:solidFill>
                <a:srgbClr val="FF0000"/>
              </a:solidFill>
            </a:endParaRPr>
          </a:p>
        </p:txBody>
      </p:sp>
    </p:spTree>
    <p:extLst>
      <p:ext uri="{BB962C8B-B14F-4D97-AF65-F5344CB8AC3E}">
        <p14:creationId xmlns:p14="http://schemas.microsoft.com/office/powerpoint/2010/main" val="238755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 y="227013"/>
            <a:ext cx="8991599" cy="534987"/>
          </a:xfrm>
        </p:spPr>
        <p:txBody>
          <a:bodyPr>
            <a:noAutofit/>
          </a:bodyPr>
          <a:lstStyle/>
          <a:p>
            <a:pPr eaLnBrk="1" hangingPunct="1"/>
            <a:r>
              <a:rPr lang="en-US" sz="4000" b="1" i="1" cap="none" dirty="0">
                <a:solidFill>
                  <a:srgbClr val="C00000"/>
                </a:solidFill>
                <a:latin typeface="+mn-lt"/>
              </a:rPr>
              <a:t>How important are Health Professions?</a:t>
            </a:r>
          </a:p>
        </p:txBody>
      </p:sp>
      <p:sp>
        <p:nvSpPr>
          <p:cNvPr id="4099" name="Rectangle 3"/>
          <p:cNvSpPr>
            <a:spLocks noGrp="1" noChangeArrowheads="1"/>
          </p:cNvSpPr>
          <p:nvPr>
            <p:ph idx="1"/>
          </p:nvPr>
        </p:nvSpPr>
        <p:spPr>
          <a:xfrm>
            <a:off x="-184484" y="1143000"/>
            <a:ext cx="9296400" cy="5867400"/>
          </a:xfrm>
        </p:spPr>
        <p:txBody>
          <a:bodyPr>
            <a:normAutofit/>
          </a:bodyPr>
          <a:lstStyle/>
          <a:p>
            <a:pPr lvl="1" eaLnBrk="1" hangingPunct="1">
              <a:lnSpc>
                <a:spcPct val="90000"/>
              </a:lnSpc>
              <a:buNone/>
            </a:pPr>
            <a:r>
              <a:rPr lang="en-US" sz="3200" cap="none" dirty="0">
                <a:solidFill>
                  <a:srgbClr val="7030A0"/>
                </a:solidFill>
              </a:rPr>
              <a:t>The US Bureau of Labor Statistics indicates that the health care industry is one of the fastest growing sectors, accounting for 14% of all US workers, 19+ million jobs.</a:t>
            </a:r>
          </a:p>
          <a:p>
            <a:pPr lvl="1" eaLnBrk="1" hangingPunct="1">
              <a:lnSpc>
                <a:spcPct val="90000"/>
              </a:lnSpc>
              <a:buNone/>
            </a:pPr>
            <a:r>
              <a:rPr lang="en-US" sz="3200" cap="none" dirty="0">
                <a:solidFill>
                  <a:srgbClr val="7030A0"/>
                </a:solidFill>
              </a:rPr>
              <a:t>Concurrently, the US Department of Commerce reports that total health care spending exceeds 18.3% of GDP (up from 17% nearly 2 years ago).</a:t>
            </a:r>
            <a:endParaRPr lang="en-US" sz="3200" i="1" cap="none" dirty="0">
              <a:solidFill>
                <a:srgbClr val="7030A0"/>
              </a:solidFill>
            </a:endParaRPr>
          </a:p>
          <a:p>
            <a:pPr lvl="1" eaLnBrk="1" hangingPunct="1">
              <a:lnSpc>
                <a:spcPct val="90000"/>
              </a:lnSpc>
              <a:buNone/>
            </a:pPr>
            <a:r>
              <a:rPr lang="en-US" sz="3200" cap="none" dirty="0">
                <a:solidFill>
                  <a:srgbClr val="7030A0"/>
                </a:solidFill>
              </a:rPr>
              <a:t>Consider the 100 largest companies in the US and ~3/4 of them (including Google, Microsoft, Intel and </a:t>
            </a:r>
            <a:r>
              <a:rPr lang="en-US" sz="3200" cap="none" dirty="0" err="1">
                <a:solidFill>
                  <a:srgbClr val="7030A0"/>
                </a:solidFill>
              </a:rPr>
              <a:t>WalMart</a:t>
            </a:r>
            <a:r>
              <a:rPr lang="en-US" sz="3200" cap="none" dirty="0">
                <a:solidFill>
                  <a:srgbClr val="7030A0"/>
                </a:solidFill>
              </a:rPr>
              <a:t>) are actively involved in the health care industry in some manner.</a:t>
            </a:r>
          </a:p>
          <a:p>
            <a:pPr eaLnBrk="1" hangingPunct="1">
              <a:lnSpc>
                <a:spcPct val="100000"/>
              </a:lnSpc>
              <a:buFontTx/>
              <a:buNone/>
            </a:pPr>
            <a:endParaRPr lang="en-US" dirty="0"/>
          </a:p>
        </p:txBody>
      </p:sp>
    </p:spTree>
    <p:extLst>
      <p:ext uri="{BB962C8B-B14F-4D97-AF65-F5344CB8AC3E}">
        <p14:creationId xmlns:p14="http://schemas.microsoft.com/office/powerpoint/2010/main" val="767666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299"/>
            <a:ext cx="8991600" cy="5874841"/>
          </a:xfrm>
        </p:spPr>
        <p:txBody>
          <a:bodyPr>
            <a:noAutofit/>
          </a:bodyPr>
          <a:lstStyle/>
          <a:p>
            <a:pPr>
              <a:lnSpc>
                <a:spcPct val="100000"/>
              </a:lnSpc>
              <a:buFont typeface="Wingdings" panose="05000000000000000000" pitchFamily="2" charset="2"/>
              <a:buChar char="Ø"/>
            </a:pPr>
            <a:r>
              <a:rPr lang="en-US" sz="2400" b="1" cap="none" dirty="0">
                <a:solidFill>
                  <a:srgbClr val="7030A0"/>
                </a:solidFill>
              </a:rPr>
              <a:t>Advanced by DO Schools, HR gained traction when MD schools sought to broaden access to medical school; now widely touted.</a:t>
            </a:r>
          </a:p>
          <a:p>
            <a:pPr>
              <a:lnSpc>
                <a:spcPct val="100000"/>
              </a:lnSpc>
              <a:buFont typeface="Wingdings" panose="05000000000000000000" pitchFamily="2" charset="2"/>
              <a:buChar char="Ø"/>
            </a:pPr>
            <a:r>
              <a:rPr lang="en-US" sz="2400" b="1" cap="none" dirty="0">
                <a:solidFill>
                  <a:srgbClr val="7030A0"/>
                </a:solidFill>
              </a:rPr>
              <a:t>Useful in ‘first cut’ review for deciding/considering interview offers, HR places credentials of applicants contextually to life experiences; it insures applicants meet the school’s mission.</a:t>
            </a:r>
          </a:p>
          <a:p>
            <a:pPr>
              <a:lnSpc>
                <a:spcPct val="100000"/>
              </a:lnSpc>
              <a:buFont typeface="Wingdings" panose="05000000000000000000" pitchFamily="2" charset="2"/>
              <a:buChar char="Ø"/>
            </a:pPr>
            <a:r>
              <a:rPr lang="en-US" sz="2400" b="1" cap="none" dirty="0">
                <a:solidFill>
                  <a:srgbClr val="7030A0"/>
                </a:solidFill>
              </a:rPr>
              <a:t>HR is NOT ‘robbing Peter to pay Paul’ nor ‘using an overflowing bucket to fill an empty bucket’…strong performance in some areas will NOT mitigate weak performance elsewhere.</a:t>
            </a:r>
          </a:p>
          <a:p>
            <a:pPr>
              <a:lnSpc>
                <a:spcPct val="100000"/>
              </a:lnSpc>
              <a:buFont typeface="Wingdings" panose="05000000000000000000" pitchFamily="2" charset="2"/>
              <a:buChar char="Ø"/>
            </a:pPr>
            <a:r>
              <a:rPr lang="en-US" sz="2400" b="1" cap="none" dirty="0">
                <a:solidFill>
                  <a:srgbClr val="7030A0"/>
                </a:solidFill>
              </a:rPr>
              <a:t>“No one is saying that skills and inclination in science are not important,” Dr. </a:t>
            </a:r>
            <a:r>
              <a:rPr lang="en-US" sz="2400" b="1" cap="none" dirty="0" err="1">
                <a:solidFill>
                  <a:srgbClr val="7030A0"/>
                </a:solidFill>
              </a:rPr>
              <a:t>Witzburg</a:t>
            </a:r>
            <a:r>
              <a:rPr lang="en-US" sz="2400" b="1" cap="none" dirty="0">
                <a:solidFill>
                  <a:srgbClr val="7030A0"/>
                </a:solidFill>
              </a:rPr>
              <a:t> said. “But in this rapidly evolving and diverse society, they alone are insufficient.”</a:t>
            </a:r>
          </a:p>
          <a:p>
            <a:pPr algn="r">
              <a:lnSpc>
                <a:spcPct val="100000"/>
              </a:lnSpc>
              <a:buFont typeface="Wingdings" panose="05000000000000000000" pitchFamily="2" charset="2"/>
              <a:buChar char="Ø"/>
            </a:pPr>
            <a:r>
              <a:rPr lang="en-US" sz="2800" b="1" cap="none" dirty="0"/>
              <a:t>“I have a really strong application, except for ________.” 				</a:t>
            </a:r>
            <a:r>
              <a:rPr lang="en-US" sz="2800" b="1" i="1" cap="none" dirty="0"/>
              <a:t>Do not fall into this trap and fallacy! Plan NOW with attention to your choices!</a:t>
            </a:r>
          </a:p>
        </p:txBody>
      </p:sp>
      <p:sp>
        <p:nvSpPr>
          <p:cNvPr id="2" name="TextBox 1"/>
          <p:cNvSpPr txBox="1"/>
          <p:nvPr/>
        </p:nvSpPr>
        <p:spPr>
          <a:xfrm>
            <a:off x="609600" y="106859"/>
            <a:ext cx="8077200" cy="769441"/>
          </a:xfrm>
          <a:prstGeom prst="rect">
            <a:avLst/>
          </a:prstGeom>
          <a:noFill/>
        </p:spPr>
        <p:txBody>
          <a:bodyPr wrap="square" rtlCol="0">
            <a:spAutoFit/>
          </a:bodyPr>
          <a:lstStyle/>
          <a:p>
            <a:r>
              <a:rPr lang="en-US" sz="4400" b="1" i="1" cap="all" dirty="0">
                <a:solidFill>
                  <a:srgbClr val="C00000"/>
                </a:solidFill>
                <a:latin typeface="+mn-lt"/>
              </a:rPr>
              <a:t>Understanding Holistic Review</a:t>
            </a:r>
          </a:p>
        </p:txBody>
      </p:sp>
    </p:spTree>
    <p:extLst>
      <p:ext uri="{BB962C8B-B14F-4D97-AF65-F5344CB8AC3E}">
        <p14:creationId xmlns:p14="http://schemas.microsoft.com/office/powerpoint/2010/main" val="2748380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8153400" cy="990600"/>
          </a:xfrm>
        </p:spPr>
        <p:txBody>
          <a:bodyPr>
            <a:normAutofit fontScale="90000"/>
          </a:bodyPr>
          <a:lstStyle/>
          <a:p>
            <a:r>
              <a:rPr lang="en-US" sz="4000" b="1" dirty="0">
                <a:solidFill>
                  <a:srgbClr val="7030A0"/>
                </a:solidFill>
                <a:latin typeface="+mn-lt"/>
              </a:rPr>
              <a:t>What does EVERY aspiring HP student need?</a:t>
            </a:r>
          </a:p>
        </p:txBody>
      </p:sp>
      <p:sp>
        <p:nvSpPr>
          <p:cNvPr id="13315" name="Rectangle 3"/>
          <p:cNvSpPr>
            <a:spLocks noGrp="1" noChangeArrowheads="1"/>
          </p:cNvSpPr>
          <p:nvPr>
            <p:ph idx="1"/>
          </p:nvPr>
        </p:nvSpPr>
        <p:spPr>
          <a:xfrm>
            <a:off x="609600" y="1219200"/>
            <a:ext cx="7498080" cy="5303520"/>
          </a:xfrm>
        </p:spPr>
        <p:txBody>
          <a:bodyPr>
            <a:normAutofit lnSpcReduction="10000"/>
          </a:bodyPr>
          <a:lstStyle/>
          <a:p>
            <a:pPr marL="0" indent="0">
              <a:buNone/>
            </a:pPr>
            <a:r>
              <a:rPr lang="en-US" sz="3600" b="1" spc="-150" dirty="0">
                <a:solidFill>
                  <a:srgbClr val="C00000"/>
                </a:solidFill>
              </a:rPr>
              <a:t>External</a:t>
            </a:r>
            <a:r>
              <a:rPr lang="en-US" sz="3600" b="1" spc="-150" dirty="0">
                <a:solidFill>
                  <a:srgbClr val="7030A0"/>
                </a:solidFill>
              </a:rPr>
              <a:t> feedback that is</a:t>
            </a:r>
          </a:p>
          <a:p>
            <a:pPr marL="0" indent="0">
              <a:buNone/>
            </a:pPr>
            <a:r>
              <a:rPr lang="en-US" sz="3600" b="1" spc="-150" dirty="0">
                <a:solidFill>
                  <a:srgbClr val="7030A0"/>
                </a:solidFill>
              </a:rPr>
              <a:t>	-compassionate</a:t>
            </a:r>
          </a:p>
          <a:p>
            <a:pPr marL="0" indent="0">
              <a:buNone/>
            </a:pPr>
            <a:r>
              <a:rPr lang="en-US" sz="3600" b="1" spc="-150" dirty="0">
                <a:solidFill>
                  <a:srgbClr val="7030A0"/>
                </a:solidFill>
              </a:rPr>
              <a:t>	-informed</a:t>
            </a:r>
          </a:p>
          <a:p>
            <a:pPr marL="0" indent="0">
              <a:buNone/>
            </a:pPr>
            <a:r>
              <a:rPr lang="en-US" sz="3600" b="1" spc="-150" dirty="0">
                <a:solidFill>
                  <a:srgbClr val="7030A0"/>
                </a:solidFill>
              </a:rPr>
              <a:t>	-constructive </a:t>
            </a:r>
          </a:p>
          <a:p>
            <a:pPr marL="0" indent="0">
              <a:buNone/>
            </a:pPr>
            <a:r>
              <a:rPr lang="en-US" sz="3600" b="1" spc="-150" dirty="0">
                <a:solidFill>
                  <a:srgbClr val="C00000"/>
                </a:solidFill>
              </a:rPr>
              <a:t>Internal</a:t>
            </a:r>
            <a:r>
              <a:rPr lang="en-US" sz="3600" b="1" spc="-150" dirty="0">
                <a:solidFill>
                  <a:srgbClr val="7030A0"/>
                </a:solidFill>
              </a:rPr>
              <a:t> Self-Assessment that is</a:t>
            </a:r>
          </a:p>
          <a:p>
            <a:pPr marL="0" indent="0">
              <a:buNone/>
            </a:pPr>
            <a:r>
              <a:rPr lang="en-US" sz="3600" b="1" i="1" cap="small" spc="-150" dirty="0">
                <a:solidFill>
                  <a:srgbClr val="7030A0"/>
                </a:solidFill>
              </a:rPr>
              <a:t>	-</a:t>
            </a:r>
            <a:r>
              <a:rPr lang="en-US" sz="3600" b="1" spc="-150" dirty="0">
                <a:solidFill>
                  <a:srgbClr val="7030A0"/>
                </a:solidFill>
              </a:rPr>
              <a:t>courageously honest</a:t>
            </a:r>
          </a:p>
          <a:p>
            <a:pPr marL="0" indent="0" algn="ctr">
              <a:buNone/>
            </a:pPr>
            <a:r>
              <a:rPr lang="en-US" sz="4800" b="1" i="1" cap="small" spc="-150" dirty="0">
                <a:solidFill>
                  <a:srgbClr val="C00000"/>
                </a:solidFill>
              </a:rPr>
              <a:t>Can I do, can I be better</a:t>
            </a:r>
            <a:r>
              <a:rPr lang="en-US" sz="4800" b="1" i="1" cap="small" spc="-150" dirty="0">
                <a:solidFill>
                  <a:srgbClr val="7030A0"/>
                </a:solidFill>
              </a:rPr>
              <a:t>?</a:t>
            </a:r>
            <a:r>
              <a:rPr lang="en-US" sz="4800" b="1" spc="-150" dirty="0">
                <a:solidFill>
                  <a:srgbClr val="7030A0"/>
                </a:solidFill>
              </a:rPr>
              <a:t> </a:t>
            </a:r>
          </a:p>
          <a:p>
            <a:pPr marL="0" indent="0">
              <a:buNone/>
            </a:pPr>
            <a:endParaRPr lang="en-US" sz="2000" spc="-150" dirty="0">
              <a:latin typeface="Arial" panose="020B0604020202020204" pitchFamily="34" charset="0"/>
            </a:endParaRPr>
          </a:p>
        </p:txBody>
      </p:sp>
    </p:spTree>
    <p:extLst>
      <p:ext uri="{BB962C8B-B14F-4D97-AF65-F5344CB8AC3E}">
        <p14:creationId xmlns:p14="http://schemas.microsoft.com/office/powerpoint/2010/main" val="1479496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228600"/>
            <a:ext cx="8153400" cy="990600"/>
          </a:xfrm>
        </p:spPr>
        <p:txBody>
          <a:bodyPr>
            <a:normAutofit fontScale="90000"/>
          </a:bodyPr>
          <a:lstStyle/>
          <a:p>
            <a:r>
              <a:rPr lang="en-US" sz="4000" b="1" dirty="0">
                <a:solidFill>
                  <a:srgbClr val="7030A0"/>
                </a:solidFill>
                <a:latin typeface="+mn-lt"/>
              </a:rPr>
              <a:t>How do you seek HPA assistance as a sophomore </a:t>
            </a:r>
            <a:r>
              <a:rPr lang="en-US" sz="4000" b="1" dirty="0" err="1">
                <a:solidFill>
                  <a:srgbClr val="7030A0"/>
                </a:solidFill>
                <a:latin typeface="+mn-lt"/>
              </a:rPr>
              <a:t>HPStudent</a:t>
            </a:r>
            <a:r>
              <a:rPr lang="en-US" sz="4000" b="1" dirty="0">
                <a:solidFill>
                  <a:srgbClr val="7030A0"/>
                </a:solidFill>
                <a:latin typeface="+mn-lt"/>
              </a:rPr>
              <a:t>?</a:t>
            </a:r>
          </a:p>
        </p:txBody>
      </p:sp>
      <p:sp>
        <p:nvSpPr>
          <p:cNvPr id="13315" name="Rectangle 3"/>
          <p:cNvSpPr>
            <a:spLocks noGrp="1" noChangeArrowheads="1"/>
          </p:cNvSpPr>
          <p:nvPr>
            <p:ph idx="1"/>
          </p:nvPr>
        </p:nvSpPr>
        <p:spPr>
          <a:xfrm>
            <a:off x="228600" y="1600200"/>
            <a:ext cx="8915400" cy="5410200"/>
          </a:xfrm>
        </p:spPr>
        <p:txBody>
          <a:bodyPr>
            <a:normAutofit fontScale="70000" lnSpcReduction="20000"/>
          </a:bodyPr>
          <a:lstStyle/>
          <a:p>
            <a:pPr marL="0" indent="0">
              <a:buNone/>
            </a:pPr>
            <a:r>
              <a:rPr lang="en-US" sz="3600" b="1" spc="-150" dirty="0">
                <a:solidFill>
                  <a:srgbClr val="C00000"/>
                </a:solidFill>
              </a:rPr>
              <a:t>Email</a:t>
            </a:r>
            <a:r>
              <a:rPr lang="en-US" sz="3600" b="1" spc="-150" dirty="0">
                <a:solidFill>
                  <a:srgbClr val="7030A0"/>
                </a:solidFill>
              </a:rPr>
              <a:t> your </a:t>
            </a:r>
            <a:r>
              <a:rPr lang="en-US" sz="3600" b="1" i="1" spc="-150" dirty="0">
                <a:solidFill>
                  <a:srgbClr val="7030A0"/>
                </a:solidFill>
              </a:rPr>
              <a:t>specific </a:t>
            </a:r>
            <a:r>
              <a:rPr lang="en-US" sz="3600" b="1" spc="-150" dirty="0">
                <a:solidFill>
                  <a:srgbClr val="7030A0"/>
                </a:solidFill>
              </a:rPr>
              <a:t>question and request; notify HPA, </a:t>
            </a:r>
            <a:r>
              <a:rPr lang="en-US" sz="3600" b="1" spc="-150" dirty="0" err="1">
                <a:solidFill>
                  <a:srgbClr val="7030A0"/>
                </a:solidFill>
              </a:rPr>
              <a:t>Ms</a:t>
            </a:r>
            <a:r>
              <a:rPr lang="en-US" sz="3600" b="1" spc="-150" dirty="0">
                <a:solidFill>
                  <a:srgbClr val="7030A0"/>
                </a:solidFill>
              </a:rPr>
              <a:t> </a:t>
            </a:r>
            <a:r>
              <a:rPr lang="en-US" sz="3600" b="1" spc="-150" dirty="0" err="1">
                <a:solidFill>
                  <a:srgbClr val="7030A0"/>
                </a:solidFill>
              </a:rPr>
              <a:t>Glaus</a:t>
            </a:r>
            <a:r>
              <a:rPr lang="en-US" sz="3600" b="1" spc="-150" dirty="0">
                <a:solidFill>
                  <a:srgbClr val="7030A0"/>
                </a:solidFill>
              </a:rPr>
              <a:t> &amp; Prof Waters; plan ahead and provide 3-5 business days</a:t>
            </a:r>
          </a:p>
          <a:p>
            <a:pPr marL="0" indent="0">
              <a:buNone/>
            </a:pPr>
            <a:r>
              <a:rPr lang="en-US" sz="3600" b="1" spc="-150" dirty="0">
                <a:solidFill>
                  <a:srgbClr val="C00000"/>
                </a:solidFill>
              </a:rPr>
              <a:t>Avail yourself</a:t>
            </a:r>
            <a:r>
              <a:rPr lang="en-US" sz="3600" b="1" spc="-150" dirty="0">
                <a:solidFill>
                  <a:srgbClr val="7030A0"/>
                </a:solidFill>
              </a:rPr>
              <a:t> during registration-period specific HP Advising </a:t>
            </a:r>
            <a:r>
              <a:rPr lang="en-US" sz="3600" b="1" i="1" spc="-150" dirty="0">
                <a:solidFill>
                  <a:srgbClr val="7030A0"/>
                </a:solidFill>
              </a:rPr>
              <a:t>Office Hours. </a:t>
            </a:r>
            <a:r>
              <a:rPr lang="en-US" sz="3600" b="1" spc="-150" dirty="0" err="1">
                <a:solidFill>
                  <a:srgbClr val="C00000"/>
                </a:solidFill>
              </a:rPr>
              <a:t>Ms</a:t>
            </a:r>
            <a:r>
              <a:rPr lang="en-US" sz="3600" b="1" spc="-150" dirty="0">
                <a:solidFill>
                  <a:srgbClr val="C00000"/>
                </a:solidFill>
              </a:rPr>
              <a:t> </a:t>
            </a:r>
            <a:r>
              <a:rPr lang="en-US" sz="3600" b="1" spc="-150" dirty="0" err="1">
                <a:solidFill>
                  <a:srgbClr val="C00000"/>
                </a:solidFill>
              </a:rPr>
              <a:t>Glaus</a:t>
            </a:r>
            <a:r>
              <a:rPr lang="en-US" sz="3600" b="1" spc="-150" dirty="0">
                <a:solidFill>
                  <a:srgbClr val="C00000"/>
                </a:solidFill>
              </a:rPr>
              <a:t> can be available Tuesday through Friday 10-5 by appointment. Prof Waters has OH drop in times Tuesday 8:30-10am, Wednesday 1:30-3pm, Friday 8:45-11am, </a:t>
            </a:r>
            <a:r>
              <a:rPr lang="en-US" sz="3600" b="1" spc="-150" dirty="0">
                <a:solidFill>
                  <a:srgbClr val="7030A0"/>
                </a:solidFill>
              </a:rPr>
              <a:t>some others by appointment.</a:t>
            </a:r>
          </a:p>
          <a:p>
            <a:pPr marL="0" indent="0">
              <a:buNone/>
            </a:pPr>
            <a:r>
              <a:rPr lang="en-US" sz="3600" b="1" spc="-150" dirty="0">
                <a:solidFill>
                  <a:srgbClr val="C00000"/>
                </a:solidFill>
              </a:rPr>
              <a:t>Elect </a:t>
            </a:r>
            <a:r>
              <a:rPr lang="en-US" sz="3600" b="1" spc="-150" dirty="0">
                <a:solidFill>
                  <a:srgbClr val="7030A0"/>
                </a:solidFill>
              </a:rPr>
              <a:t>Small Group Advising Sessions —stay tuned!</a:t>
            </a:r>
          </a:p>
          <a:p>
            <a:pPr marL="0" indent="0">
              <a:buNone/>
            </a:pPr>
            <a:r>
              <a:rPr lang="en-US" sz="3600" b="1" spc="-150" dirty="0">
                <a:solidFill>
                  <a:srgbClr val="C00000"/>
                </a:solidFill>
              </a:rPr>
              <a:t>Engage </a:t>
            </a:r>
            <a:r>
              <a:rPr lang="en-US" sz="3600" b="1" spc="-150" dirty="0">
                <a:solidFill>
                  <a:srgbClr val="7030A0"/>
                </a:solidFill>
              </a:rPr>
              <a:t>with us in </a:t>
            </a:r>
            <a:r>
              <a:rPr lang="en-US" sz="3600" b="1" spc="-150" dirty="0" err="1">
                <a:solidFill>
                  <a:srgbClr val="7030A0"/>
                </a:solidFill>
              </a:rPr>
              <a:t>HPAdvising</a:t>
            </a:r>
            <a:r>
              <a:rPr lang="en-US" sz="3600" b="1" spc="-150" dirty="0">
                <a:solidFill>
                  <a:srgbClr val="7030A0"/>
                </a:solidFill>
              </a:rPr>
              <a:t> and with our Gateway CC partners consistently and actively.</a:t>
            </a:r>
          </a:p>
          <a:p>
            <a:pPr marL="0" indent="0">
              <a:buNone/>
            </a:pPr>
            <a:endParaRPr lang="en-US" sz="3600" b="1" spc="-150" dirty="0">
              <a:solidFill>
                <a:srgbClr val="7030A0"/>
              </a:solidFill>
            </a:endParaRPr>
          </a:p>
          <a:p>
            <a:pPr marL="0" indent="0">
              <a:buNone/>
            </a:pPr>
            <a:endParaRPr lang="en-US" sz="2000" spc="-150" dirty="0">
              <a:latin typeface="Arial" panose="020B0604020202020204" pitchFamily="34" charset="0"/>
            </a:endParaRPr>
          </a:p>
        </p:txBody>
      </p:sp>
    </p:spTree>
    <p:extLst>
      <p:ext uri="{BB962C8B-B14F-4D97-AF65-F5344CB8AC3E}">
        <p14:creationId xmlns:p14="http://schemas.microsoft.com/office/powerpoint/2010/main" val="317383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62400" y="381000"/>
            <a:ext cx="5029199" cy="534987"/>
          </a:xfrm>
        </p:spPr>
        <p:txBody>
          <a:bodyPr>
            <a:noAutofit/>
          </a:bodyPr>
          <a:lstStyle/>
          <a:p>
            <a:pPr eaLnBrk="1" hangingPunct="1"/>
            <a:r>
              <a:rPr lang="en-US" b="1" i="1" dirty="0">
                <a:solidFill>
                  <a:srgbClr val="C00000"/>
                </a:solidFill>
                <a:latin typeface="+mn-lt"/>
              </a:rPr>
              <a:t>Your New Best Friends:</a:t>
            </a:r>
          </a:p>
        </p:txBody>
      </p:sp>
      <p:sp>
        <p:nvSpPr>
          <p:cNvPr id="4099" name="Rectangle 3"/>
          <p:cNvSpPr>
            <a:spLocks noGrp="1" noChangeArrowheads="1"/>
          </p:cNvSpPr>
          <p:nvPr>
            <p:ph idx="1"/>
          </p:nvPr>
        </p:nvSpPr>
        <p:spPr>
          <a:xfrm>
            <a:off x="76200" y="1217270"/>
            <a:ext cx="9067800" cy="5413717"/>
          </a:xfrm>
        </p:spPr>
        <p:txBody>
          <a:bodyPr>
            <a:normAutofit fontScale="85000" lnSpcReduction="10000"/>
          </a:bodyPr>
          <a:lstStyle/>
          <a:p>
            <a:pPr eaLnBrk="1" hangingPunct="1">
              <a:lnSpc>
                <a:spcPct val="90000"/>
              </a:lnSpc>
            </a:pPr>
            <a:r>
              <a:rPr lang="en-US" sz="4200" b="1" i="1" dirty="0">
                <a:solidFill>
                  <a:srgbClr val="C00000"/>
                </a:solidFill>
              </a:rPr>
              <a:t>HP Advising Page and Gateway cc</a:t>
            </a:r>
          </a:p>
          <a:p>
            <a:pPr eaLnBrk="1" hangingPunct="1">
              <a:lnSpc>
                <a:spcPct val="90000"/>
              </a:lnSpc>
            </a:pPr>
            <a:r>
              <a:rPr lang="en-US" sz="4200" b="1" i="1" dirty="0">
                <a:solidFill>
                  <a:srgbClr val="C00000"/>
                </a:solidFill>
              </a:rPr>
              <a:t>Your 3 ‘Bellwether’ Schools</a:t>
            </a:r>
          </a:p>
          <a:p>
            <a:pPr marL="0" indent="0" eaLnBrk="1" hangingPunct="1">
              <a:lnSpc>
                <a:spcPct val="90000"/>
              </a:lnSpc>
              <a:buNone/>
            </a:pPr>
            <a:endParaRPr lang="en-US" sz="4200" b="1" i="1" dirty="0">
              <a:solidFill>
                <a:srgbClr val="C00000"/>
              </a:solidFill>
            </a:endParaRPr>
          </a:p>
          <a:p>
            <a:pPr eaLnBrk="1" hangingPunct="1">
              <a:lnSpc>
                <a:spcPct val="90000"/>
              </a:lnSpc>
            </a:pPr>
            <a:r>
              <a:rPr lang="en-US" sz="4000" b="1" dirty="0">
                <a:solidFill>
                  <a:srgbClr val="7030A0"/>
                </a:solidFill>
              </a:rPr>
              <a:t>AAMC &amp; AMCAS		AACOM &amp; AACOMAS</a:t>
            </a:r>
          </a:p>
          <a:p>
            <a:pPr eaLnBrk="1" hangingPunct="1">
              <a:lnSpc>
                <a:spcPct val="90000"/>
              </a:lnSpc>
            </a:pPr>
            <a:r>
              <a:rPr lang="en-US" sz="4000" b="1" dirty="0">
                <a:solidFill>
                  <a:srgbClr val="7030A0"/>
                </a:solidFill>
              </a:rPr>
              <a:t>ADEA &amp; AADSAS		AACPM &amp; AACPMAS</a:t>
            </a:r>
          </a:p>
          <a:p>
            <a:pPr eaLnBrk="1" hangingPunct="1">
              <a:lnSpc>
                <a:spcPct val="90000"/>
              </a:lnSpc>
            </a:pPr>
            <a:r>
              <a:rPr lang="en-US" sz="4000" b="1" dirty="0">
                <a:solidFill>
                  <a:srgbClr val="7030A0"/>
                </a:solidFill>
              </a:rPr>
              <a:t>AAVMC &amp; VMCAS		ASCO &amp; </a:t>
            </a:r>
            <a:r>
              <a:rPr lang="en-US" sz="4000" b="1" dirty="0" err="1">
                <a:solidFill>
                  <a:srgbClr val="7030A0"/>
                </a:solidFill>
              </a:rPr>
              <a:t>OptomCAS</a:t>
            </a:r>
            <a:endParaRPr lang="en-US" sz="4000" b="1" dirty="0">
              <a:solidFill>
                <a:srgbClr val="7030A0"/>
              </a:solidFill>
            </a:endParaRPr>
          </a:p>
          <a:p>
            <a:pPr eaLnBrk="1" hangingPunct="1">
              <a:lnSpc>
                <a:spcPct val="90000"/>
              </a:lnSpc>
            </a:pPr>
            <a:r>
              <a:rPr lang="en-US" sz="4000" b="1" dirty="0">
                <a:solidFill>
                  <a:srgbClr val="7030A0"/>
                </a:solidFill>
              </a:rPr>
              <a:t>AAPA &amp; </a:t>
            </a:r>
            <a:r>
              <a:rPr lang="en-US" sz="4000" b="1" dirty="0" err="1">
                <a:solidFill>
                  <a:srgbClr val="7030A0"/>
                </a:solidFill>
              </a:rPr>
              <a:t>CasPA</a:t>
            </a:r>
            <a:r>
              <a:rPr lang="en-US" sz="4000" b="1" dirty="0">
                <a:solidFill>
                  <a:srgbClr val="7030A0"/>
                </a:solidFill>
              </a:rPr>
              <a:t>		</a:t>
            </a:r>
            <a:r>
              <a:rPr lang="en-US" sz="4000" b="1" i="1" dirty="0">
                <a:solidFill>
                  <a:srgbClr val="7030A0"/>
                </a:solidFill>
              </a:rPr>
              <a:t>…and of course…</a:t>
            </a:r>
          </a:p>
          <a:p>
            <a:pPr eaLnBrk="1" hangingPunct="1">
              <a:lnSpc>
                <a:spcPct val="90000"/>
              </a:lnSpc>
            </a:pPr>
            <a:endParaRPr lang="en-US" sz="4000" b="1" dirty="0">
              <a:solidFill>
                <a:srgbClr val="7030A0"/>
              </a:solidFill>
            </a:endParaRPr>
          </a:p>
          <a:p>
            <a:pPr algn="r" eaLnBrk="1" hangingPunct="1">
              <a:lnSpc>
                <a:spcPct val="90000"/>
              </a:lnSpc>
            </a:pPr>
            <a:r>
              <a:rPr lang="en-US" sz="4000" b="1" dirty="0">
                <a:solidFill>
                  <a:srgbClr val="7030A0"/>
                </a:solidFill>
              </a:rPr>
              <a:t>MSAR, MCAT, OAT, DAT, GRE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533400"/>
            <a:ext cx="8229600" cy="5730800"/>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7030A0"/>
                </a:solidFill>
                <a:effectLst/>
                <a:uLnTx/>
                <a:uFillTx/>
                <a:latin typeface="Arial"/>
                <a:ea typeface="+mn-ea"/>
                <a:cs typeface="+mn-cs"/>
              </a:rPr>
              <a:t>All of us at Lafayette College look forward to your success as you plan for a career in the health professions.  Visit our web site at </a:t>
            </a:r>
            <a:r>
              <a:rPr kumimoji="0" lang="en-US" altLang="en-US" sz="3200" b="0" i="0" u="none" strike="noStrike" kern="0" cap="none" spc="0" normalizeH="0" baseline="0" noProof="0" dirty="0">
                <a:ln>
                  <a:noFill/>
                </a:ln>
                <a:solidFill>
                  <a:srgbClr val="0070C0"/>
                </a:solidFill>
                <a:effectLst/>
                <a:uLnTx/>
                <a:uFillTx/>
                <a:latin typeface="Arial"/>
                <a:ea typeface="+mn-ea"/>
                <a:cs typeface="+mn-cs"/>
                <a:hlinkClick r:id="rId2">
                  <a:extLst>
                    <a:ext uri="{A12FA001-AC4F-418D-AE19-62706E023703}">
                      <ahyp:hlinkClr xmlns:ahyp="http://schemas.microsoft.com/office/drawing/2018/hyperlinkcolor" val="tx"/>
                    </a:ext>
                  </a:extLst>
                </a:hlinkClick>
              </a:rPr>
              <a:t>http://healthprofessions.lafayette.edu/</a:t>
            </a:r>
            <a:r>
              <a:rPr kumimoji="0" lang="en-US" altLang="en-US" sz="3200" b="0" i="0" u="none" strike="noStrike" kern="0" cap="none" spc="0" normalizeH="0" baseline="0" noProof="0" dirty="0">
                <a:ln>
                  <a:noFill/>
                </a:ln>
                <a:solidFill>
                  <a:srgbClr val="0070C0"/>
                </a:solidFill>
                <a:effectLst/>
                <a:uLnTx/>
                <a:uFillTx/>
                <a:latin typeface="Arial"/>
                <a:ea typeface="+mn-ea"/>
                <a:cs typeface="+mn-cs"/>
              </a:rPr>
              <a:t> </a:t>
            </a:r>
            <a:r>
              <a:rPr kumimoji="0" lang="en-US" altLang="en-US" sz="3200" b="0" i="0" u="none" strike="noStrike" kern="0" cap="none" spc="0" normalizeH="0" baseline="0" noProof="0" dirty="0">
                <a:ln>
                  <a:noFill/>
                </a:ln>
                <a:solidFill>
                  <a:srgbClr val="7030A0"/>
                </a:solidFill>
                <a:effectLst/>
                <a:uLnTx/>
                <a:uFillTx/>
                <a:latin typeface="Arial"/>
                <a:ea typeface="+mn-ea"/>
                <a:cs typeface="+mn-cs"/>
              </a:rPr>
              <a:t>Follow our Twitter account @</a:t>
            </a:r>
            <a:r>
              <a:rPr kumimoji="0" lang="en-US" altLang="en-US" sz="3200" b="0" i="0" u="none" strike="noStrike" kern="0" cap="none" spc="0" normalizeH="0" baseline="0" noProof="0" dirty="0" err="1">
                <a:ln>
                  <a:noFill/>
                </a:ln>
                <a:solidFill>
                  <a:srgbClr val="7030A0"/>
                </a:solidFill>
                <a:effectLst/>
                <a:uLnTx/>
                <a:uFillTx/>
                <a:latin typeface="Arial"/>
                <a:ea typeface="+mn-ea"/>
                <a:cs typeface="+mn-cs"/>
              </a:rPr>
              <a:t>HPLafCol</a:t>
            </a:r>
            <a:r>
              <a:rPr kumimoji="0" lang="en-US" altLang="en-US" sz="3200" b="0" i="0" u="none" strike="noStrike" kern="0" cap="none" spc="0" normalizeH="0" baseline="0" noProof="0" dirty="0">
                <a:ln>
                  <a:noFill/>
                </a:ln>
                <a:solidFill>
                  <a:srgbClr val="7030A0"/>
                </a:solidFill>
                <a:effectLst/>
                <a:uLnTx/>
                <a:uFillTx/>
                <a:latin typeface="Arial"/>
                <a:ea typeface="+mn-ea"/>
                <a:cs typeface="+mn-cs"/>
              </a:rPr>
              <a:t> and connect with Gateway Career Center.</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3200" b="0" i="0" u="none" strike="noStrike" kern="0" cap="none" spc="0" normalizeH="0" baseline="0" noProof="0" dirty="0">
              <a:ln>
                <a:noFill/>
              </a:ln>
              <a:solidFill>
                <a:srgbClr val="7030A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3200" b="0" i="0" u="none" strike="noStrike" kern="0" cap="none" spc="0" normalizeH="0" baseline="0" noProof="0" dirty="0">
                <a:ln>
                  <a:noFill/>
                </a:ln>
                <a:solidFill>
                  <a:srgbClr val="7030A0"/>
                </a:solidFill>
                <a:effectLst/>
                <a:uLnTx/>
                <a:uFillTx/>
                <a:latin typeface="Arial"/>
                <a:ea typeface="+mn-ea"/>
                <a:cs typeface="+mn-cs"/>
              </a:rPr>
              <a:t>Register for and attend HP Advising and related events! Come when you are able, leave when you must…but make it a priority!</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kern="0" cap="none" spc="0" normalizeH="0" baseline="0" noProof="0" dirty="0">
              <a:ln>
                <a:noFill/>
              </a:ln>
              <a:solidFill>
                <a:srgbClr val="2F1311"/>
              </a:solidFill>
              <a:effectLst/>
              <a:uLnTx/>
              <a:uFillTx/>
              <a:latin typeface="Arial"/>
              <a:ea typeface="+mn-ea"/>
              <a:cs typeface="+mn-cs"/>
            </a:endParaRPr>
          </a:p>
        </p:txBody>
      </p:sp>
    </p:spTree>
    <p:extLst>
      <p:ext uri="{BB962C8B-B14F-4D97-AF65-F5344CB8AC3E}">
        <p14:creationId xmlns:p14="http://schemas.microsoft.com/office/powerpoint/2010/main" val="2791203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4356" y="990600"/>
            <a:ext cx="8915400" cy="1634067"/>
          </a:xfrm>
        </p:spPr>
        <p:txBody>
          <a:bodyPr>
            <a:normAutofit fontScale="90000"/>
          </a:bodyPr>
          <a:lstStyle/>
          <a:p>
            <a:r>
              <a:rPr lang="en-US" sz="4200" dirty="0">
                <a:solidFill>
                  <a:srgbClr val="7030A0"/>
                </a:solidFill>
              </a:rPr>
              <a:t>Did you find this information session helpful? Do you have you more questions you wish to ask? Please copy this QR Code and we will await your replies!</a:t>
            </a:r>
            <a:br>
              <a:rPr lang="en-US" sz="4200" dirty="0">
                <a:solidFill>
                  <a:srgbClr val="7030A0"/>
                </a:solidFill>
              </a:rPr>
            </a:br>
            <a:br>
              <a:rPr lang="en-US" sz="4200" dirty="0">
                <a:solidFill>
                  <a:srgbClr val="7030A0"/>
                </a:solidFill>
              </a:rPr>
            </a:br>
            <a:endParaRPr lang="en-US" sz="4200" dirty="0">
              <a:solidFill>
                <a:srgbClr val="7030A0"/>
              </a:solidFill>
            </a:endParaRPr>
          </a:p>
        </p:txBody>
      </p:sp>
      <p:pic>
        <p:nvPicPr>
          <p:cNvPr id="4" name="Picture 3">
            <a:extLst>
              <a:ext uri="{FF2B5EF4-FFF2-40B4-BE49-F238E27FC236}">
                <a16:creationId xmlns:a16="http://schemas.microsoft.com/office/drawing/2014/main" id="{7D46A18F-4CD5-4331-B78B-AD3553B4B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042709"/>
            <a:ext cx="2381250" cy="2381250"/>
          </a:xfrm>
          <a:prstGeom prst="rect">
            <a:avLst/>
          </a:prstGeom>
        </p:spPr>
      </p:pic>
    </p:spTree>
    <p:extLst>
      <p:ext uri="{BB962C8B-B14F-4D97-AF65-F5344CB8AC3E}">
        <p14:creationId xmlns:p14="http://schemas.microsoft.com/office/powerpoint/2010/main" val="154488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1C25-9526-4BC1-8EE3-7018D912B05A}"/>
              </a:ext>
            </a:extLst>
          </p:cNvPr>
          <p:cNvSpPr>
            <a:spLocks noGrp="1"/>
          </p:cNvSpPr>
          <p:nvPr>
            <p:ph type="title"/>
          </p:nvPr>
        </p:nvSpPr>
        <p:spPr>
          <a:xfrm>
            <a:off x="532209" y="228600"/>
            <a:ext cx="8079581" cy="719667"/>
          </a:xfrm>
        </p:spPr>
        <p:txBody>
          <a:bodyPr>
            <a:normAutofit/>
          </a:bodyPr>
          <a:lstStyle/>
          <a:p>
            <a:pPr>
              <a:lnSpc>
                <a:spcPct val="100000"/>
              </a:lnSpc>
            </a:pPr>
            <a:r>
              <a:rPr lang="en-US" sz="3600" b="1" dirty="0">
                <a:solidFill>
                  <a:srgbClr val="7030A0"/>
                </a:solidFill>
              </a:rPr>
              <a:t>Ways to stay engaged</a:t>
            </a:r>
          </a:p>
        </p:txBody>
      </p:sp>
      <p:sp>
        <p:nvSpPr>
          <p:cNvPr id="3" name="Content Placeholder 2">
            <a:extLst>
              <a:ext uri="{FF2B5EF4-FFF2-40B4-BE49-F238E27FC236}">
                <a16:creationId xmlns:a16="http://schemas.microsoft.com/office/drawing/2014/main" id="{B3B58AB6-BCED-4C76-BAA6-476950E0F139}"/>
              </a:ext>
            </a:extLst>
          </p:cNvPr>
          <p:cNvSpPr>
            <a:spLocks noGrp="1"/>
          </p:cNvSpPr>
          <p:nvPr>
            <p:ph idx="1"/>
          </p:nvPr>
        </p:nvSpPr>
        <p:spPr>
          <a:xfrm>
            <a:off x="304800" y="916183"/>
            <a:ext cx="8610599" cy="5941817"/>
          </a:xfrm>
        </p:spPr>
        <p:txBody>
          <a:bodyPr>
            <a:normAutofit/>
          </a:bodyPr>
          <a:lstStyle/>
          <a:p>
            <a:pPr marL="0" indent="0">
              <a:lnSpc>
                <a:spcPct val="100000"/>
              </a:lnSpc>
              <a:spcBef>
                <a:spcPts val="0"/>
              </a:spcBef>
              <a:buNone/>
            </a:pPr>
            <a:r>
              <a:rPr lang="en-US" sz="2800" b="1" cap="none" dirty="0">
                <a:solidFill>
                  <a:srgbClr val="C00000"/>
                </a:solidFill>
                <a:latin typeface="Arial" panose="020B0604020202020204" pitchFamily="34" charset="0"/>
              </a:rPr>
              <a:t>Subscribe to news feeds</a:t>
            </a:r>
          </a:p>
          <a:p>
            <a:pPr marL="0" indent="0">
              <a:lnSpc>
                <a:spcPct val="100000"/>
              </a:lnSpc>
              <a:spcBef>
                <a:spcPts val="0"/>
              </a:spcBef>
              <a:buNone/>
            </a:pPr>
            <a:r>
              <a:rPr lang="en-US" sz="2800" b="1" cap="none" dirty="0">
                <a:solidFill>
                  <a:srgbClr val="C00000"/>
                </a:solidFill>
                <a:latin typeface="Arial" panose="020B0604020202020204" pitchFamily="34" charset="0"/>
              </a:rPr>
              <a:t>&gt;</a:t>
            </a:r>
            <a:r>
              <a:rPr lang="en-US" sz="2800" cap="none" dirty="0">
                <a:solidFill>
                  <a:srgbClr val="222222"/>
                </a:solidFill>
                <a:latin typeface="Arial" panose="020B0604020202020204" pitchFamily="34" charset="0"/>
              </a:rPr>
              <a:t>Consider Apple News, New York Times, Scientific American, Medscape, </a:t>
            </a:r>
            <a:r>
              <a:rPr lang="en-US" sz="2800" cap="none" dirty="0" err="1">
                <a:solidFill>
                  <a:srgbClr val="222222"/>
                </a:solidFill>
                <a:latin typeface="Arial" panose="020B0604020202020204" pitchFamily="34" charset="0"/>
              </a:rPr>
              <a:t>KevinMD</a:t>
            </a:r>
            <a:r>
              <a:rPr lang="en-US" sz="2800" cap="none" dirty="0">
                <a:solidFill>
                  <a:srgbClr val="222222"/>
                </a:solidFill>
                <a:latin typeface="Arial" panose="020B0604020202020204" pitchFamily="34" charset="0"/>
              </a:rPr>
              <a:t>; they can help you to stay current and expand your worldview!</a:t>
            </a:r>
          </a:p>
          <a:p>
            <a:pPr marL="517525" indent="0">
              <a:lnSpc>
                <a:spcPct val="100000"/>
              </a:lnSpc>
              <a:spcBef>
                <a:spcPts val="0"/>
              </a:spcBef>
              <a:buNone/>
            </a:pPr>
            <a:endParaRPr lang="en-US" sz="2800" b="1" cap="none" dirty="0">
              <a:solidFill>
                <a:srgbClr val="C00000"/>
              </a:solidFill>
              <a:latin typeface="Arial" panose="020B0604020202020204" pitchFamily="34" charset="0"/>
            </a:endParaRPr>
          </a:p>
          <a:p>
            <a:pPr marL="0" indent="0">
              <a:lnSpc>
                <a:spcPct val="100000"/>
              </a:lnSpc>
              <a:spcBef>
                <a:spcPts val="0"/>
              </a:spcBef>
              <a:buNone/>
            </a:pPr>
            <a:r>
              <a:rPr lang="en-US" sz="2800" b="1" cap="none" dirty="0">
                <a:solidFill>
                  <a:srgbClr val="C00000"/>
                </a:solidFill>
                <a:latin typeface="Arial" panose="020B0604020202020204" pitchFamily="34" charset="0"/>
              </a:rPr>
              <a:t>Strive for excellence in what you CAN do now!</a:t>
            </a:r>
          </a:p>
          <a:p>
            <a:pPr marL="0" indent="0">
              <a:lnSpc>
                <a:spcPct val="100000"/>
              </a:lnSpc>
              <a:spcBef>
                <a:spcPts val="0"/>
              </a:spcBef>
              <a:buNone/>
            </a:pPr>
            <a:r>
              <a:rPr lang="en-US" sz="2800" b="1" cap="none" dirty="0">
                <a:solidFill>
                  <a:srgbClr val="C00000"/>
                </a:solidFill>
                <a:latin typeface="Arial" panose="020B0604020202020204" pitchFamily="34" charset="0"/>
              </a:rPr>
              <a:t>&gt;</a:t>
            </a:r>
            <a:r>
              <a:rPr lang="en-US" sz="2800" cap="none" dirty="0">
                <a:solidFill>
                  <a:srgbClr val="222222"/>
                </a:solidFill>
                <a:latin typeface="Arial" panose="020B0604020202020204" pitchFamily="34" charset="0"/>
              </a:rPr>
              <a:t>Build your portfolio, UPDATE your CV, plan out cover letters for multiple opportunities.</a:t>
            </a:r>
          </a:p>
          <a:p>
            <a:pPr marL="0" indent="0">
              <a:lnSpc>
                <a:spcPct val="100000"/>
              </a:lnSpc>
              <a:spcBef>
                <a:spcPts val="0"/>
              </a:spcBef>
              <a:buNone/>
            </a:pPr>
            <a:r>
              <a:rPr lang="en-US" sz="2800" b="1" cap="none" dirty="0">
                <a:solidFill>
                  <a:srgbClr val="C00000"/>
                </a:solidFill>
                <a:latin typeface="Arial" panose="020B0604020202020204" pitchFamily="34" charset="0"/>
              </a:rPr>
              <a:t>&gt;</a:t>
            </a:r>
            <a:r>
              <a:rPr lang="en-US" sz="2800" cap="none" dirty="0">
                <a:solidFill>
                  <a:srgbClr val="222222"/>
                </a:solidFill>
                <a:latin typeface="Arial" panose="020B0604020202020204" pitchFamily="34" charset="0"/>
              </a:rPr>
              <a:t>Develop personal statement fodder, prompts for reflection, keep a journal, get &amp; stay organized!</a:t>
            </a:r>
          </a:p>
          <a:p>
            <a:pPr marL="0" indent="-457200">
              <a:lnSpc>
                <a:spcPct val="100000"/>
              </a:lnSpc>
              <a:spcBef>
                <a:spcPts val="0"/>
              </a:spcBef>
              <a:buNone/>
            </a:pPr>
            <a:r>
              <a:rPr lang="en-US" sz="2800" b="1" cap="none" dirty="0">
                <a:solidFill>
                  <a:srgbClr val="C00000"/>
                </a:solidFill>
                <a:latin typeface="Arial" panose="020B0604020202020204" pitchFamily="34" charset="0"/>
              </a:rPr>
              <a:t>&gt;</a:t>
            </a:r>
            <a:r>
              <a:rPr lang="en-US" sz="2800" cap="none" dirty="0">
                <a:solidFill>
                  <a:srgbClr val="222222"/>
                </a:solidFill>
                <a:latin typeface="Arial" panose="020B0604020202020204" pitchFamily="34" charset="0"/>
              </a:rPr>
              <a:t>Consider coursework that will ALSO provide research training (CURE) to support pursuit of Summer 2024 research opportunities.</a:t>
            </a:r>
          </a:p>
          <a:p>
            <a:pPr marL="0" indent="0">
              <a:lnSpc>
                <a:spcPct val="100000"/>
              </a:lnSpc>
              <a:spcBef>
                <a:spcPts val="0"/>
              </a:spcBef>
              <a:buNone/>
            </a:pPr>
            <a:endParaRPr lang="en-US" b="1" dirty="0">
              <a:solidFill>
                <a:srgbClr val="222222"/>
              </a:solidFill>
              <a:latin typeface="Arial" panose="020B0604020202020204" pitchFamily="34" charset="0"/>
            </a:endParaRPr>
          </a:p>
        </p:txBody>
      </p:sp>
      <p:sp>
        <p:nvSpPr>
          <p:cNvPr id="5" name="AutoShape 2" descr="External Link">
            <a:hlinkClick r:id="rId2" tooltip="&quot;External Links Disclaimer&quot; "/>
            <a:extLst>
              <a:ext uri="{FF2B5EF4-FFF2-40B4-BE49-F238E27FC236}">
                <a16:creationId xmlns:a16="http://schemas.microsoft.com/office/drawing/2014/main" id="{7BAF3C1E-DF30-4F95-90EF-432519DFBCB5}"/>
              </a:ext>
            </a:extLst>
          </p:cNvPr>
          <p:cNvSpPr>
            <a:spLocks noChangeAspect="1" noChangeArrowheads="1"/>
          </p:cNvSpPr>
          <p:nvPr/>
        </p:nvSpPr>
        <p:spPr bwMode="auto">
          <a:xfrm>
            <a:off x="5656263" y="-90488"/>
            <a:ext cx="95250" cy="9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130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1C25-9526-4BC1-8EE3-7018D912B05A}"/>
              </a:ext>
            </a:extLst>
          </p:cNvPr>
          <p:cNvSpPr>
            <a:spLocks noGrp="1"/>
          </p:cNvSpPr>
          <p:nvPr>
            <p:ph type="title"/>
          </p:nvPr>
        </p:nvSpPr>
        <p:spPr>
          <a:xfrm>
            <a:off x="152401" y="228600"/>
            <a:ext cx="8610599" cy="719667"/>
          </a:xfrm>
        </p:spPr>
        <p:txBody>
          <a:bodyPr>
            <a:normAutofit/>
          </a:bodyPr>
          <a:lstStyle/>
          <a:p>
            <a:pPr>
              <a:lnSpc>
                <a:spcPct val="100000"/>
              </a:lnSpc>
            </a:pPr>
            <a:r>
              <a:rPr lang="en-US" sz="3600" b="1" dirty="0">
                <a:solidFill>
                  <a:srgbClr val="7030A0"/>
                </a:solidFill>
              </a:rPr>
              <a:t>MORE Ways to stay engaged</a:t>
            </a:r>
          </a:p>
        </p:txBody>
      </p:sp>
      <p:sp>
        <p:nvSpPr>
          <p:cNvPr id="3" name="Content Placeholder 2">
            <a:extLst>
              <a:ext uri="{FF2B5EF4-FFF2-40B4-BE49-F238E27FC236}">
                <a16:creationId xmlns:a16="http://schemas.microsoft.com/office/drawing/2014/main" id="{B3B58AB6-BCED-4C76-BAA6-476950E0F139}"/>
              </a:ext>
            </a:extLst>
          </p:cNvPr>
          <p:cNvSpPr>
            <a:spLocks noGrp="1"/>
          </p:cNvSpPr>
          <p:nvPr>
            <p:ph idx="1"/>
          </p:nvPr>
        </p:nvSpPr>
        <p:spPr>
          <a:xfrm>
            <a:off x="381000" y="1120363"/>
            <a:ext cx="8382000" cy="4880386"/>
          </a:xfrm>
        </p:spPr>
        <p:txBody>
          <a:bodyPr>
            <a:noAutofit/>
          </a:bodyPr>
          <a:lstStyle/>
          <a:p>
            <a:pPr marL="0" indent="0">
              <a:lnSpc>
                <a:spcPct val="100000"/>
              </a:lnSpc>
              <a:spcBef>
                <a:spcPts val="0"/>
              </a:spcBef>
              <a:buNone/>
            </a:pPr>
            <a:r>
              <a:rPr lang="en-US" sz="2400" b="1" cap="none" dirty="0">
                <a:solidFill>
                  <a:srgbClr val="C00000"/>
                </a:solidFill>
                <a:latin typeface="Arial" panose="020B0604020202020204" pitchFamily="34" charset="0"/>
              </a:rPr>
              <a:t>Start searching out Summer 2024 options (many deadlines are November 1…closer than you think!)</a:t>
            </a:r>
          </a:p>
          <a:p>
            <a:pPr marL="0" indent="0">
              <a:lnSpc>
                <a:spcPct val="100000"/>
              </a:lnSpc>
              <a:spcBef>
                <a:spcPts val="0"/>
              </a:spcBef>
              <a:buNone/>
            </a:pPr>
            <a:r>
              <a:rPr lang="en-US" sz="2400" b="1" cap="none" dirty="0">
                <a:solidFill>
                  <a:srgbClr val="C00000"/>
                </a:solidFill>
                <a:latin typeface="Arial" panose="020B0604020202020204" pitchFamily="34" charset="0"/>
              </a:rPr>
              <a:t>&gt;</a:t>
            </a:r>
            <a:r>
              <a:rPr lang="en-US" sz="2400" cap="none" dirty="0">
                <a:solidFill>
                  <a:srgbClr val="222222"/>
                </a:solidFill>
                <a:latin typeface="Arial" panose="020B0604020202020204" pitchFamily="34" charset="0"/>
              </a:rPr>
              <a:t>Stay tuned for more Gateway Career Center news.</a:t>
            </a:r>
          </a:p>
          <a:p>
            <a:pPr marL="0" indent="0">
              <a:lnSpc>
                <a:spcPct val="100000"/>
              </a:lnSpc>
              <a:spcBef>
                <a:spcPts val="0"/>
              </a:spcBef>
              <a:buNone/>
            </a:pPr>
            <a:r>
              <a:rPr lang="en-US" sz="2400" b="1" cap="none" dirty="0">
                <a:solidFill>
                  <a:srgbClr val="C00000"/>
                </a:solidFill>
                <a:latin typeface="Arial" panose="020B0604020202020204" pitchFamily="34" charset="0"/>
              </a:rPr>
              <a:t>&gt;</a:t>
            </a:r>
            <a:r>
              <a:rPr lang="en-US" sz="2400" cap="none" dirty="0">
                <a:solidFill>
                  <a:srgbClr val="222222"/>
                </a:solidFill>
                <a:latin typeface="Arial" panose="020B0604020202020204" pitchFamily="34" charset="0"/>
              </a:rPr>
              <a:t>One example: NIH Summer Internship Programs, for more information see</a:t>
            </a:r>
            <a:r>
              <a:rPr lang="en-US" altLang="en-US" sz="2400" b="1" cap="none" dirty="0">
                <a:solidFill>
                  <a:srgbClr val="0070C0"/>
                </a:solidFill>
                <a:latin typeface="Arial" panose="020B0604020202020204" pitchFamily="34" charset="0"/>
                <a:cs typeface="Arial" panose="020B0604020202020204" pitchFamily="34" charset="0"/>
              </a:rPr>
              <a:t> </a:t>
            </a:r>
            <a:r>
              <a:rPr lang="en-US" altLang="en-US" sz="2400" b="1" cap="none"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Applying Successfully to the NIH Summer Internship Program (SIP) Video</a:t>
            </a:r>
            <a:r>
              <a:rPr lang="en-US" altLang="en-US" sz="2400" b="1" cap="none" dirty="0">
                <a:solidFill>
                  <a:srgbClr val="0070C0"/>
                </a:solidFill>
                <a:latin typeface="Arial" panose="020B0604020202020204" pitchFamily="34" charset="0"/>
                <a:cs typeface="Arial" panose="020B0604020202020204" pitchFamily="34" charset="0"/>
              </a:rPr>
              <a:t>; </a:t>
            </a:r>
            <a:r>
              <a:rPr lang="en-US" altLang="en-US" sz="2400" b="1" cap="none" dirty="0">
                <a:solidFill>
                  <a:srgbClr val="1155CC"/>
                </a:solidFill>
                <a:latin typeface="Arial" panose="020B0604020202020204" pitchFamily="34" charset="0"/>
                <a:cs typeface="Arial" panose="020B0604020202020204" pitchFamily="34" charset="0"/>
                <a:hlinkClick r:id="rId3"/>
              </a:rPr>
              <a:t>Suggestions for writing a resume/CV</a:t>
            </a:r>
            <a:endParaRPr lang="en-US" altLang="en-US" sz="2400" b="1" cap="none" dirty="0">
              <a:solidFill>
                <a:srgbClr val="222222"/>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400" b="1" cap="none" dirty="0">
              <a:solidFill>
                <a:srgbClr val="222222"/>
              </a:solidFill>
              <a:latin typeface="Arial" panose="020B0604020202020204" pitchFamily="34" charset="0"/>
            </a:endParaRPr>
          </a:p>
          <a:p>
            <a:pPr marL="0" indent="0">
              <a:lnSpc>
                <a:spcPct val="100000"/>
              </a:lnSpc>
              <a:spcBef>
                <a:spcPts val="0"/>
              </a:spcBef>
              <a:buNone/>
            </a:pPr>
            <a:r>
              <a:rPr lang="en-US" sz="2400" b="1" cap="none" dirty="0">
                <a:solidFill>
                  <a:srgbClr val="C00000"/>
                </a:solidFill>
                <a:latin typeface="Arial" panose="020B0604020202020204" pitchFamily="34" charset="0"/>
              </a:rPr>
              <a:t>Try to emphasize your experiences overall.</a:t>
            </a:r>
          </a:p>
          <a:p>
            <a:pPr marL="0" indent="0">
              <a:lnSpc>
                <a:spcPct val="100000"/>
              </a:lnSpc>
              <a:spcBef>
                <a:spcPts val="0"/>
              </a:spcBef>
              <a:buNone/>
            </a:pPr>
            <a:r>
              <a:rPr lang="en-US" sz="2400" b="1" cap="none" dirty="0">
                <a:solidFill>
                  <a:srgbClr val="C00000"/>
                </a:solidFill>
                <a:latin typeface="Arial" panose="020B0604020202020204" pitchFamily="34" charset="0"/>
              </a:rPr>
              <a:t>&gt;</a:t>
            </a:r>
            <a:r>
              <a:rPr lang="en-US" sz="2400" cap="none" dirty="0">
                <a:solidFill>
                  <a:schemeClr val="tx1"/>
                </a:solidFill>
                <a:latin typeface="Arial" panose="020B0604020202020204" pitchFamily="34" charset="0"/>
              </a:rPr>
              <a:t>Focus on your ability</a:t>
            </a:r>
          </a:p>
          <a:p>
            <a:pPr marL="0" indent="0">
              <a:lnSpc>
                <a:spcPct val="100000"/>
              </a:lnSpc>
              <a:spcBef>
                <a:spcPts val="0"/>
              </a:spcBef>
              <a:buNone/>
            </a:pPr>
            <a:r>
              <a:rPr lang="en-US" sz="2400" cap="none" dirty="0">
                <a:solidFill>
                  <a:schemeClr val="tx1"/>
                </a:solidFill>
                <a:latin typeface="Arial" panose="020B0604020202020204" pitchFamily="34" charset="0"/>
              </a:rPr>
              <a:t>	…to tolerate, manage, master, even embrace </a:t>
            </a:r>
          </a:p>
          <a:p>
            <a:pPr marL="0" indent="0">
              <a:lnSpc>
                <a:spcPct val="100000"/>
              </a:lnSpc>
              <a:spcBef>
                <a:spcPts val="0"/>
              </a:spcBef>
              <a:buNone/>
            </a:pPr>
            <a:r>
              <a:rPr lang="en-US" sz="2400" b="1" cap="none" dirty="0">
                <a:solidFill>
                  <a:srgbClr val="7030A0"/>
                </a:solidFill>
                <a:latin typeface="Arial" panose="020B0604020202020204" pitchFamily="34" charset="0"/>
              </a:rPr>
              <a:t>							</a:t>
            </a:r>
            <a:r>
              <a:rPr lang="en-US" sz="2400" b="1" i="1" cap="none" dirty="0">
                <a:solidFill>
                  <a:srgbClr val="7030A0"/>
                </a:solidFill>
                <a:latin typeface="Arial" panose="020B0604020202020204" pitchFamily="34" charset="0"/>
              </a:rPr>
              <a:t>uncertainty!</a:t>
            </a:r>
            <a:endParaRPr lang="en-US" sz="2400" i="1" cap="none" spc="-860" dirty="0">
              <a:solidFill>
                <a:srgbClr val="7030A0"/>
              </a:solidFill>
              <a:latin typeface="Times New Roman" panose="02020603050405020304" pitchFamily="18" charset="0"/>
            </a:endParaRPr>
          </a:p>
        </p:txBody>
      </p:sp>
      <p:sp>
        <p:nvSpPr>
          <p:cNvPr id="5" name="AutoShape 2" descr="External Link">
            <a:hlinkClick r:id="rId4" tooltip="&quot;External Links Disclaimer&quot; "/>
            <a:extLst>
              <a:ext uri="{FF2B5EF4-FFF2-40B4-BE49-F238E27FC236}">
                <a16:creationId xmlns:a16="http://schemas.microsoft.com/office/drawing/2014/main" id="{7BAF3C1E-DF30-4F95-90EF-432519DFBCB5}"/>
              </a:ext>
            </a:extLst>
          </p:cNvPr>
          <p:cNvSpPr>
            <a:spLocks noChangeAspect="1" noChangeArrowheads="1"/>
          </p:cNvSpPr>
          <p:nvPr/>
        </p:nvSpPr>
        <p:spPr bwMode="auto">
          <a:xfrm>
            <a:off x="5656263" y="-90488"/>
            <a:ext cx="95250" cy="95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External Link">
            <a:hlinkClick r:id="rId4" tooltip="&quot;External Links Disclaimer&quot; "/>
            <a:extLst>
              <a:ext uri="{FF2B5EF4-FFF2-40B4-BE49-F238E27FC236}">
                <a16:creationId xmlns:a16="http://schemas.microsoft.com/office/drawing/2014/main" id="{907ADEBB-3D05-4A66-9A7C-AABCD4360C8B}"/>
              </a:ext>
            </a:extLst>
          </p:cNvPr>
          <p:cNvSpPr>
            <a:spLocks noChangeAspect="1" noChangeArrowheads="1"/>
          </p:cNvSpPr>
          <p:nvPr/>
        </p:nvSpPr>
        <p:spPr bwMode="auto">
          <a:xfrm>
            <a:off x="5656263" y="-182563"/>
            <a:ext cx="95250" cy="95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External Link">
            <a:hlinkClick r:id="rId4" tooltip="&quot;External Links Disclaimer&quot; "/>
            <a:extLst>
              <a:ext uri="{FF2B5EF4-FFF2-40B4-BE49-F238E27FC236}">
                <a16:creationId xmlns:a16="http://schemas.microsoft.com/office/drawing/2014/main" id="{459636B8-9372-49A2-BCB3-9D2281B57D3B}"/>
              </a:ext>
            </a:extLst>
          </p:cNvPr>
          <p:cNvSpPr>
            <a:spLocks noChangeAspect="1" noChangeArrowheads="1"/>
          </p:cNvSpPr>
          <p:nvPr/>
        </p:nvSpPr>
        <p:spPr bwMode="auto">
          <a:xfrm>
            <a:off x="10533063" y="3434938"/>
            <a:ext cx="95250" cy="95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74666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9533"/>
            <a:ext cx="8001000" cy="567267"/>
          </a:xfrm>
        </p:spPr>
        <p:txBody>
          <a:bodyPr/>
          <a:lstStyle/>
          <a:p>
            <a:r>
              <a:rPr lang="en-US" sz="2800" dirty="0">
                <a:solidFill>
                  <a:srgbClr val="7030A0"/>
                </a:solidFill>
              </a:rPr>
              <a:t>Useful Resources shared on our web site!</a:t>
            </a:r>
            <a:endParaRPr lang="en-US" dirty="0">
              <a:solidFill>
                <a:srgbClr val="7030A0"/>
              </a:solidFill>
            </a:endParaRPr>
          </a:p>
        </p:txBody>
      </p:sp>
      <p:sp>
        <p:nvSpPr>
          <p:cNvPr id="3" name="Rectangle 2"/>
          <p:cNvSpPr/>
          <p:nvPr/>
        </p:nvSpPr>
        <p:spPr>
          <a:xfrm>
            <a:off x="604058" y="990600"/>
            <a:ext cx="6974681" cy="569386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Pre-med:</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rPr>
              <a:t>Aspiring Docs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AAMC’s Aspiring Docs website provides resources and inspiration to help pre-med students get started on their path to medicine)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a:t>
            </a: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a:rPr>
              <a:t>Premed Navigator</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monthly email that includes relevant information, resources, tools, tips, and important dates for pre-med students at every stage of their journey to medical school)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Aspiring Docs Diaries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Pre-dental:</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ADEA </a:t>
            </a:r>
            <a:r>
              <a:rPr kumimoji="0" lang="en-US" sz="1400" b="0" i="0" u="sng"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GoDental</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ADEA </a:t>
            </a:r>
            <a:r>
              <a:rPr kumimoji="0" lang="en-US" sz="1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GoDental</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website provides comprehensive resources to help prospective dental students get started on their path to dentistry)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ADEA </a:t>
            </a:r>
            <a:r>
              <a:rPr kumimoji="0" lang="en-US" sz="1400" b="0" i="0" u="sng"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GoDental</a:t>
            </a: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 Newsletter</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4"/>
              </a:rPr>
              <a:t>ADEA Dental Blogs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Pre-vet:</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a:rPr>
              <a:t>The AAVMC’s portal</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(provides information, resources and tools to help pre-vet students get started on path to medicine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a:rPr>
              <a:t>The Pathways Newsletter</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AAVMC’s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monthly newsletter designed specifically for pre-vet students)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Pre-optometry:</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The ASCO website</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(provides information and resources to help students get started on exploring a career in optometry)</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ASCO’s </a:t>
            </a:r>
            <a:r>
              <a:rPr kumimoji="0" lang="en-US" sz="1400" b="0" i="0" u="sng"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7"/>
              </a:rPr>
              <a:t>Eye on Optometry</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blog (provides timely and useful information to anyone who is interested in applying to optometry school)</a:t>
            </a:r>
          </a:p>
        </p:txBody>
      </p:sp>
    </p:spTree>
    <p:extLst>
      <p:ext uri="{BB962C8B-B14F-4D97-AF65-F5344CB8AC3E}">
        <p14:creationId xmlns:p14="http://schemas.microsoft.com/office/powerpoint/2010/main" val="148806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8991599" cy="534987"/>
          </a:xfrm>
        </p:spPr>
        <p:txBody>
          <a:bodyPr>
            <a:noAutofit/>
          </a:bodyPr>
          <a:lstStyle/>
          <a:p>
            <a:pPr eaLnBrk="1" hangingPunct="1"/>
            <a:r>
              <a:rPr lang="en-US" sz="4000" b="1" i="1" cap="none" dirty="0">
                <a:solidFill>
                  <a:srgbClr val="C00000"/>
                </a:solidFill>
                <a:latin typeface="+mn-lt"/>
              </a:rPr>
              <a:t>But where are the real needs?</a:t>
            </a:r>
          </a:p>
        </p:txBody>
      </p:sp>
      <p:sp>
        <p:nvSpPr>
          <p:cNvPr id="4099" name="Rectangle 3"/>
          <p:cNvSpPr>
            <a:spLocks noGrp="1" noChangeArrowheads="1"/>
          </p:cNvSpPr>
          <p:nvPr>
            <p:ph idx="1"/>
          </p:nvPr>
        </p:nvSpPr>
        <p:spPr>
          <a:xfrm>
            <a:off x="-533400" y="518829"/>
            <a:ext cx="9829800" cy="6170613"/>
          </a:xfrm>
        </p:spPr>
        <p:txBody>
          <a:bodyPr>
            <a:normAutofit fontScale="25000" lnSpcReduction="20000"/>
          </a:bodyPr>
          <a:lstStyle/>
          <a:p>
            <a:pPr lvl="1">
              <a:spcBef>
                <a:spcPts val="0"/>
              </a:spcBef>
              <a:buNone/>
            </a:pPr>
            <a:r>
              <a:rPr lang="en-US" sz="9000" b="1" cap="none" dirty="0">
                <a:solidFill>
                  <a:srgbClr val="7030A0"/>
                </a:solidFill>
              </a:rPr>
              <a:t>Medically Underserved Areas </a:t>
            </a:r>
            <a:r>
              <a:rPr lang="en-US" sz="9000" cap="none" dirty="0">
                <a:solidFill>
                  <a:srgbClr val="7030A0"/>
                </a:solidFill>
              </a:rPr>
              <a:t>and </a:t>
            </a:r>
            <a:r>
              <a:rPr lang="en-US" sz="9000" b="1" cap="none" dirty="0">
                <a:solidFill>
                  <a:srgbClr val="7030A0"/>
                </a:solidFill>
              </a:rPr>
              <a:t>Health Professional Shortage Areas </a:t>
            </a:r>
            <a:r>
              <a:rPr lang="en-US" sz="9000" cap="none" dirty="0">
                <a:solidFill>
                  <a:srgbClr val="7030A0"/>
                </a:solidFill>
              </a:rPr>
              <a:t>are projected to increase, as 4 of 50 states received failing grades in 2021, but anticipating 23 of 50 states by 2030.</a:t>
            </a:r>
          </a:p>
          <a:p>
            <a:pPr lvl="1">
              <a:spcBef>
                <a:spcPts val="0"/>
              </a:spcBef>
              <a:buNone/>
            </a:pPr>
            <a:r>
              <a:rPr lang="en-US" sz="9000" cap="none" dirty="0">
                <a:solidFill>
                  <a:srgbClr val="7030A0"/>
                </a:solidFill>
              </a:rPr>
              <a:t>Staff shortages in nursing plus all other areas of health care teams demand hospitals take as many as </a:t>
            </a:r>
            <a:r>
              <a:rPr lang="en-US" sz="9000" b="1" cap="none" dirty="0">
                <a:solidFill>
                  <a:srgbClr val="7030A0"/>
                </a:solidFill>
              </a:rPr>
              <a:t>25% or more of beds offline</a:t>
            </a:r>
            <a:r>
              <a:rPr lang="en-US" sz="9000" cap="none" dirty="0">
                <a:solidFill>
                  <a:srgbClr val="7030A0"/>
                </a:solidFill>
              </a:rPr>
              <a:t>; hospital closures and consolidations leave communities at risk of </a:t>
            </a:r>
            <a:r>
              <a:rPr lang="en-US" sz="9000" b="1" cap="none" dirty="0">
                <a:solidFill>
                  <a:srgbClr val="7030A0"/>
                </a:solidFill>
              </a:rPr>
              <a:t>no hospital within 75 miles.</a:t>
            </a:r>
          </a:p>
          <a:p>
            <a:pPr lvl="1">
              <a:spcBef>
                <a:spcPts val="0"/>
              </a:spcBef>
              <a:buNone/>
            </a:pPr>
            <a:r>
              <a:rPr lang="en-US" sz="9000" cap="none" dirty="0">
                <a:solidFill>
                  <a:srgbClr val="7030A0"/>
                </a:solidFill>
              </a:rPr>
              <a:t>Overall 2.78 physicians/1000 in the US (2.9 2 years ago; 77/1000 in Qatar)</a:t>
            </a:r>
          </a:p>
          <a:p>
            <a:pPr lvl="1">
              <a:spcBef>
                <a:spcPts val="0"/>
              </a:spcBef>
              <a:buNone/>
            </a:pPr>
            <a:r>
              <a:rPr lang="en-US" sz="9000" cap="none" dirty="0">
                <a:solidFill>
                  <a:srgbClr val="7030A0"/>
                </a:solidFill>
              </a:rPr>
              <a:t>MUA are predominantly </a:t>
            </a:r>
            <a:r>
              <a:rPr lang="en-US" sz="9000" b="1" cap="none" dirty="0">
                <a:solidFill>
                  <a:srgbClr val="7030A0"/>
                </a:solidFill>
              </a:rPr>
              <a:t>rural communities </a:t>
            </a:r>
            <a:r>
              <a:rPr lang="en-US" sz="9000" cap="none" dirty="0">
                <a:solidFill>
                  <a:srgbClr val="7030A0"/>
                </a:solidFill>
              </a:rPr>
              <a:t>and </a:t>
            </a:r>
            <a:r>
              <a:rPr lang="en-US" sz="9000" b="1" cap="none" dirty="0">
                <a:solidFill>
                  <a:srgbClr val="7030A0"/>
                </a:solidFill>
              </a:rPr>
              <a:t>urban inner city communities</a:t>
            </a:r>
            <a:r>
              <a:rPr lang="en-US" sz="9000" cap="none" dirty="0">
                <a:solidFill>
                  <a:srgbClr val="7030A0"/>
                </a:solidFill>
              </a:rPr>
              <a:t>, where lack of 1</a:t>
            </a:r>
            <a:r>
              <a:rPr lang="en-US" sz="9000" cap="none" baseline="30000" dirty="0">
                <a:solidFill>
                  <a:srgbClr val="7030A0"/>
                </a:solidFill>
              </a:rPr>
              <a:t>0</a:t>
            </a:r>
            <a:r>
              <a:rPr lang="en-US" sz="9000" cap="none" dirty="0">
                <a:solidFill>
                  <a:srgbClr val="7030A0"/>
                </a:solidFill>
              </a:rPr>
              <a:t> care physicians place millions at risk.</a:t>
            </a:r>
          </a:p>
          <a:p>
            <a:pPr lvl="1">
              <a:spcBef>
                <a:spcPts val="0"/>
              </a:spcBef>
              <a:buNone/>
            </a:pPr>
            <a:r>
              <a:rPr lang="en-US" sz="9000" b="1" cap="none" dirty="0">
                <a:solidFill>
                  <a:srgbClr val="7030A0"/>
                </a:solidFill>
              </a:rPr>
              <a:t>1</a:t>
            </a:r>
            <a:r>
              <a:rPr lang="en-US" sz="9000" b="1" cap="none" baseline="30000" dirty="0">
                <a:solidFill>
                  <a:srgbClr val="7030A0"/>
                </a:solidFill>
              </a:rPr>
              <a:t>0</a:t>
            </a:r>
            <a:r>
              <a:rPr lang="en-US" sz="9000" b="1" cap="none" dirty="0">
                <a:solidFill>
                  <a:srgbClr val="7030A0"/>
                </a:solidFill>
              </a:rPr>
              <a:t> care </a:t>
            </a:r>
            <a:r>
              <a:rPr lang="en-US" sz="9000" cap="none" dirty="0">
                <a:solidFill>
                  <a:srgbClr val="7030A0"/>
                </a:solidFill>
              </a:rPr>
              <a:t>physicians number </a:t>
            </a:r>
            <a:r>
              <a:rPr lang="en-US" sz="9000" b="1" cap="none" dirty="0">
                <a:solidFill>
                  <a:srgbClr val="7030A0"/>
                </a:solidFill>
              </a:rPr>
              <a:t>39.8/100,000</a:t>
            </a:r>
            <a:r>
              <a:rPr lang="en-US" sz="9000" cap="none" dirty="0">
                <a:solidFill>
                  <a:srgbClr val="7030A0"/>
                </a:solidFill>
              </a:rPr>
              <a:t> in rural areas compared to </a:t>
            </a:r>
            <a:r>
              <a:rPr lang="en-US" sz="9000" b="1" cap="none" dirty="0">
                <a:solidFill>
                  <a:srgbClr val="7030A0"/>
                </a:solidFill>
              </a:rPr>
              <a:t>53.3/100,000</a:t>
            </a:r>
            <a:r>
              <a:rPr lang="en-US" sz="9000" cap="none" dirty="0">
                <a:solidFill>
                  <a:srgbClr val="7030A0"/>
                </a:solidFill>
              </a:rPr>
              <a:t> in urban areas.</a:t>
            </a:r>
          </a:p>
          <a:p>
            <a:pPr lvl="1">
              <a:spcBef>
                <a:spcPts val="0"/>
              </a:spcBef>
              <a:buNone/>
            </a:pPr>
            <a:r>
              <a:rPr lang="en-US" sz="9000" cap="none" dirty="0">
                <a:solidFill>
                  <a:srgbClr val="7030A0"/>
                </a:solidFill>
              </a:rPr>
              <a:t>Rural healthcare physician crisis? While 19+% of Americans live in rural areas, only 10% of physicians practice there.</a:t>
            </a:r>
          </a:p>
          <a:p>
            <a:pPr lvl="1">
              <a:spcBef>
                <a:spcPts val="0"/>
              </a:spcBef>
              <a:buNone/>
            </a:pPr>
            <a:r>
              <a:rPr lang="en-US" sz="9000" cap="none" dirty="0">
                <a:solidFill>
                  <a:srgbClr val="7030A0"/>
                </a:solidFill>
              </a:rPr>
              <a:t>Currently </a:t>
            </a:r>
            <a:r>
              <a:rPr lang="en-US" sz="9000" b="1" cap="none" dirty="0">
                <a:solidFill>
                  <a:srgbClr val="7030A0"/>
                </a:solidFill>
              </a:rPr>
              <a:t>2 of 5 </a:t>
            </a:r>
            <a:r>
              <a:rPr lang="en-US" sz="9000" cap="none" dirty="0">
                <a:solidFill>
                  <a:srgbClr val="7030A0"/>
                </a:solidFill>
              </a:rPr>
              <a:t>practicing physicians will be 65+ in the next decade.</a:t>
            </a:r>
          </a:p>
          <a:p>
            <a:pPr lvl="1">
              <a:spcBef>
                <a:spcPts val="0"/>
              </a:spcBef>
              <a:buNone/>
            </a:pPr>
            <a:r>
              <a:rPr lang="en-US" sz="9000" cap="none" dirty="0">
                <a:solidFill>
                  <a:srgbClr val="7030A0"/>
                </a:solidFill>
              </a:rPr>
              <a:t>Overall physician shortages? Model projections for 2032 show a </a:t>
            </a:r>
            <a:r>
              <a:rPr lang="en-US" sz="9000" b="1" cap="none" dirty="0">
                <a:solidFill>
                  <a:srgbClr val="7030A0"/>
                </a:solidFill>
              </a:rPr>
              <a:t>shortfall of between 54,100 and 139,000 physicians</a:t>
            </a:r>
            <a:r>
              <a:rPr lang="en-US" sz="9000" cap="none" dirty="0">
                <a:solidFill>
                  <a:srgbClr val="7030A0"/>
                </a:solidFill>
              </a:rPr>
              <a:t>, just to meet current, already inequitable health care utilization patterns!</a:t>
            </a:r>
          </a:p>
          <a:p>
            <a:pPr lvl="1">
              <a:spcBef>
                <a:spcPts val="0"/>
              </a:spcBef>
              <a:buNone/>
            </a:pPr>
            <a:endParaRPr lang="en-US" sz="3200" i="1" cap="none" dirty="0">
              <a:solidFill>
                <a:srgbClr val="7030A0"/>
              </a:solidFill>
            </a:endParaRPr>
          </a:p>
        </p:txBody>
      </p:sp>
    </p:spTree>
    <p:extLst>
      <p:ext uri="{BB962C8B-B14F-4D97-AF65-F5344CB8AC3E}">
        <p14:creationId xmlns:p14="http://schemas.microsoft.com/office/powerpoint/2010/main" val="336460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663D82-29B5-489B-964B-66EA94C088AF}"/>
              </a:ext>
            </a:extLst>
          </p:cNvPr>
          <p:cNvSpPr txBox="1">
            <a:spLocks/>
          </p:cNvSpPr>
          <p:nvPr/>
        </p:nvSpPr>
        <p:spPr>
          <a:xfrm>
            <a:off x="-1" y="304800"/>
            <a:ext cx="9107714" cy="138790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a:r>
              <a:rPr lang="en-US" sz="3200" b="1" dirty="0">
                <a:solidFill>
                  <a:srgbClr val="7030A0"/>
                </a:solidFill>
                <a:latin typeface="+mn-lt"/>
              </a:rPr>
              <a:t>DDS or DMD? MD, DO, DPM? USMLE? MSTP? PT, OT, NP, PA-C? MPH? PharmD?...maybe you feel a little</a:t>
            </a:r>
          </a:p>
        </p:txBody>
      </p:sp>
      <p:pic>
        <p:nvPicPr>
          <p:cNvPr id="5" name="Picture 4">
            <a:extLst>
              <a:ext uri="{FF2B5EF4-FFF2-40B4-BE49-F238E27FC236}">
                <a16:creationId xmlns:a16="http://schemas.microsoft.com/office/drawing/2014/main" id="{42E29671-ACE1-4F67-AF5E-6A7DF84AE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2" y="1615650"/>
            <a:ext cx="4048087" cy="3153192"/>
          </a:xfrm>
          <a:prstGeom prst="rect">
            <a:avLst/>
          </a:prstGeom>
        </p:spPr>
      </p:pic>
      <p:pic>
        <p:nvPicPr>
          <p:cNvPr id="11" name="Picture 10">
            <a:extLst>
              <a:ext uri="{FF2B5EF4-FFF2-40B4-BE49-F238E27FC236}">
                <a16:creationId xmlns:a16="http://schemas.microsoft.com/office/drawing/2014/main" id="{098543BE-B51C-499A-92D7-F9C5EFE88DAF}"/>
              </a:ext>
            </a:extLst>
          </p:cNvPr>
          <p:cNvPicPr>
            <a:picLocks noChangeAspect="1"/>
          </p:cNvPicPr>
          <p:nvPr/>
        </p:nvPicPr>
        <p:blipFill rotWithShape="1">
          <a:blip r:embed="rId3">
            <a:extLst>
              <a:ext uri="{28A0092B-C50C-407E-A947-70E740481C1C}">
                <a14:useLocalDpi xmlns:a14="http://schemas.microsoft.com/office/drawing/2010/main" val="0"/>
              </a:ext>
            </a:extLst>
          </a:blip>
          <a:srcRect l="9205" t="4464" r="6209" b="18443"/>
          <a:stretch/>
        </p:blipFill>
        <p:spPr>
          <a:xfrm>
            <a:off x="4795785" y="1596600"/>
            <a:ext cx="4281502" cy="3191292"/>
          </a:xfrm>
          <a:prstGeom prst="rect">
            <a:avLst/>
          </a:prstGeom>
        </p:spPr>
      </p:pic>
      <p:sp>
        <p:nvSpPr>
          <p:cNvPr id="12" name="Title 1">
            <a:extLst>
              <a:ext uri="{FF2B5EF4-FFF2-40B4-BE49-F238E27FC236}">
                <a16:creationId xmlns:a16="http://schemas.microsoft.com/office/drawing/2014/main" id="{823CCE4F-711C-43AC-8721-776FE6B24F9B}"/>
              </a:ext>
            </a:extLst>
          </p:cNvPr>
          <p:cNvSpPr txBox="1">
            <a:spLocks/>
          </p:cNvSpPr>
          <p:nvPr/>
        </p:nvSpPr>
        <p:spPr>
          <a:xfrm>
            <a:off x="66712" y="5241493"/>
            <a:ext cx="9041001" cy="138790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80000"/>
              </a:lnSpc>
            </a:pPr>
            <a:r>
              <a:rPr lang="en-US" sz="3200" b="1" cap="none" dirty="0">
                <a:solidFill>
                  <a:srgbClr val="7030A0"/>
                </a:solidFill>
                <a:latin typeface="+mn-lt"/>
              </a:rPr>
              <a:t>Advice is all around, but good advice? It could be hard to find, but not for YOU because YOU are HERE…</a:t>
            </a:r>
            <a:endParaRPr lang="en-US" sz="3200" b="1" cap="none" dirty="0">
              <a:solidFill>
                <a:srgbClr val="7030A0"/>
              </a:solidFill>
              <a:latin typeface="+mn-lt"/>
              <a:cs typeface="Times New Roman" panose="02020603050405020304" pitchFamily="18" charset="0"/>
            </a:endParaRPr>
          </a:p>
        </p:txBody>
      </p:sp>
    </p:spTree>
    <p:extLst>
      <p:ext uri="{BB962C8B-B14F-4D97-AF65-F5344CB8AC3E}">
        <p14:creationId xmlns:p14="http://schemas.microsoft.com/office/powerpoint/2010/main" val="248133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8A25-9538-462C-82B8-67BF2DB112B6}"/>
              </a:ext>
            </a:extLst>
          </p:cNvPr>
          <p:cNvSpPr>
            <a:spLocks noGrp="1"/>
          </p:cNvSpPr>
          <p:nvPr>
            <p:ph type="title"/>
          </p:nvPr>
        </p:nvSpPr>
        <p:spPr>
          <a:xfrm>
            <a:off x="6019800" y="-31820"/>
            <a:ext cx="3129776" cy="1838533"/>
          </a:xfrm>
        </p:spPr>
        <p:txBody>
          <a:bodyPr>
            <a:normAutofit fontScale="90000"/>
          </a:bodyPr>
          <a:lstStyle/>
          <a:p>
            <a:r>
              <a:rPr lang="en-US" b="1" dirty="0">
                <a:solidFill>
                  <a:srgbClr val="7030A0"/>
                </a:solidFill>
              </a:rPr>
              <a:t>Seeing your future: Know your WHY!</a:t>
            </a:r>
          </a:p>
        </p:txBody>
      </p:sp>
      <p:pic>
        <p:nvPicPr>
          <p:cNvPr id="4" name="Picture 3">
            <a:extLst>
              <a:ext uri="{FF2B5EF4-FFF2-40B4-BE49-F238E27FC236}">
                <a16:creationId xmlns:a16="http://schemas.microsoft.com/office/drawing/2014/main" id="{01BB26B6-F494-4B33-A21A-6A17914E3F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99" r="12139" b="6472"/>
          <a:stretch/>
        </p:blipFill>
        <p:spPr>
          <a:xfrm>
            <a:off x="1843403" y="663600"/>
            <a:ext cx="1912704" cy="2666890"/>
          </a:xfrm>
          <a:prstGeom prst="rect">
            <a:avLst/>
          </a:prstGeom>
        </p:spPr>
      </p:pic>
      <p:pic>
        <p:nvPicPr>
          <p:cNvPr id="8" name="Picture 7">
            <a:extLst>
              <a:ext uri="{FF2B5EF4-FFF2-40B4-BE49-F238E27FC236}">
                <a16:creationId xmlns:a16="http://schemas.microsoft.com/office/drawing/2014/main" id="{83F11ACD-C977-49C3-8999-6ECC286AF9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86" r="6630" b="32254"/>
          <a:stretch/>
        </p:blipFill>
        <p:spPr>
          <a:xfrm>
            <a:off x="-49557" y="12490"/>
            <a:ext cx="1926301" cy="2787637"/>
          </a:xfrm>
          <a:prstGeom prst="rect">
            <a:avLst/>
          </a:prstGeom>
        </p:spPr>
      </p:pic>
      <p:pic>
        <p:nvPicPr>
          <p:cNvPr id="10" name="Picture 9">
            <a:extLst>
              <a:ext uri="{FF2B5EF4-FFF2-40B4-BE49-F238E27FC236}">
                <a16:creationId xmlns:a16="http://schemas.microsoft.com/office/drawing/2014/main" id="{CC7BD818-2A2A-4BDE-84B2-7B2A380F65B0}"/>
              </a:ext>
            </a:extLst>
          </p:cNvPr>
          <p:cNvPicPr>
            <a:picLocks noChangeAspect="1"/>
          </p:cNvPicPr>
          <p:nvPr/>
        </p:nvPicPr>
        <p:blipFill>
          <a:blip r:embed="rId5" cstate="print">
            <a:extLst>
              <a:ext uri="{28A0092B-C50C-407E-A947-70E740481C1C}">
                <a14:useLocalDpi xmlns:a14="http://schemas.microsoft.com/office/drawing/2010/main" val="0"/>
              </a:ext>
            </a:extLst>
          </a:blip>
          <a:srcRect l="19023" r="19023"/>
          <a:stretch/>
        </p:blipFill>
        <p:spPr>
          <a:xfrm rot="16140000" flipH="1">
            <a:off x="3740922" y="4200942"/>
            <a:ext cx="2418943" cy="2929477"/>
          </a:xfrm>
          <a:prstGeom prst="rect">
            <a:avLst/>
          </a:prstGeom>
        </p:spPr>
      </p:pic>
      <p:pic>
        <p:nvPicPr>
          <p:cNvPr id="14" name="Picture 13">
            <a:extLst>
              <a:ext uri="{FF2B5EF4-FFF2-40B4-BE49-F238E27FC236}">
                <a16:creationId xmlns:a16="http://schemas.microsoft.com/office/drawing/2014/main" id="{52F77742-9409-4FA7-96D5-8FDD679F7CB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75" t="10778" r="15400" b="20158"/>
          <a:stretch/>
        </p:blipFill>
        <p:spPr>
          <a:xfrm>
            <a:off x="-164519" y="3860853"/>
            <a:ext cx="1926300" cy="2666890"/>
          </a:xfrm>
          <a:prstGeom prst="rect">
            <a:avLst/>
          </a:prstGeom>
        </p:spPr>
      </p:pic>
      <p:pic>
        <p:nvPicPr>
          <p:cNvPr id="12" name="Picture 11">
            <a:extLst>
              <a:ext uri="{FF2B5EF4-FFF2-40B4-BE49-F238E27FC236}">
                <a16:creationId xmlns:a16="http://schemas.microsoft.com/office/drawing/2014/main" id="{B04DD5F9-F6E3-479F-8763-5ED220025F8A}"/>
              </a:ext>
            </a:extLst>
          </p:cNvPr>
          <p:cNvPicPr>
            <a:picLocks noChangeAspect="1"/>
          </p:cNvPicPr>
          <p:nvPr/>
        </p:nvPicPr>
        <p:blipFill>
          <a:blip r:embed="rId7" cstate="print">
            <a:extLst>
              <a:ext uri="{28A0092B-C50C-407E-A947-70E740481C1C}">
                <a14:useLocalDpi xmlns:a14="http://schemas.microsoft.com/office/drawing/2010/main" val="0"/>
              </a:ext>
            </a:extLst>
          </a:blip>
          <a:srcRect l="24452" r="24452"/>
          <a:stretch/>
        </p:blipFill>
        <p:spPr>
          <a:xfrm rot="5400000">
            <a:off x="3511174" y="255241"/>
            <a:ext cx="2905958" cy="2416093"/>
          </a:xfrm>
          <a:prstGeom prst="rect">
            <a:avLst/>
          </a:prstGeom>
        </p:spPr>
      </p:pic>
      <p:pic>
        <p:nvPicPr>
          <p:cNvPr id="16" name="Picture 15">
            <a:extLst>
              <a:ext uri="{FF2B5EF4-FFF2-40B4-BE49-F238E27FC236}">
                <a16:creationId xmlns:a16="http://schemas.microsoft.com/office/drawing/2014/main" id="{1614AA44-7717-4AB9-9BC4-DEB59227470D}"/>
              </a:ext>
            </a:extLst>
          </p:cNvPr>
          <p:cNvPicPr>
            <a:picLocks noChangeAspect="1"/>
          </p:cNvPicPr>
          <p:nvPr/>
        </p:nvPicPr>
        <p:blipFill>
          <a:blip r:embed="rId8" cstate="print">
            <a:extLst>
              <a:ext uri="{28A0092B-C50C-407E-A947-70E740481C1C}">
                <a14:useLocalDpi xmlns:a14="http://schemas.microsoft.com/office/drawing/2010/main" val="0"/>
              </a:ext>
            </a:extLst>
          </a:blip>
          <a:srcRect l="7791" r="7791"/>
          <a:stretch/>
        </p:blipFill>
        <p:spPr>
          <a:xfrm>
            <a:off x="1807569" y="3330490"/>
            <a:ext cx="1948537" cy="2666891"/>
          </a:xfrm>
          <a:prstGeom prst="rect">
            <a:avLst/>
          </a:prstGeom>
        </p:spPr>
      </p:pic>
      <p:pic>
        <p:nvPicPr>
          <p:cNvPr id="6" name="Picture 5">
            <a:extLst>
              <a:ext uri="{FF2B5EF4-FFF2-40B4-BE49-F238E27FC236}">
                <a16:creationId xmlns:a16="http://schemas.microsoft.com/office/drawing/2014/main" id="{82B96C54-7946-4CF5-B1E9-0DC53B5762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0599" t="4120" r="8651" b="17882"/>
          <a:stretch/>
        </p:blipFill>
        <p:spPr>
          <a:xfrm>
            <a:off x="5500978" y="1686654"/>
            <a:ext cx="1658713" cy="2772387"/>
          </a:xfrm>
          <a:prstGeom prst="rect">
            <a:avLst/>
          </a:prstGeom>
        </p:spPr>
      </p:pic>
      <p:pic>
        <p:nvPicPr>
          <p:cNvPr id="5" name="Picture 4">
            <a:extLst>
              <a:ext uri="{FF2B5EF4-FFF2-40B4-BE49-F238E27FC236}">
                <a16:creationId xmlns:a16="http://schemas.microsoft.com/office/drawing/2014/main" id="{7263B057-65BA-42B7-BAD2-81295EE469F9}"/>
              </a:ext>
            </a:extLst>
          </p:cNvPr>
          <p:cNvPicPr>
            <a:picLocks noChangeAspect="1"/>
          </p:cNvPicPr>
          <p:nvPr/>
        </p:nvPicPr>
        <p:blipFill rotWithShape="1">
          <a:blip r:embed="rId10">
            <a:extLst>
              <a:ext uri="{28A0092B-C50C-407E-A947-70E740481C1C}">
                <a14:useLocalDpi xmlns:a14="http://schemas.microsoft.com/office/drawing/2010/main" val="0"/>
              </a:ext>
            </a:extLst>
          </a:blip>
          <a:srcRect l="22572" t="481" r="12257" b="41854"/>
          <a:stretch/>
        </p:blipFill>
        <p:spPr>
          <a:xfrm>
            <a:off x="7107436" y="1686654"/>
            <a:ext cx="1899133" cy="2869942"/>
          </a:xfrm>
          <a:prstGeom prst="rect">
            <a:avLst/>
          </a:prstGeom>
        </p:spPr>
      </p:pic>
      <p:pic>
        <p:nvPicPr>
          <p:cNvPr id="9" name="Picture 8">
            <a:extLst>
              <a:ext uri="{FF2B5EF4-FFF2-40B4-BE49-F238E27FC236}">
                <a16:creationId xmlns:a16="http://schemas.microsoft.com/office/drawing/2014/main" id="{3B7B5123-1260-459B-9751-35AFA39CD89D}"/>
              </a:ext>
            </a:extLst>
          </p:cNvPr>
          <p:cNvPicPr>
            <a:picLocks noChangeAspect="1"/>
          </p:cNvPicPr>
          <p:nvPr/>
        </p:nvPicPr>
        <p:blipFill rotWithShape="1">
          <a:blip r:embed="rId11"/>
          <a:srcRect l="28258" t="5463" r="31891" b="58177"/>
          <a:stretch/>
        </p:blipFill>
        <p:spPr>
          <a:xfrm>
            <a:off x="6777901" y="4403032"/>
            <a:ext cx="1818568" cy="2493552"/>
          </a:xfrm>
          <a:prstGeom prst="rect">
            <a:avLst/>
          </a:prstGeom>
        </p:spPr>
      </p:pic>
    </p:spTree>
    <p:extLst>
      <p:ext uri="{BB962C8B-B14F-4D97-AF65-F5344CB8AC3E}">
        <p14:creationId xmlns:p14="http://schemas.microsoft.com/office/powerpoint/2010/main" val="211533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8A92D9-2DA0-48A0-A507-D20A62F8AB64}"/>
              </a:ext>
            </a:extLst>
          </p:cNvPr>
          <p:cNvSpPr/>
          <p:nvPr/>
        </p:nvSpPr>
        <p:spPr>
          <a:xfrm>
            <a:off x="0" y="277535"/>
            <a:ext cx="9144000" cy="6586418"/>
          </a:xfrm>
          <a:prstGeom prst="rect">
            <a:avLst/>
          </a:prstGeom>
        </p:spPr>
        <p:txBody>
          <a:bodyPr wrap="square">
            <a:spAutoFit/>
          </a:bodyPr>
          <a:lstStyle/>
          <a:p>
            <a:pPr marL="342900" lvl="0" indent="-342900" algn="ctr" fontAlgn="base">
              <a:spcBef>
                <a:spcPct val="20000"/>
              </a:spcBef>
              <a:spcAft>
                <a:spcPct val="0"/>
              </a:spcAft>
            </a:pPr>
            <a:r>
              <a:rPr lang="en-US" altLang="en-US" sz="5400" b="1" kern="0" dirty="0">
                <a:solidFill>
                  <a:srgbClr val="7030A0"/>
                </a:solidFill>
                <a:latin typeface="+mj-lt"/>
              </a:rPr>
              <a:t>KNOW YOUR WHY!</a:t>
            </a:r>
          </a:p>
          <a:p>
            <a:pPr marL="342900" lvl="0" fontAlgn="base">
              <a:spcBef>
                <a:spcPct val="20000"/>
              </a:spcBef>
              <a:spcAft>
                <a:spcPct val="0"/>
              </a:spcAft>
            </a:pPr>
            <a:r>
              <a:rPr lang="en-US" altLang="en-US" sz="4000" b="1" kern="0" dirty="0">
                <a:solidFill>
                  <a:srgbClr val="7030A0"/>
                </a:solidFill>
                <a:latin typeface="+mj-lt"/>
              </a:rPr>
              <a:t>Each of your decisions can eliminate some possibilities, but each may also lead to new opportunities. Make choices that reflect and demonstrate why they are valuable to you.  The best thing to do is that for which we have the best reasons. Be sure your reasons are authentic, rooted in knowledge, and are well-conceived!</a:t>
            </a:r>
          </a:p>
        </p:txBody>
      </p:sp>
    </p:spTree>
    <p:extLst>
      <p:ext uri="{BB962C8B-B14F-4D97-AF65-F5344CB8AC3E}">
        <p14:creationId xmlns:p14="http://schemas.microsoft.com/office/powerpoint/2010/main" val="2362133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1343" y="114300"/>
            <a:ext cx="8915400" cy="6629400"/>
          </a:xfrm>
        </p:spPr>
        <p:txBody>
          <a:bodyPr anchor="t">
            <a:noAutofit/>
          </a:bodyPr>
          <a:lstStyle/>
          <a:p>
            <a:pPr algn="l"/>
            <a:r>
              <a:rPr lang="en-US" altLang="en-US" b="1" cap="none" dirty="0">
                <a:solidFill>
                  <a:srgbClr val="7030A0"/>
                </a:solidFill>
                <a:latin typeface="+mn-lt"/>
                <a:cs typeface="Times New Roman" panose="02020603050405020304" pitchFamily="18" charset="0"/>
              </a:rPr>
              <a:t>					Today we will…</a:t>
            </a:r>
            <a:br>
              <a:rPr lang="en-US" altLang="en-US" b="1" cap="none" dirty="0">
                <a:solidFill>
                  <a:srgbClr val="7030A0"/>
                </a:solidFill>
                <a:latin typeface="+mn-lt"/>
                <a:cs typeface="Times New Roman" panose="02020603050405020304" pitchFamily="18" charset="0"/>
              </a:rPr>
            </a:br>
            <a:br>
              <a:rPr lang="en-US" altLang="en-US" b="1" cap="none" dirty="0">
                <a:solidFill>
                  <a:srgbClr val="7030A0"/>
                </a:solidFill>
                <a:latin typeface="+mn-lt"/>
                <a:cs typeface="Times New Roman" panose="02020603050405020304" pitchFamily="18" charset="0"/>
              </a:rPr>
            </a:br>
            <a:r>
              <a:rPr lang="en-US" altLang="en-US" b="1" cap="none" dirty="0">
                <a:solidFill>
                  <a:srgbClr val="7030A0"/>
                </a:solidFill>
                <a:latin typeface="+mn-lt"/>
                <a:cs typeface="Times New Roman" panose="02020603050405020304" pitchFamily="18" charset="0"/>
              </a:rPr>
              <a:t>refresh your memory about how advising works in the context of Lafayette College</a:t>
            </a:r>
            <a:br>
              <a:rPr lang="en-US" altLang="en-US" b="1" cap="none" dirty="0">
                <a:solidFill>
                  <a:srgbClr val="7030A0"/>
                </a:solidFill>
                <a:latin typeface="+mn-lt"/>
                <a:cs typeface="Times New Roman" panose="02020603050405020304" pitchFamily="18" charset="0"/>
              </a:rPr>
            </a:br>
            <a:br>
              <a:rPr lang="en-US" altLang="en-US" b="1" cap="none" dirty="0">
                <a:solidFill>
                  <a:srgbClr val="7030A0"/>
                </a:solidFill>
                <a:latin typeface="+mn-lt"/>
                <a:cs typeface="Times New Roman" panose="02020603050405020304" pitchFamily="18" charset="0"/>
              </a:rPr>
            </a:br>
            <a:r>
              <a:rPr lang="en-US" altLang="en-US" b="1" cap="none" dirty="0">
                <a:solidFill>
                  <a:srgbClr val="7030A0"/>
                </a:solidFill>
                <a:latin typeface="+mn-lt"/>
                <a:cs typeface="Times New Roman" panose="02020603050405020304" pitchFamily="18" charset="0"/>
              </a:rPr>
              <a:t>provide overview of where you should be </a:t>
            </a:r>
            <a:r>
              <a:rPr lang="en-US" altLang="en-US" b="1" i="1" cap="none" dirty="0">
                <a:solidFill>
                  <a:srgbClr val="C00000"/>
                </a:solidFill>
                <a:latin typeface="+mn-lt"/>
                <a:cs typeface="Times New Roman" panose="02020603050405020304" pitchFamily="18" charset="0"/>
              </a:rPr>
              <a:t>at this stage</a:t>
            </a:r>
            <a:r>
              <a:rPr lang="en-US" altLang="en-US" b="1" cap="none" dirty="0">
                <a:solidFill>
                  <a:srgbClr val="7030A0"/>
                </a:solidFill>
                <a:latin typeface="+mn-lt"/>
                <a:cs typeface="Times New Roman" panose="02020603050405020304" pitchFamily="18" charset="0"/>
              </a:rPr>
              <a:t> in the steps you are taking to seek a career in the health professions</a:t>
            </a:r>
            <a:br>
              <a:rPr lang="en-US" altLang="en-US" b="1" cap="none" dirty="0">
                <a:solidFill>
                  <a:srgbClr val="7030A0"/>
                </a:solidFill>
                <a:latin typeface="+mn-lt"/>
                <a:cs typeface="Times New Roman" panose="02020603050405020304" pitchFamily="18" charset="0"/>
              </a:rPr>
            </a:br>
            <a:br>
              <a:rPr lang="en-US" altLang="en-US" b="1" cap="none" dirty="0">
                <a:solidFill>
                  <a:srgbClr val="7030A0"/>
                </a:solidFill>
                <a:latin typeface="+mn-lt"/>
                <a:cs typeface="Times New Roman" panose="02020603050405020304" pitchFamily="18" charset="0"/>
              </a:rPr>
            </a:br>
            <a:r>
              <a:rPr lang="en-US" altLang="en-US" b="1" cap="none" dirty="0">
                <a:solidFill>
                  <a:srgbClr val="7030A0"/>
                </a:solidFill>
                <a:latin typeface="+mn-lt"/>
                <a:cs typeface="Times New Roman" panose="02020603050405020304" pitchFamily="18" charset="0"/>
              </a:rPr>
              <a:t>direct your attention to upcoming events and resources that will help you!</a:t>
            </a:r>
            <a:br>
              <a:rPr lang="en-US" altLang="en-US" b="1" cap="none" dirty="0">
                <a:solidFill>
                  <a:srgbClr val="7030A0"/>
                </a:solidFill>
                <a:latin typeface="+mn-lt"/>
                <a:cs typeface="Times New Roman" panose="02020603050405020304" pitchFamily="18" charset="0"/>
              </a:rPr>
            </a:br>
            <a:br>
              <a:rPr lang="en-US" altLang="en-US" b="1" cap="none" dirty="0">
                <a:solidFill>
                  <a:srgbClr val="FF0000"/>
                </a:solidFill>
                <a:latin typeface="+mn-lt"/>
                <a:cs typeface="Times New Roman" panose="02020603050405020304" pitchFamily="18" charset="0"/>
              </a:rPr>
            </a:br>
            <a:endParaRPr lang="en-US" b="1" cap="none" dirty="0">
              <a:latin typeface="+mn-lt"/>
              <a:cs typeface="Times New Roman" panose="02020603050405020304" pitchFamily="18" charset="0"/>
            </a:endParaRPr>
          </a:p>
        </p:txBody>
      </p:sp>
    </p:spTree>
    <p:extLst>
      <p:ext uri="{BB962C8B-B14F-4D97-AF65-F5344CB8AC3E}">
        <p14:creationId xmlns:p14="http://schemas.microsoft.com/office/powerpoint/2010/main" val="283584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86"/>
            <a:ext cx="9144000" cy="6705600"/>
          </a:xfrm>
        </p:spPr>
        <p:txBody>
          <a:bodyPr anchor="t">
            <a:noAutofit/>
          </a:bodyPr>
          <a:lstStyle/>
          <a:p>
            <a:r>
              <a:rPr lang="en-US" altLang="en-US" sz="4000" b="1" cap="none" dirty="0">
                <a:solidFill>
                  <a:srgbClr val="7030A0"/>
                </a:solidFill>
                <a:latin typeface="+mn-lt"/>
                <a:cs typeface="Times New Roman" panose="02020603050405020304" pitchFamily="18" charset="0"/>
              </a:rPr>
              <a:t>				Before we forget…</a:t>
            </a:r>
            <a:br>
              <a:rPr lang="en-US" altLang="en-US" sz="4000" b="1" cap="none" dirty="0">
                <a:solidFill>
                  <a:srgbClr val="7030A0"/>
                </a:solidFill>
                <a:latin typeface="+mn-lt"/>
                <a:cs typeface="Times New Roman" panose="02020603050405020304" pitchFamily="18" charset="0"/>
              </a:rPr>
            </a:br>
            <a:br>
              <a:rPr lang="en-US" altLang="en-US" sz="4000" b="1" cap="none" dirty="0">
                <a:solidFill>
                  <a:srgbClr val="7030A0"/>
                </a:solidFill>
                <a:latin typeface="+mn-lt"/>
                <a:cs typeface="Times New Roman" panose="02020603050405020304" pitchFamily="18" charset="0"/>
              </a:rPr>
            </a:br>
            <a:r>
              <a:rPr lang="en-US" altLang="en-US" sz="4000" b="1" cap="none" dirty="0">
                <a:solidFill>
                  <a:srgbClr val="7030A0"/>
                </a:solidFill>
                <a:latin typeface="+mn-lt"/>
                <a:cs typeface="Times New Roman" panose="02020603050405020304" pitchFamily="18" charset="0"/>
              </a:rPr>
              <a:t>&gt;Engage with your Academic Advisor</a:t>
            </a:r>
            <a:br>
              <a:rPr lang="en-US" altLang="en-US" sz="4000" b="1" cap="none" dirty="0">
                <a:solidFill>
                  <a:srgbClr val="7030A0"/>
                </a:solidFill>
                <a:latin typeface="+mn-lt"/>
                <a:cs typeface="Times New Roman" panose="02020603050405020304" pitchFamily="18" charset="0"/>
              </a:rPr>
            </a:br>
            <a:r>
              <a:rPr lang="en-US" altLang="en-US" sz="4000" b="1" cap="none" dirty="0">
                <a:solidFill>
                  <a:srgbClr val="7030A0"/>
                </a:solidFill>
                <a:latin typeface="+mn-lt"/>
                <a:cs typeface="Times New Roman" panose="02020603050405020304" pitchFamily="18" charset="0"/>
              </a:rPr>
              <a:t>&gt;Peruse the College Web Page, </a:t>
            </a:r>
            <a:r>
              <a:rPr lang="en-US" altLang="en-US" sz="4000" b="1" cap="none" dirty="0" err="1">
                <a:solidFill>
                  <a:srgbClr val="7030A0"/>
                </a:solidFill>
                <a:latin typeface="+mn-lt"/>
                <a:cs typeface="Times New Roman" panose="02020603050405020304" pitchFamily="18" charset="0"/>
              </a:rPr>
              <a:t>DegreeWorks</a:t>
            </a:r>
            <a:r>
              <a:rPr lang="en-US" altLang="en-US" sz="4000" b="1" cap="none" dirty="0">
                <a:solidFill>
                  <a:srgbClr val="7030A0"/>
                </a:solidFill>
                <a:latin typeface="+mn-lt"/>
                <a:cs typeface="Times New Roman" panose="02020603050405020304" pitchFamily="18" charset="0"/>
              </a:rPr>
              <a:t>, and </a:t>
            </a:r>
            <a:r>
              <a:rPr lang="en-US" altLang="en-US" sz="4000" b="1" i="1" cap="none" dirty="0">
                <a:solidFill>
                  <a:srgbClr val="7030A0"/>
                </a:solidFill>
                <a:latin typeface="+mn-lt"/>
                <a:cs typeface="Times New Roman" panose="02020603050405020304" pitchFamily="18" charset="0"/>
              </a:rPr>
              <a:t>Lafayette Today</a:t>
            </a:r>
            <a:br>
              <a:rPr lang="en-US" altLang="en-US" sz="4000" b="1" cap="none" dirty="0">
                <a:solidFill>
                  <a:srgbClr val="7030A0"/>
                </a:solidFill>
                <a:latin typeface="+mn-lt"/>
                <a:cs typeface="Times New Roman" panose="02020603050405020304" pitchFamily="18" charset="0"/>
              </a:rPr>
            </a:br>
            <a:br>
              <a:rPr lang="en-US" altLang="en-US" sz="4000" b="1" cap="none" dirty="0">
                <a:solidFill>
                  <a:srgbClr val="7030A0"/>
                </a:solidFill>
                <a:latin typeface="+mn-lt"/>
                <a:cs typeface="Times New Roman" panose="02020603050405020304" pitchFamily="18" charset="0"/>
              </a:rPr>
            </a:br>
            <a:r>
              <a:rPr lang="en-US" altLang="en-US" sz="4000" b="1" cap="none" dirty="0">
                <a:solidFill>
                  <a:srgbClr val="7030A0"/>
                </a:solidFill>
                <a:latin typeface="+mn-lt"/>
                <a:cs typeface="Times New Roman" panose="02020603050405020304" pitchFamily="18" charset="0"/>
              </a:rPr>
              <a:t>&gt;READ OUR emails:  </a:t>
            </a:r>
            <a:r>
              <a:rPr lang="en-US" altLang="en-US" sz="4000" b="1" cap="none" dirty="0">
                <a:solidFill>
                  <a:srgbClr val="7030A0"/>
                </a:solidFill>
                <a:latin typeface="+mn-lt"/>
                <a:cs typeface="Times New Roman" panose="02020603050405020304" pitchFamily="18" charset="0"/>
                <a:hlinkClick r:id="rId2">
                  <a:extLst>
                    <a:ext uri="{A12FA001-AC4F-418D-AE19-62706E023703}">
                      <ahyp:hlinkClr xmlns:ahyp="http://schemas.microsoft.com/office/drawing/2018/hyperlinkcolor" val="tx"/>
                    </a:ext>
                  </a:extLst>
                </a:hlinkClick>
              </a:rPr>
              <a:t>healthprofessions@lafayette.edu</a:t>
            </a:r>
            <a:br>
              <a:rPr lang="en-US" altLang="en-US" sz="4000" b="1" cap="none" dirty="0">
                <a:solidFill>
                  <a:srgbClr val="7030A0"/>
                </a:solidFill>
                <a:latin typeface="+mn-lt"/>
                <a:cs typeface="Times New Roman" panose="02020603050405020304" pitchFamily="18" charset="0"/>
              </a:rPr>
            </a:br>
            <a:br>
              <a:rPr lang="en-US" altLang="en-US" sz="4000" b="1" cap="none" dirty="0">
                <a:solidFill>
                  <a:srgbClr val="7030A0"/>
                </a:solidFill>
                <a:latin typeface="+mn-lt"/>
                <a:cs typeface="Times New Roman" panose="02020603050405020304" pitchFamily="18" charset="0"/>
              </a:rPr>
            </a:br>
            <a:r>
              <a:rPr lang="en-US" altLang="en-US" sz="4000" b="1" cap="none" dirty="0">
                <a:solidFill>
                  <a:srgbClr val="7030A0"/>
                </a:solidFill>
                <a:latin typeface="+mn-lt"/>
                <a:cs typeface="Times New Roman" panose="02020603050405020304" pitchFamily="18" charset="0"/>
              </a:rPr>
              <a:t>&gt;Follow us on Twitter @</a:t>
            </a:r>
            <a:r>
              <a:rPr lang="en-US" altLang="en-US" sz="4000" b="1" cap="none" dirty="0" err="1">
                <a:solidFill>
                  <a:srgbClr val="7030A0"/>
                </a:solidFill>
                <a:latin typeface="+mn-lt"/>
                <a:cs typeface="Times New Roman" panose="02020603050405020304" pitchFamily="18" charset="0"/>
              </a:rPr>
              <a:t>HPLafCol</a:t>
            </a:r>
            <a:br>
              <a:rPr lang="en-US" altLang="en-US" sz="4000" b="1" cap="none" dirty="0">
                <a:solidFill>
                  <a:srgbClr val="7030A0"/>
                </a:solidFill>
                <a:latin typeface="+mn-lt"/>
                <a:cs typeface="Times New Roman" panose="02020603050405020304" pitchFamily="18" charset="0"/>
              </a:rPr>
            </a:br>
            <a:r>
              <a:rPr lang="en-US" altLang="en-US" sz="4000" b="1" cap="none" dirty="0">
                <a:solidFill>
                  <a:srgbClr val="7030A0"/>
                </a:solidFill>
                <a:latin typeface="+mn-lt"/>
                <a:cs typeface="Times New Roman" panose="02020603050405020304" pitchFamily="18" charset="0"/>
              </a:rPr>
              <a:t>&gt;Stay up on </a:t>
            </a:r>
            <a:r>
              <a:rPr lang="en-US" altLang="en-US" sz="4000" b="1" cap="none" dirty="0" err="1">
                <a:solidFill>
                  <a:srgbClr val="7030A0"/>
                </a:solidFill>
                <a:latin typeface="+mn-lt"/>
                <a:cs typeface="Times New Roman" panose="02020603050405020304" pitchFamily="18" charset="0"/>
              </a:rPr>
              <a:t>GatewayCC</a:t>
            </a:r>
            <a:br>
              <a:rPr lang="en-US" altLang="en-US" sz="4000" b="1" dirty="0">
                <a:solidFill>
                  <a:srgbClr val="7030A0"/>
                </a:solidFill>
                <a:latin typeface="+mn-lt"/>
                <a:cs typeface="Times New Roman" panose="02020603050405020304" pitchFamily="18" charset="0"/>
              </a:rPr>
            </a:br>
            <a:endParaRPr lang="en-US" sz="4000" b="1" dirty="0">
              <a:solidFill>
                <a:srgbClr val="7030A0"/>
              </a:solidFill>
              <a:latin typeface="+mn-lt"/>
              <a:cs typeface="Times New Roman" panose="02020603050405020304" pitchFamily="18" charset="0"/>
            </a:endParaRPr>
          </a:p>
        </p:txBody>
      </p:sp>
    </p:spTree>
    <p:extLst>
      <p:ext uri="{BB962C8B-B14F-4D97-AF65-F5344CB8AC3E}">
        <p14:creationId xmlns:p14="http://schemas.microsoft.com/office/powerpoint/2010/main" val="24336059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2535</TotalTime>
  <Words>4470</Words>
  <Application>Microsoft Office PowerPoint</Application>
  <PresentationFormat>On-screen Show (4:3)</PresentationFormat>
  <Paragraphs>242</Paragraphs>
  <Slides>38</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Symbol</vt:lpstr>
      <vt:lpstr>Times New Roman</vt:lpstr>
      <vt:lpstr>Tw Cen MT</vt:lpstr>
      <vt:lpstr>Wingdings</vt:lpstr>
      <vt:lpstr>Custom Design</vt:lpstr>
      <vt:lpstr>Droplet</vt:lpstr>
      <vt:lpstr>PowerPoint Presentation</vt:lpstr>
      <vt:lpstr>Before we forget…PLEASE SIGN IN FOR TODAY’S PROGRAM on the sign in sheets provided!  Thank you!</vt:lpstr>
      <vt:lpstr>How important are Health Professions?</vt:lpstr>
      <vt:lpstr>But where are the real needs?</vt:lpstr>
      <vt:lpstr>PowerPoint Presentation</vt:lpstr>
      <vt:lpstr>Seeing your future: Know your WHY!</vt:lpstr>
      <vt:lpstr>PowerPoint Presentation</vt:lpstr>
      <vt:lpstr>     Today we will…  refresh your memory about how advising works in the context of Lafayette College  provide overview of where you should be at this stage in the steps you are taking to seek a career in the health professions  direct your attention to upcoming events and resources that will help you!  </vt:lpstr>
      <vt:lpstr>    Before we forget…  &gt;Engage with your Academic Advisor &gt;Peruse the College Web Page, DegreeWorks, and Lafayette Today  &gt;READ OUR emails:  healthprofessions@lafayette.edu  &gt;Follow us on Twitter @HPLafCol &gt;Stay up on GatewayCC </vt:lpstr>
      <vt:lpstr>Health Professions Clubs  can play a meaningful role in your career!  Lafayette College Against Cancer Lafayette Emergency Medical Services Pre-Dental Society Pre-Health Professions Society    …and more!  Become an active participant and contribute to leadership! Meet your club leadership!  Be engaged!</vt:lpstr>
      <vt:lpstr>  Overarching Lafayette College Advising        Principles…  Cultivate in you, our students, how to research and use available resources independently to enable you to define your academic and personal goals.  Reinforce in our Lafayette students the values of our academic community:  &gt;intense curiosity  &gt;willingness to be challenged  &gt;assume responsibility for outcomes  &gt;openness to learning from others  &gt;commitment to academic integrity</vt:lpstr>
      <vt:lpstr>   Our guidance continues for…    Medicinae Doctor (Allopathic MD)  Osteopathic Medicine (DO)  Dental Medicine &amp; Surgery (DMD &amp;DDS)  Podiatric Medicine (DPM)  Veterinary Medicines (DVM &amp; VMD)  Optometry (OD) …our HP Program and HPAC focus   Physician Assistant (PA, MPA)  Physical/Occupational Therapist (PT, OT)  Public Health Practitioners (MPH)  Doctor of Pharmacy (PharmD)  Nursing (RN, BSN, MSN)  Nurse Practitioner (NP)…with our Gateway Partners </vt:lpstr>
      <vt:lpstr>HP Advising is supported by HPAC: The Health Professions Advisory Committee, faculty and staff from across campus who review student applications to medical, dental, optometry and veterinary schools; interview and offer CLoE evaluations about applicants to schools!  Dr Waters, HPAC Chair, Faculty Health Professions Advisor  RISC 218 watersn@lafayette.edu Ms Glaus, Director, Health Professions Program  Scott Hall 101 glauss@lafayette.edu Ms Schultz, Director, Strategic Project, Gateway CC  Hogg Hall 201schultzm@lafayette.edu  …collectively HP Advising and Gateway Career Center offer sources of programming for advising, career exploration, internships, externships, off-campus resources and more! Plan to access and use these resources! </vt:lpstr>
      <vt:lpstr>Consider your Timeline</vt:lpstr>
      <vt:lpstr>PowerPoint Presentation</vt:lpstr>
      <vt:lpstr>PowerPoint Presentation</vt:lpstr>
      <vt:lpstr>PowerPoint Presentation</vt:lpstr>
      <vt:lpstr>PowerPoint Presentation</vt:lpstr>
      <vt:lpstr>UNIVERSAL Pre-Professional Competencies</vt:lpstr>
      <vt:lpstr>UNIVERSAL Pre-Professional Competencies</vt:lpstr>
      <vt:lpstr>Evaluating the avalanche of applicants with..</vt:lpstr>
      <vt:lpstr>PowerPoint Presentation</vt:lpstr>
      <vt:lpstr>…and another thing about conduct…</vt:lpstr>
      <vt:lpstr>Upcoming Events – watch website and email for details</vt:lpstr>
      <vt:lpstr>PowerPoint Presentation</vt:lpstr>
      <vt:lpstr>PowerPoint Presentation</vt:lpstr>
      <vt:lpstr>PowerPoint Presentation</vt:lpstr>
      <vt:lpstr>PowerPoint Presentation</vt:lpstr>
      <vt:lpstr>PowerPoint Presentation</vt:lpstr>
      <vt:lpstr>PowerPoint Presentation</vt:lpstr>
      <vt:lpstr>What does EVERY aspiring HP student need?</vt:lpstr>
      <vt:lpstr>How do you seek HPA assistance as a sophomore HPStudent?</vt:lpstr>
      <vt:lpstr>Your New Best Friends:</vt:lpstr>
      <vt:lpstr>PowerPoint Presentation</vt:lpstr>
      <vt:lpstr>Did you find this information session helpful? Do you have you more questions you wish to ask? Please copy this QR Code and we will await your replies!  </vt:lpstr>
      <vt:lpstr>Ways to stay engaged</vt:lpstr>
      <vt:lpstr>MORE Ways to stay engaged</vt:lpstr>
      <vt:lpstr>Useful Resources shared on our web site!</vt:lpstr>
    </vt:vector>
  </TitlesOfParts>
  <Company>Lafayette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Simona Glaus</cp:lastModifiedBy>
  <cp:revision>135</cp:revision>
  <dcterms:created xsi:type="dcterms:W3CDTF">2017-09-04T18:10:03Z</dcterms:created>
  <dcterms:modified xsi:type="dcterms:W3CDTF">2023-09-14T15:29:19Z</dcterms:modified>
</cp:coreProperties>
</file>