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 id="2147483735" r:id="rId3"/>
  </p:sldMasterIdLst>
  <p:notesMasterIdLst>
    <p:notesMasterId r:id="rId42"/>
  </p:notesMasterIdLst>
  <p:sldIdLst>
    <p:sldId id="411" r:id="rId4"/>
    <p:sldId id="444" r:id="rId5"/>
    <p:sldId id="431" r:id="rId6"/>
    <p:sldId id="466" r:id="rId7"/>
    <p:sldId id="467" r:id="rId8"/>
    <p:sldId id="400" r:id="rId9"/>
    <p:sldId id="401" r:id="rId10"/>
    <p:sldId id="370" r:id="rId11"/>
    <p:sldId id="405" r:id="rId12"/>
    <p:sldId id="414" r:id="rId13"/>
    <p:sldId id="415" r:id="rId14"/>
    <p:sldId id="468" r:id="rId15"/>
    <p:sldId id="417" r:id="rId16"/>
    <p:sldId id="447" r:id="rId17"/>
    <p:sldId id="436" r:id="rId18"/>
    <p:sldId id="382" r:id="rId19"/>
    <p:sldId id="446" r:id="rId20"/>
    <p:sldId id="270" r:id="rId21"/>
    <p:sldId id="335" r:id="rId22"/>
    <p:sldId id="439" r:id="rId23"/>
    <p:sldId id="443" r:id="rId24"/>
    <p:sldId id="404" r:id="rId25"/>
    <p:sldId id="442" r:id="rId26"/>
    <p:sldId id="441" r:id="rId27"/>
    <p:sldId id="422" r:id="rId28"/>
    <p:sldId id="421" r:id="rId29"/>
    <p:sldId id="448" r:id="rId30"/>
    <p:sldId id="433" r:id="rId31"/>
    <p:sldId id="449" r:id="rId32"/>
    <p:sldId id="430" r:id="rId33"/>
    <p:sldId id="416" r:id="rId34"/>
    <p:sldId id="461" r:id="rId35"/>
    <p:sldId id="460" r:id="rId36"/>
    <p:sldId id="463" r:id="rId37"/>
    <p:sldId id="450" r:id="rId38"/>
    <p:sldId id="403" r:id="rId39"/>
    <p:sldId id="269" r:id="rId40"/>
    <p:sldId id="44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85673" autoAdjust="0"/>
  </p:normalViewPr>
  <p:slideViewPr>
    <p:cSldViewPr>
      <p:cViewPr varScale="1">
        <p:scale>
          <a:sx n="56" d="100"/>
          <a:sy n="56" d="100"/>
        </p:scale>
        <p:origin x="1740" y="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2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93DDE-1766-42CE-B833-A26073BC372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4644C39-0BB2-4478-A9CE-5F4409DA554E}">
      <dgm:prSet phldrT="[Text]"/>
      <dgm:spPr/>
      <dgm:t>
        <a:bodyPr/>
        <a:lstStyle/>
        <a:p>
          <a:r>
            <a:rPr lang="en-US" b="1" dirty="0"/>
            <a:t>Academic credentials and course choices (AA)</a:t>
          </a:r>
        </a:p>
      </dgm:t>
    </dgm:pt>
    <dgm:pt modelId="{415C1924-79DF-4BAE-8E65-12D4ACDE07B8}" type="parTrans" cxnId="{F86C4521-E68E-4E40-9408-3D00C0C29763}">
      <dgm:prSet/>
      <dgm:spPr/>
      <dgm:t>
        <a:bodyPr/>
        <a:lstStyle/>
        <a:p>
          <a:endParaRPr lang="en-US"/>
        </a:p>
      </dgm:t>
    </dgm:pt>
    <dgm:pt modelId="{53C45FC5-6F66-4524-BB7D-56F6A3FA9E95}" type="sibTrans" cxnId="{F86C4521-E68E-4E40-9408-3D00C0C29763}">
      <dgm:prSet/>
      <dgm:spPr/>
      <dgm:t>
        <a:bodyPr/>
        <a:lstStyle/>
        <a:p>
          <a:endParaRPr lang="en-US"/>
        </a:p>
      </dgm:t>
    </dgm:pt>
    <dgm:pt modelId="{19963A76-D672-4251-8C09-65DFEFACC25D}">
      <dgm:prSet phldrT="[Text]"/>
      <dgm:spPr/>
      <dgm:t>
        <a:bodyPr/>
        <a:lstStyle/>
        <a:p>
          <a:r>
            <a:rPr lang="en-US" b="1" dirty="0"/>
            <a:t>Shadowing, clinical engagement, experiences (GCC)</a:t>
          </a:r>
        </a:p>
      </dgm:t>
    </dgm:pt>
    <dgm:pt modelId="{99EFD014-09DC-40D0-B78A-36B4EEF43239}" type="parTrans" cxnId="{637966E5-45D0-4D91-8CB0-1B0783509EEB}">
      <dgm:prSet/>
      <dgm:spPr/>
      <dgm:t>
        <a:bodyPr/>
        <a:lstStyle/>
        <a:p>
          <a:endParaRPr lang="en-US"/>
        </a:p>
      </dgm:t>
    </dgm:pt>
    <dgm:pt modelId="{CB20E2A7-1C0C-4B4F-8767-6477D845273C}" type="sibTrans" cxnId="{637966E5-45D0-4D91-8CB0-1B0783509EEB}">
      <dgm:prSet/>
      <dgm:spPr/>
      <dgm:t>
        <a:bodyPr/>
        <a:lstStyle/>
        <a:p>
          <a:endParaRPr lang="en-US"/>
        </a:p>
      </dgm:t>
    </dgm:pt>
    <dgm:pt modelId="{5002F102-6D56-4800-8A52-D779FE71B6FD}">
      <dgm:prSet phldrT="[Text]"/>
      <dgm:spPr/>
      <dgm:t>
        <a:bodyPr/>
        <a:lstStyle/>
        <a:p>
          <a:r>
            <a:rPr lang="en-US" b="1" dirty="0"/>
            <a:t>Resources, organization, HPAC &amp; application guidance (HPA)</a:t>
          </a:r>
        </a:p>
      </dgm:t>
    </dgm:pt>
    <dgm:pt modelId="{5DA784A4-D328-4070-8F53-98DF912129BA}" type="parTrans" cxnId="{99407C1B-113F-4E61-B98C-2DAE786D7125}">
      <dgm:prSet/>
      <dgm:spPr/>
      <dgm:t>
        <a:bodyPr/>
        <a:lstStyle/>
        <a:p>
          <a:endParaRPr lang="en-US"/>
        </a:p>
      </dgm:t>
    </dgm:pt>
    <dgm:pt modelId="{BBC3F2D1-DA38-4E5A-83F7-25D7DE06772D}" type="sibTrans" cxnId="{99407C1B-113F-4E61-B98C-2DAE786D7125}">
      <dgm:prSet/>
      <dgm:spPr/>
      <dgm:t>
        <a:bodyPr/>
        <a:lstStyle/>
        <a:p>
          <a:endParaRPr lang="en-US"/>
        </a:p>
      </dgm:t>
    </dgm:pt>
    <dgm:pt modelId="{67AAEF0C-FBE7-4276-96B6-652187961345}">
      <dgm:prSet phldrT="[Text]"/>
      <dgm:spPr/>
      <dgm:t>
        <a:bodyPr/>
        <a:lstStyle/>
        <a:p>
          <a:r>
            <a:rPr lang="en-US" b="1" dirty="0">
              <a:solidFill>
                <a:srgbClr val="7030A0"/>
              </a:solidFill>
              <a:latin typeface="Calibri" panose="020F0502020204030204" pitchFamily="34" charset="0"/>
              <a:cs typeface="Calibri" panose="020F0502020204030204" pitchFamily="34" charset="0"/>
            </a:rPr>
            <a:t>Your complete, competitive portfolio, ready to apply!</a:t>
          </a:r>
        </a:p>
      </dgm:t>
    </dgm:pt>
    <dgm:pt modelId="{A455A6C6-4D9A-44C9-8C2D-9EECCDBB4371}" type="parTrans" cxnId="{275A760A-7289-499A-9376-3F38444E8107}">
      <dgm:prSet/>
      <dgm:spPr/>
      <dgm:t>
        <a:bodyPr/>
        <a:lstStyle/>
        <a:p>
          <a:endParaRPr lang="en-US"/>
        </a:p>
      </dgm:t>
    </dgm:pt>
    <dgm:pt modelId="{5846F408-00EE-44CF-8FFE-9250BEC774B5}" type="sibTrans" cxnId="{275A760A-7289-499A-9376-3F38444E8107}">
      <dgm:prSet/>
      <dgm:spPr/>
      <dgm:t>
        <a:bodyPr/>
        <a:lstStyle/>
        <a:p>
          <a:endParaRPr lang="en-US"/>
        </a:p>
      </dgm:t>
    </dgm:pt>
    <dgm:pt modelId="{D810FF51-02A0-4687-B68B-BC773DE772AF}" type="pres">
      <dgm:prSet presAssocID="{7AC93DDE-1766-42CE-B833-A26073BC3728}" presName="Name0" presStyleCnt="0">
        <dgm:presLayoutVars>
          <dgm:chMax val="4"/>
          <dgm:resizeHandles val="exact"/>
        </dgm:presLayoutVars>
      </dgm:prSet>
      <dgm:spPr/>
    </dgm:pt>
    <dgm:pt modelId="{BEB7BA1D-B68D-47C5-BD3B-A258422906DE}" type="pres">
      <dgm:prSet presAssocID="{7AC93DDE-1766-42CE-B833-A26073BC3728}" presName="ellipse" presStyleLbl="trBgShp" presStyleIdx="0" presStyleCnt="1"/>
      <dgm:spPr/>
    </dgm:pt>
    <dgm:pt modelId="{208716C0-90C1-4EB5-9E92-5B7672B04310}" type="pres">
      <dgm:prSet presAssocID="{7AC93DDE-1766-42CE-B833-A26073BC3728}" presName="arrow1" presStyleLbl="fgShp" presStyleIdx="0" presStyleCnt="1"/>
      <dgm:spPr/>
    </dgm:pt>
    <dgm:pt modelId="{FDAF466C-448B-417D-9DE4-7DAA680B8062}" type="pres">
      <dgm:prSet presAssocID="{7AC93DDE-1766-42CE-B833-A26073BC3728}" presName="rectangle" presStyleLbl="revTx" presStyleIdx="0" presStyleCnt="1" custScaleX="194713">
        <dgm:presLayoutVars>
          <dgm:bulletEnabled val="1"/>
        </dgm:presLayoutVars>
      </dgm:prSet>
      <dgm:spPr/>
    </dgm:pt>
    <dgm:pt modelId="{1BC1C724-B4D7-4225-8122-8924F1FA6FCA}" type="pres">
      <dgm:prSet presAssocID="{19963A76-D672-4251-8C09-65DFEFACC25D}" presName="item1" presStyleLbl="node1" presStyleIdx="0" presStyleCnt="3">
        <dgm:presLayoutVars>
          <dgm:bulletEnabled val="1"/>
        </dgm:presLayoutVars>
      </dgm:prSet>
      <dgm:spPr/>
    </dgm:pt>
    <dgm:pt modelId="{B4629152-7D4D-4C20-A463-5DBFCFF4E3A4}" type="pres">
      <dgm:prSet presAssocID="{5002F102-6D56-4800-8A52-D779FE71B6FD}" presName="item2" presStyleLbl="node1" presStyleIdx="1" presStyleCnt="3">
        <dgm:presLayoutVars>
          <dgm:bulletEnabled val="1"/>
        </dgm:presLayoutVars>
      </dgm:prSet>
      <dgm:spPr/>
    </dgm:pt>
    <dgm:pt modelId="{08266D19-29F4-49B2-AA9B-DAE315076293}" type="pres">
      <dgm:prSet presAssocID="{67AAEF0C-FBE7-4276-96B6-652187961345}" presName="item3" presStyleLbl="node1" presStyleIdx="2" presStyleCnt="3">
        <dgm:presLayoutVars>
          <dgm:bulletEnabled val="1"/>
        </dgm:presLayoutVars>
      </dgm:prSet>
      <dgm:spPr/>
    </dgm:pt>
    <dgm:pt modelId="{E41F5D6E-C06B-46A3-92C3-9A8B164468A7}" type="pres">
      <dgm:prSet presAssocID="{7AC93DDE-1766-42CE-B833-A26073BC3728}" presName="funnel" presStyleLbl="trAlignAcc1" presStyleIdx="0" presStyleCnt="1"/>
      <dgm:spPr/>
    </dgm:pt>
  </dgm:ptLst>
  <dgm:cxnLst>
    <dgm:cxn modelId="{275A760A-7289-499A-9376-3F38444E8107}" srcId="{7AC93DDE-1766-42CE-B833-A26073BC3728}" destId="{67AAEF0C-FBE7-4276-96B6-652187961345}" srcOrd="3" destOrd="0" parTransId="{A455A6C6-4D9A-44C9-8C2D-9EECCDBB4371}" sibTransId="{5846F408-00EE-44CF-8FFE-9250BEC774B5}"/>
    <dgm:cxn modelId="{99407C1B-113F-4E61-B98C-2DAE786D7125}" srcId="{7AC93DDE-1766-42CE-B833-A26073BC3728}" destId="{5002F102-6D56-4800-8A52-D779FE71B6FD}" srcOrd="2" destOrd="0" parTransId="{5DA784A4-D328-4070-8F53-98DF912129BA}" sibTransId="{BBC3F2D1-DA38-4E5A-83F7-25D7DE06772D}"/>
    <dgm:cxn modelId="{F86C4521-E68E-4E40-9408-3D00C0C29763}" srcId="{7AC93DDE-1766-42CE-B833-A26073BC3728}" destId="{24644C39-0BB2-4478-A9CE-5F4409DA554E}" srcOrd="0" destOrd="0" parTransId="{415C1924-79DF-4BAE-8E65-12D4ACDE07B8}" sibTransId="{53C45FC5-6F66-4524-BB7D-56F6A3FA9E95}"/>
    <dgm:cxn modelId="{6D257B28-C0E9-4341-A27A-AD5500E6C426}" type="presOf" srcId="{67AAEF0C-FBE7-4276-96B6-652187961345}" destId="{FDAF466C-448B-417D-9DE4-7DAA680B8062}" srcOrd="0" destOrd="0" presId="urn:microsoft.com/office/officeart/2005/8/layout/funnel1"/>
    <dgm:cxn modelId="{0AD8F831-6F4A-42F0-9FA8-591892155526}" type="presOf" srcId="{19963A76-D672-4251-8C09-65DFEFACC25D}" destId="{B4629152-7D4D-4C20-A463-5DBFCFF4E3A4}" srcOrd="0" destOrd="0" presId="urn:microsoft.com/office/officeart/2005/8/layout/funnel1"/>
    <dgm:cxn modelId="{76C15537-50D3-4A25-AFDA-74FCF3A07AD1}" type="presOf" srcId="{24644C39-0BB2-4478-A9CE-5F4409DA554E}" destId="{08266D19-29F4-49B2-AA9B-DAE315076293}" srcOrd="0" destOrd="0" presId="urn:microsoft.com/office/officeart/2005/8/layout/funnel1"/>
    <dgm:cxn modelId="{D6F8DC40-446F-46B4-85CE-1E52C0990DC1}" type="presOf" srcId="{7AC93DDE-1766-42CE-B833-A26073BC3728}" destId="{D810FF51-02A0-4687-B68B-BC773DE772AF}" srcOrd="0" destOrd="0" presId="urn:microsoft.com/office/officeart/2005/8/layout/funnel1"/>
    <dgm:cxn modelId="{F3E0F64A-91EF-4000-A2F6-9476906B0120}" type="presOf" srcId="{5002F102-6D56-4800-8A52-D779FE71B6FD}" destId="{1BC1C724-B4D7-4225-8122-8924F1FA6FCA}" srcOrd="0" destOrd="0" presId="urn:microsoft.com/office/officeart/2005/8/layout/funnel1"/>
    <dgm:cxn modelId="{637966E5-45D0-4D91-8CB0-1B0783509EEB}" srcId="{7AC93DDE-1766-42CE-B833-A26073BC3728}" destId="{19963A76-D672-4251-8C09-65DFEFACC25D}" srcOrd="1" destOrd="0" parTransId="{99EFD014-09DC-40D0-B78A-36B4EEF43239}" sibTransId="{CB20E2A7-1C0C-4B4F-8767-6477D845273C}"/>
    <dgm:cxn modelId="{9F111A0D-768C-4851-A803-A7300097081C}" type="presParOf" srcId="{D810FF51-02A0-4687-B68B-BC773DE772AF}" destId="{BEB7BA1D-B68D-47C5-BD3B-A258422906DE}" srcOrd="0" destOrd="0" presId="urn:microsoft.com/office/officeart/2005/8/layout/funnel1"/>
    <dgm:cxn modelId="{B706B757-5C58-472C-9949-0F0AC3782D4B}" type="presParOf" srcId="{D810FF51-02A0-4687-B68B-BC773DE772AF}" destId="{208716C0-90C1-4EB5-9E92-5B7672B04310}" srcOrd="1" destOrd="0" presId="urn:microsoft.com/office/officeart/2005/8/layout/funnel1"/>
    <dgm:cxn modelId="{B0ED80EF-D74B-4088-A2EB-1801B808B223}" type="presParOf" srcId="{D810FF51-02A0-4687-B68B-BC773DE772AF}" destId="{FDAF466C-448B-417D-9DE4-7DAA680B8062}" srcOrd="2" destOrd="0" presId="urn:microsoft.com/office/officeart/2005/8/layout/funnel1"/>
    <dgm:cxn modelId="{654AD21F-1B35-40D1-AD3F-B7AA4E12BEDF}" type="presParOf" srcId="{D810FF51-02A0-4687-B68B-BC773DE772AF}" destId="{1BC1C724-B4D7-4225-8122-8924F1FA6FCA}" srcOrd="3" destOrd="0" presId="urn:microsoft.com/office/officeart/2005/8/layout/funnel1"/>
    <dgm:cxn modelId="{525DBC19-906A-4078-BEC2-F1733B32C180}" type="presParOf" srcId="{D810FF51-02A0-4687-B68B-BC773DE772AF}" destId="{B4629152-7D4D-4C20-A463-5DBFCFF4E3A4}" srcOrd="4" destOrd="0" presId="urn:microsoft.com/office/officeart/2005/8/layout/funnel1"/>
    <dgm:cxn modelId="{C762B5B7-84B9-4DC6-A501-073C97C303AC}" type="presParOf" srcId="{D810FF51-02A0-4687-B68B-BC773DE772AF}" destId="{08266D19-29F4-49B2-AA9B-DAE315076293}" srcOrd="5" destOrd="0" presId="urn:microsoft.com/office/officeart/2005/8/layout/funnel1"/>
    <dgm:cxn modelId="{A47564C4-9564-4157-827E-02F3A07B04EA}" type="presParOf" srcId="{D810FF51-02A0-4687-B68B-BC773DE772AF}" destId="{E41F5D6E-C06B-46A3-92C3-9A8B164468A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7BA1D-B68D-47C5-BD3B-A258422906DE}">
      <dsp:nvSpPr>
        <dsp:cNvPr id="0" name=""/>
        <dsp:cNvSpPr/>
      </dsp:nvSpPr>
      <dsp:spPr>
        <a:xfrm>
          <a:off x="2842371" y="265628"/>
          <a:ext cx="5271710" cy="18307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716C0-90C1-4EB5-9E92-5B7672B04310}">
      <dsp:nvSpPr>
        <dsp:cNvPr id="0" name=""/>
        <dsp:cNvSpPr/>
      </dsp:nvSpPr>
      <dsp:spPr>
        <a:xfrm>
          <a:off x="4975575" y="4748626"/>
          <a:ext cx="1021649" cy="653855"/>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F466C-448B-417D-9DE4-7DAA680B8062}">
      <dsp:nvSpPr>
        <dsp:cNvPr id="0" name=""/>
        <dsp:cNvSpPr/>
      </dsp:nvSpPr>
      <dsp:spPr>
        <a:xfrm>
          <a:off x="712118" y="5271710"/>
          <a:ext cx="9548563" cy="122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7030A0"/>
              </a:solidFill>
              <a:latin typeface="Calibri" panose="020F0502020204030204" pitchFamily="34" charset="0"/>
              <a:cs typeface="Calibri" panose="020F0502020204030204" pitchFamily="34" charset="0"/>
            </a:rPr>
            <a:t>Your complete, competitive portfolio, ready to apply!</a:t>
          </a:r>
        </a:p>
      </dsp:txBody>
      <dsp:txXfrm>
        <a:off x="712118" y="5271710"/>
        <a:ext cx="9548563" cy="1225979"/>
      </dsp:txXfrm>
    </dsp:sp>
    <dsp:sp modelId="{1BC1C724-B4D7-4225-8122-8924F1FA6FCA}">
      <dsp:nvSpPr>
        <dsp:cNvPr id="0" name=""/>
        <dsp:cNvSpPr/>
      </dsp:nvSpPr>
      <dsp:spPr>
        <a:xfrm>
          <a:off x="4758985" y="2237820"/>
          <a:ext cx="1838968" cy="18389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Resources, organization, HPAC &amp; application guidance (HPA)</a:t>
          </a:r>
        </a:p>
      </dsp:txBody>
      <dsp:txXfrm>
        <a:off x="5028296" y="2507131"/>
        <a:ext cx="1300346" cy="1300346"/>
      </dsp:txXfrm>
    </dsp:sp>
    <dsp:sp modelId="{B4629152-7D4D-4C20-A463-5DBFCFF4E3A4}">
      <dsp:nvSpPr>
        <dsp:cNvPr id="0" name=""/>
        <dsp:cNvSpPr/>
      </dsp:nvSpPr>
      <dsp:spPr>
        <a:xfrm>
          <a:off x="3443101" y="858185"/>
          <a:ext cx="1838968" cy="18389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Shadowing, clinical engagement, experiences (GCC)</a:t>
          </a:r>
        </a:p>
      </dsp:txBody>
      <dsp:txXfrm>
        <a:off x="3712412" y="1127496"/>
        <a:ext cx="1300346" cy="1300346"/>
      </dsp:txXfrm>
    </dsp:sp>
    <dsp:sp modelId="{08266D19-29F4-49B2-AA9B-DAE315076293}">
      <dsp:nvSpPr>
        <dsp:cNvPr id="0" name=""/>
        <dsp:cNvSpPr/>
      </dsp:nvSpPr>
      <dsp:spPr>
        <a:xfrm>
          <a:off x="5322936" y="413563"/>
          <a:ext cx="1838968" cy="18389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Academic credentials and course choices (AA)</a:t>
          </a:r>
        </a:p>
      </dsp:txBody>
      <dsp:txXfrm>
        <a:off x="5592247" y="682874"/>
        <a:ext cx="1300346" cy="1300346"/>
      </dsp:txXfrm>
    </dsp:sp>
    <dsp:sp modelId="{E41F5D6E-C06B-46A3-92C3-9A8B164468A7}">
      <dsp:nvSpPr>
        <dsp:cNvPr id="0" name=""/>
        <dsp:cNvSpPr/>
      </dsp:nvSpPr>
      <dsp:spPr>
        <a:xfrm>
          <a:off x="2625781" y="40865"/>
          <a:ext cx="5721236" cy="457698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583FA-D1D0-4D9D-B1A1-BB05A7432DD3}" type="datetimeFigureOut">
              <a:rPr lang="en-US" smtClean="0"/>
              <a:t>10/4/2023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59C3F-9E20-49C1-8304-C3CC4262F455}" type="slidenum">
              <a:rPr lang="en-US" smtClean="0"/>
              <a:t>‹#›</a:t>
            </a:fld>
            <a:endParaRPr lang="en-US" dirty="0"/>
          </a:p>
        </p:txBody>
      </p:sp>
    </p:spTree>
    <p:extLst>
      <p:ext uri="{BB962C8B-B14F-4D97-AF65-F5344CB8AC3E}">
        <p14:creationId xmlns:p14="http://schemas.microsoft.com/office/powerpoint/2010/main" val="41947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2</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96259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59C3F-9E20-49C1-8304-C3CC4262F455}" type="slidenum">
              <a:rPr lang="en-US" smtClean="0"/>
              <a:t>33</a:t>
            </a:fld>
            <a:endParaRPr lang="en-US" dirty="0"/>
          </a:p>
        </p:txBody>
      </p:sp>
    </p:spTree>
    <p:extLst>
      <p:ext uri="{BB962C8B-B14F-4D97-AF65-F5344CB8AC3E}">
        <p14:creationId xmlns:p14="http://schemas.microsoft.com/office/powerpoint/2010/main" val="277051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B83F8-0EE2-469C-91BD-80D79CC523A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08377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6E83A-A062-48D0-BF26-0A1654BC46E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0742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3</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5989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59C3F-9E20-49C1-8304-C3CC4262F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70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8</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117411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19</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8951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20</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pitchFamily="34" charset="0"/>
            </a:endParaRPr>
          </a:p>
        </p:txBody>
      </p:sp>
    </p:spTree>
    <p:extLst>
      <p:ext uri="{BB962C8B-B14F-4D97-AF65-F5344CB8AC3E}">
        <p14:creationId xmlns:p14="http://schemas.microsoft.com/office/powerpoint/2010/main" val="187818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6E83A-A062-48D0-BF26-0A1654BC46E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85387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59C3F-9E20-49C1-8304-C3CC4262F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3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651AAA-F928-4315-8093-FEFCDFD7BBF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9279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142131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19837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197002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4852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560416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4272955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106429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93248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060172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793419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845752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8994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931821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1420640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731204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866236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1654669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0038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534987"/>
          </a:xfrm>
        </p:spPr>
        <p:txBody>
          <a:bodyPr/>
          <a:lstStyle/>
          <a:p>
            <a:r>
              <a:rPr lang="en-US"/>
              <a:t>Click to edit Master title style</a:t>
            </a:r>
          </a:p>
        </p:txBody>
      </p:sp>
      <p:sp>
        <p:nvSpPr>
          <p:cNvPr id="3" name="Text Placeholder 2"/>
          <p:cNvSpPr>
            <a:spLocks noGrp="1"/>
          </p:cNvSpPr>
          <p:nvPr>
            <p:ph type="body" sz="half" idx="1"/>
          </p:nvPr>
        </p:nvSpPr>
        <p:spPr>
          <a:xfrm>
            <a:off x="152400" y="762000"/>
            <a:ext cx="37338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8600" y="762000"/>
            <a:ext cx="37338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8156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1767392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4251498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858590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355646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1412411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77218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597327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683429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66768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4057112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03202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33075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4215177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082388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587739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1982339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976771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295988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8704B-88A3-4061-B4A3-57E438D2F1A5}" type="datetimeFigureOut">
              <a:rPr lang="en-US" smtClean="0"/>
              <a:t>10/4/2023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0D17E-168C-40BF-9C7B-F76E7197514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C08704B-88A3-4061-B4A3-57E438D2F1A5}" type="datetimeFigureOut">
              <a:rPr lang="en-US" smtClean="0"/>
              <a:t>10/4/2023</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7E0D17E-168C-40BF-9C7B-F76E71975145}" type="slidenum">
              <a:rPr lang="en-US" smtClean="0"/>
              <a:t>‹#›</a:t>
            </a:fld>
            <a:endParaRPr lang="en-US" dirty="0"/>
          </a:p>
        </p:txBody>
      </p:sp>
    </p:spTree>
    <p:extLst>
      <p:ext uri="{BB962C8B-B14F-4D97-AF65-F5344CB8AC3E}">
        <p14:creationId xmlns:p14="http://schemas.microsoft.com/office/powerpoint/2010/main" val="69212828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C08704B-88A3-4061-B4A3-57E438D2F1A5}" type="datetimeFigureOut">
              <a:rPr lang="en-US" smtClean="0"/>
              <a:t>10/4/2023</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7E0D17E-168C-40BF-9C7B-F76E71975145}" type="slidenum">
              <a:rPr lang="en-US" smtClean="0"/>
              <a:t>‹#›</a:t>
            </a:fld>
            <a:endParaRPr lang="en-US" dirty="0"/>
          </a:p>
        </p:txBody>
      </p:sp>
    </p:spTree>
    <p:extLst>
      <p:ext uri="{BB962C8B-B14F-4D97-AF65-F5344CB8AC3E}">
        <p14:creationId xmlns:p14="http://schemas.microsoft.com/office/powerpoint/2010/main" val="48214541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students-residents.aamc.org/media/10606/download"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https://healthprofessions.lafayette.edu/wp-content/uploads/sites/181/2019/12/application-timeline_updated.pdf"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hyperlink" Target="http://healthprofessions.lafayette.edu/"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www.adea.org/dental_education_pathways/aadsas/Applicants/Pages/TaketheDAT(DentalAdmissionTest).aspx" TargetMode="External"/><Relationship Id="rId2" Type="http://schemas.openxmlformats.org/officeDocument/2006/relationships/hyperlink" Target="https://www.aamc.org/students/applying/mcat/" TargetMode="Externa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hyperlink" Target="https://http/www.ada.org/en/oat"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hyperlink" Target="http://www.ets.org/gre/revised_general/about/?WT.ac=grehome_greabout_a_150213"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www.training.nih.gov/summer_school_2013_writing_effective_professional_e-mail"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6ED8AFC6-F2C2-45AB-A9B9-3432534D7215}"/>
              </a:ext>
            </a:extLst>
          </p:cNvPr>
          <p:cNvSpPr txBox="1">
            <a:spLocks noChangeArrowheads="1"/>
          </p:cNvSpPr>
          <p:nvPr/>
        </p:nvSpPr>
        <p:spPr>
          <a:xfrm>
            <a:off x="243379" y="2895600"/>
            <a:ext cx="8657242" cy="3810000"/>
          </a:xfrm>
          <a:prstGeom prst="rect">
            <a:avLst/>
          </a:prstGeom>
        </p:spPr>
        <p:txBody>
          <a:bodyPr vert="horz" lIns="91440" tIns="45720" rIns="91440" bIns="45720" rtlCol="0">
            <a:normAutofit fontScale="925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r>
              <a:rPr lang="en-US" altLang="en-US" sz="3500" b="1" dirty="0">
                <a:solidFill>
                  <a:srgbClr val="7030A0"/>
                </a:solidFill>
              </a:rPr>
              <a:t>Professor Nancy McCreary Waters</a:t>
            </a:r>
          </a:p>
          <a:p>
            <a:r>
              <a:rPr lang="en-US" altLang="en-US" sz="2600" b="1" dirty="0">
                <a:solidFill>
                  <a:srgbClr val="7030A0"/>
                </a:solidFill>
              </a:rPr>
              <a:t>Faculty Health Professions Advisor; HPAC Chair</a:t>
            </a:r>
          </a:p>
          <a:p>
            <a:r>
              <a:rPr lang="en-US" altLang="en-US" sz="3500" b="1" dirty="0" err="1">
                <a:solidFill>
                  <a:srgbClr val="7030A0"/>
                </a:solidFill>
              </a:rPr>
              <a:t>Ms</a:t>
            </a:r>
            <a:r>
              <a:rPr lang="en-US" altLang="en-US" sz="3500" b="1" dirty="0">
                <a:solidFill>
                  <a:srgbClr val="7030A0"/>
                </a:solidFill>
              </a:rPr>
              <a:t> Simona </a:t>
            </a:r>
            <a:r>
              <a:rPr lang="en-US" altLang="en-US" sz="3500" b="1" dirty="0" err="1">
                <a:solidFill>
                  <a:srgbClr val="7030A0"/>
                </a:solidFill>
              </a:rPr>
              <a:t>Glaus</a:t>
            </a:r>
            <a:r>
              <a:rPr lang="en-US" altLang="en-US" sz="3500" b="1" dirty="0">
                <a:solidFill>
                  <a:srgbClr val="7030A0"/>
                </a:solidFill>
              </a:rPr>
              <a:t>, Director</a:t>
            </a:r>
          </a:p>
          <a:p>
            <a:r>
              <a:rPr lang="en-US" altLang="en-US" sz="2600" b="1" dirty="0">
                <a:solidFill>
                  <a:srgbClr val="7030A0"/>
                </a:solidFill>
              </a:rPr>
              <a:t>Health Professions Program</a:t>
            </a:r>
          </a:p>
          <a:p>
            <a:r>
              <a:rPr lang="en-US" altLang="en-US" sz="3500" b="1" dirty="0" err="1">
                <a:solidFill>
                  <a:srgbClr val="7030A0"/>
                </a:solidFill>
              </a:rPr>
              <a:t>Ms</a:t>
            </a:r>
            <a:r>
              <a:rPr lang="en-US" altLang="en-US" sz="3500" b="1" dirty="0">
                <a:solidFill>
                  <a:srgbClr val="7030A0"/>
                </a:solidFill>
              </a:rPr>
              <a:t> Sue </a:t>
            </a:r>
            <a:r>
              <a:rPr lang="en-US" altLang="en-US" sz="3500" b="1" dirty="0" err="1">
                <a:solidFill>
                  <a:srgbClr val="7030A0"/>
                </a:solidFill>
              </a:rPr>
              <a:t>Herschlag</a:t>
            </a:r>
            <a:r>
              <a:rPr lang="en-US" altLang="en-US" sz="3500" b="1" dirty="0">
                <a:solidFill>
                  <a:srgbClr val="7030A0"/>
                </a:solidFill>
              </a:rPr>
              <a:t>, Administrative Coordinator</a:t>
            </a:r>
          </a:p>
          <a:p>
            <a:r>
              <a:rPr lang="en-US" altLang="en-US" sz="2600" b="1" dirty="0">
                <a:solidFill>
                  <a:srgbClr val="7030A0"/>
                </a:solidFill>
              </a:rPr>
              <a:t>Health Professions Program</a:t>
            </a:r>
          </a:p>
          <a:p>
            <a:pPr algn="r"/>
            <a:r>
              <a:rPr lang="en-US" altLang="en-US" b="1" dirty="0">
                <a:solidFill>
                  <a:srgbClr val="7030A0"/>
                </a:solidFill>
              </a:rPr>
              <a:t>4 October 2023</a:t>
            </a:r>
            <a:endParaRPr lang="en-US" altLang="en-US" sz="1800" dirty="0"/>
          </a:p>
          <a:p>
            <a:endParaRPr lang="en-US" altLang="en-US" dirty="0"/>
          </a:p>
          <a:p>
            <a:endParaRPr lang="en-US" altLang="en-US" dirty="0"/>
          </a:p>
        </p:txBody>
      </p:sp>
      <p:sp>
        <p:nvSpPr>
          <p:cNvPr id="9" name="Rectangle 8">
            <a:extLst>
              <a:ext uri="{FF2B5EF4-FFF2-40B4-BE49-F238E27FC236}">
                <a16:creationId xmlns:a16="http://schemas.microsoft.com/office/drawing/2014/main" id="{DC368214-5278-4BC7-9978-FF4BB3F7D1D0}"/>
              </a:ext>
            </a:extLst>
          </p:cNvPr>
          <p:cNvSpPr/>
          <p:nvPr/>
        </p:nvSpPr>
        <p:spPr>
          <a:xfrm>
            <a:off x="-1" y="382012"/>
            <a:ext cx="8886153" cy="2215991"/>
          </a:xfrm>
          <a:prstGeom prst="rect">
            <a:avLst/>
          </a:prstGeom>
        </p:spPr>
        <p:txBody>
          <a:bodyPr wrap="square">
            <a:spAutoFit/>
          </a:bodyPr>
          <a:lstStyle/>
          <a:p>
            <a:pPr algn="r"/>
            <a:r>
              <a:rPr lang="en-US" altLang="en-US" sz="4600" b="1" spc="-120" dirty="0">
                <a:solidFill>
                  <a:srgbClr val="7030A0"/>
                </a:solidFill>
                <a:ea typeface="+mj-ea"/>
                <a:cs typeface="+mj-cs"/>
              </a:rPr>
              <a:t>Lafayette College</a:t>
            </a:r>
            <a:br>
              <a:rPr lang="en-US" altLang="en-US" sz="4600" b="1" spc="-120" dirty="0">
                <a:solidFill>
                  <a:srgbClr val="7030A0"/>
                </a:solidFill>
                <a:ea typeface="+mj-ea"/>
                <a:cs typeface="+mj-cs"/>
              </a:rPr>
            </a:br>
            <a:r>
              <a:rPr lang="en-US" altLang="en-US" sz="4600" b="1" spc="-120" dirty="0">
                <a:solidFill>
                  <a:srgbClr val="7030A0"/>
                </a:solidFill>
                <a:ea typeface="+mj-ea"/>
                <a:cs typeface="+mj-cs"/>
              </a:rPr>
              <a:t>Health Professions Advising</a:t>
            </a:r>
            <a:br>
              <a:rPr lang="en-US" altLang="en-US" sz="4600" b="1" spc="-120" dirty="0">
                <a:solidFill>
                  <a:srgbClr val="7030A0"/>
                </a:solidFill>
                <a:ea typeface="+mj-ea"/>
                <a:cs typeface="+mj-cs"/>
              </a:rPr>
            </a:br>
            <a:r>
              <a:rPr lang="en-US" altLang="en-US" sz="4600" b="1" spc="-120" dirty="0">
                <a:solidFill>
                  <a:srgbClr val="7030A0"/>
                </a:solidFill>
                <a:ea typeface="+mj-ea"/>
                <a:cs typeface="+mj-cs"/>
              </a:rPr>
              <a:t>Pre-Application Information Session</a:t>
            </a:r>
            <a:endParaRPr lang="en-US" sz="4600" dirty="0"/>
          </a:p>
        </p:txBody>
      </p:sp>
    </p:spTree>
    <p:extLst>
      <p:ext uri="{BB962C8B-B14F-4D97-AF65-F5344CB8AC3E}">
        <p14:creationId xmlns:p14="http://schemas.microsoft.com/office/powerpoint/2010/main" val="345459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37618"/>
            <a:ext cx="86106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rPr>
              <a:t>Undergraduate Preparation – Academic coursework</a:t>
            </a:r>
            <a:endParaRPr kumimoji="0" lang="en-US" sz="3200" b="1" i="0" u="none" strike="noStrike" kern="0" cap="none" spc="0" normalizeH="0" baseline="0" noProof="0" dirty="0">
              <a:ln>
                <a:noFill/>
              </a:ln>
              <a:solidFill>
                <a:srgbClr val="7030A0"/>
              </a:solidFill>
              <a:effectLst/>
              <a:uLnTx/>
              <a:uFillTx/>
              <a:latin typeface="Calibri Light" panose="020F0302020204030204"/>
              <a:ea typeface="+mn-ea"/>
              <a:cs typeface="+mn-cs"/>
            </a:endParaRPr>
          </a:p>
        </p:txBody>
      </p:sp>
      <p:sp>
        <p:nvSpPr>
          <p:cNvPr id="3" name="Rectangle 2"/>
          <p:cNvSpPr/>
          <p:nvPr/>
        </p:nvSpPr>
        <p:spPr>
          <a:xfrm>
            <a:off x="381000" y="547157"/>
            <a:ext cx="8610600" cy="6278642"/>
          </a:xfrm>
          <a:prstGeom prst="rect">
            <a:avLst/>
          </a:prstGeom>
        </p:spPr>
        <p:txBody>
          <a:bodyPr wrap="square">
            <a:spAutoFit/>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srgbClr val="2F1311"/>
                </a:solidFill>
                <a:effectLst/>
                <a:uLnTx/>
                <a:uFillTx/>
                <a:latin typeface="Arial"/>
                <a:ea typeface="+mn-ea"/>
                <a:cs typeface="+mn-cs"/>
              </a:rPr>
              <a:t>Required Undergraduate Coursework </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 Check your bellwether schools</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a:t>
            </a:r>
            <a:r>
              <a:rPr lang="en-US" altLang="en-US" sz="2000" b="1" i="1" kern="0" dirty="0">
                <a:solidFill>
                  <a:srgbClr val="C00000"/>
                </a:solidFill>
                <a:latin typeface="Arial"/>
              </a:rPr>
              <a:t>T</a:t>
            </a:r>
            <a:r>
              <a:rPr kumimoji="0" lang="en-US" altLang="en-US" sz="2000" b="1" i="1" u="none" strike="noStrike" kern="0" cap="none" spc="0" normalizeH="0" baseline="0" noProof="0" dirty="0" err="1">
                <a:ln>
                  <a:noFill/>
                </a:ln>
                <a:solidFill>
                  <a:srgbClr val="C00000"/>
                </a:solidFill>
                <a:effectLst/>
                <a:uLnTx/>
                <a:uFillTx/>
                <a:latin typeface="Arial"/>
                <a:ea typeface="+mn-ea"/>
                <a:cs typeface="+mn-cs"/>
              </a:rPr>
              <a:t>ypically</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 required or strongly encouraged: </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3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000" b="1" i="0" u="sng" strike="noStrike" kern="0" cap="none" spc="0" normalizeH="0" baseline="0" noProof="0" dirty="0">
                <a:ln>
                  <a:noFill/>
                </a:ln>
                <a:solidFill>
                  <a:srgbClr val="2F1311"/>
                </a:solidFill>
                <a:effectLst/>
                <a:uLnTx/>
                <a:uFillTx/>
                <a:latin typeface="Arial"/>
                <a:ea typeface="+mn-ea"/>
                <a:cs typeface="+mn-cs"/>
              </a:rPr>
              <a:t>1 Year EACH of:</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Biology with labs (e.g., 111 &amp; 112)</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Physics with labs (e.g., 111 &amp; 112; 131 &amp; either 132/133; 151 &amp; 152)</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Mathematics/Calculus/Statistics; minimally 1 calc + 1 stats</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English composition/Writing-Intensive Coursework (1 or 2)</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300" b="1" i="0" u="sng"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000" b="1" i="0" u="sng" strike="noStrike" kern="0" cap="none" spc="0" normalizeH="0" baseline="0" noProof="0" dirty="0">
                <a:ln>
                  <a:noFill/>
                </a:ln>
                <a:solidFill>
                  <a:srgbClr val="2F1311"/>
                </a:solidFill>
                <a:effectLst/>
                <a:uLnTx/>
                <a:uFillTx/>
                <a:latin typeface="Arial"/>
                <a:ea typeface="+mn-ea"/>
                <a:cs typeface="+mn-cs"/>
              </a:rPr>
              <a:t>2+ Years of:</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Chemistry with labs (Chem107/108</a:t>
            </a:r>
            <a:r>
              <a:rPr lang="en-US" altLang="en-US" sz="2000" kern="0" dirty="0">
                <a:solidFill>
                  <a:srgbClr val="2F1311"/>
                </a:solidFill>
                <a:latin typeface="Arial"/>
              </a:rPr>
              <a:t>;</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 </a:t>
            </a:r>
            <a:r>
              <a:rPr kumimoji="0" lang="en-US" altLang="en-US" sz="2000" b="0" i="0" u="none" strike="noStrike" kern="0" cap="none" spc="0" normalizeH="0" baseline="0" noProof="0" dirty="0" err="1">
                <a:ln>
                  <a:noFill/>
                </a:ln>
                <a:solidFill>
                  <a:srgbClr val="2F1311"/>
                </a:solidFill>
                <a:effectLst/>
                <a:uLnTx/>
                <a:uFillTx/>
                <a:latin typeface="Arial"/>
                <a:ea typeface="+mn-ea"/>
                <a:cs typeface="+mn-cs"/>
              </a:rPr>
              <a:t>OCh</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 221/222) and Survey of Biochemistry (Chem 351)</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1" i="0" u="sng" strike="noStrike" kern="0" cap="none" spc="0" normalizeH="0" baseline="0" noProof="0" dirty="0">
                <a:ln>
                  <a:noFill/>
                </a:ln>
                <a:solidFill>
                  <a:srgbClr val="2F1311"/>
                </a:solidFill>
                <a:effectLst/>
                <a:uLnTx/>
                <a:uFillTx/>
                <a:latin typeface="Arial"/>
                <a:ea typeface="+mn-ea"/>
                <a:cs typeface="+mn-cs"/>
              </a:rPr>
              <a:t>Other frequently required or specialty required courses:</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lang="en-US" altLang="en-US" sz="2000" kern="0" dirty="0">
                <a:solidFill>
                  <a:srgbClr val="2F1311"/>
                </a:solidFill>
                <a:latin typeface="Arial"/>
              </a:rPr>
              <a:t>	</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Sociology, Psychology, Bioethics; Microbiology, Nutrition</a:t>
            </a:r>
            <a:r>
              <a:rPr lang="en-US" altLang="en-US" sz="2000" kern="0" dirty="0">
                <a:solidFill>
                  <a:srgbClr val="2F1311"/>
                </a:solidFill>
                <a:latin typeface="Arial"/>
              </a:rPr>
              <a:t>, Genetics, </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Anatomy &amp; Physiology or equivalent</a:t>
            </a:r>
          </a:p>
          <a:p>
            <a:pPr marL="342900" marR="0" lvl="0" indent="-342900" algn="l" defTabSz="914400" rtl="0" eaLnBrk="1" fontAlgn="base" latinLnBrk="0" hangingPunct="1">
              <a:lnSpc>
                <a:spcPct val="5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2F1311"/>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1" i="1" u="none" strike="noStrike" kern="0" cap="none" spc="0" normalizeH="0" baseline="0" noProof="0" dirty="0">
                <a:ln>
                  <a:noFill/>
                </a:ln>
                <a:solidFill>
                  <a:srgbClr val="C00000"/>
                </a:solidFill>
                <a:effectLst/>
                <a:uLnTx/>
                <a:uFillTx/>
                <a:latin typeface="Arial"/>
                <a:ea typeface="+mn-ea"/>
                <a:cs typeface="+mn-cs"/>
              </a:rPr>
              <a:t>~</a:t>
            </a:r>
            <a:r>
              <a:rPr lang="en-US" altLang="en-US" sz="2000" b="1" i="1" kern="0" dirty="0">
                <a:solidFill>
                  <a:srgbClr val="C00000"/>
                </a:solidFill>
                <a:latin typeface="Arial"/>
              </a:rPr>
              <a:t>12-</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14 Core Courses needed; </a:t>
            </a:r>
            <a:r>
              <a:rPr lang="en-US" altLang="en-US" sz="2000" b="1" i="1" kern="0" dirty="0">
                <a:solidFill>
                  <a:srgbClr val="C00000"/>
                </a:solidFill>
                <a:latin typeface="Arial"/>
              </a:rPr>
              <a:t>1</a:t>
            </a:r>
            <a:r>
              <a:rPr lang="en-US" altLang="en-US" sz="2000" b="1" i="1" kern="0" baseline="30000" dirty="0">
                <a:solidFill>
                  <a:srgbClr val="C00000"/>
                </a:solidFill>
                <a:latin typeface="Arial"/>
              </a:rPr>
              <a:t>st</a:t>
            </a:r>
            <a:r>
              <a:rPr lang="en-US" altLang="en-US" sz="2000" b="1" i="1" kern="0" dirty="0">
                <a:solidFill>
                  <a:srgbClr val="C00000"/>
                </a:solidFill>
                <a:latin typeface="Arial"/>
              </a:rPr>
              <a:t> semester juniors should have </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completed ~10-12 </a:t>
            </a:r>
            <a:r>
              <a:rPr lang="en-US" altLang="en-US" sz="2000" b="1" i="1" kern="0" dirty="0">
                <a:solidFill>
                  <a:srgbClr val="C00000"/>
                </a:solidFill>
                <a:latin typeface="Arial"/>
              </a:rPr>
              <a:t>courses</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 to stay on track; 1</a:t>
            </a:r>
            <a:r>
              <a:rPr kumimoji="0" lang="en-US" altLang="en-US" sz="2000" b="1" i="1" u="none" strike="noStrike" kern="0" cap="none" spc="0" normalizeH="0" baseline="30000" noProof="0" dirty="0">
                <a:ln>
                  <a:noFill/>
                </a:ln>
                <a:solidFill>
                  <a:srgbClr val="C00000"/>
                </a:solidFill>
                <a:effectLst/>
                <a:uLnTx/>
                <a:uFillTx/>
                <a:latin typeface="Arial"/>
                <a:ea typeface="+mn-ea"/>
                <a:cs typeface="+mn-cs"/>
              </a:rPr>
              <a:t>st</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 semester seniors should have nearly all core requirements completed. Schools are increasingly preferring completion of ALL core courses </a:t>
            </a:r>
            <a:r>
              <a:rPr lang="en-US" altLang="en-US" sz="2000" b="1" i="1" kern="0" dirty="0">
                <a:solidFill>
                  <a:srgbClr val="C00000"/>
                </a:solidFill>
                <a:latin typeface="Arial"/>
              </a:rPr>
              <a:t>AT APPLICATION, </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not upon matriculation!</a:t>
            </a:r>
          </a:p>
          <a:p>
            <a:pPr marL="342900" marR="0" lvl="0" indent="-342900" algn="l" defTabSz="914400" rtl="0" eaLnBrk="1" fontAlgn="base" latinLnBrk="0" hangingPunct="1">
              <a:lnSpc>
                <a:spcPct val="50000"/>
              </a:lnSpc>
              <a:spcBef>
                <a:spcPct val="20000"/>
              </a:spcBef>
              <a:spcAft>
                <a:spcPct val="0"/>
              </a:spcAft>
              <a:buClrTx/>
              <a:buSzTx/>
              <a:buFontTx/>
              <a:buNone/>
              <a:tabLst/>
              <a:defRPr/>
            </a:pPr>
            <a:endParaRPr kumimoji="0" lang="en-US" altLang="en-US" sz="2000" b="1" i="1" u="none" strike="noStrike" kern="0" cap="none" spc="0" normalizeH="0" baseline="0" noProof="0" dirty="0">
              <a:ln>
                <a:noFill/>
              </a:ln>
              <a:solidFill>
                <a:srgbClr val="C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lang="en-US" altLang="en-US" sz="2000" b="1" kern="0" dirty="0">
                <a:solidFill>
                  <a:srgbClr val="2F1311"/>
                </a:solidFill>
                <a:latin typeface="Arial"/>
              </a:rPr>
              <a:t>EXPLORE course options in n</a:t>
            </a:r>
            <a:r>
              <a:rPr kumimoji="0" lang="en-US" altLang="en-US" sz="2000" b="1" i="0" u="none" strike="noStrike" kern="0" cap="none" spc="0" normalizeH="0" baseline="0" noProof="0" dirty="0" err="1">
                <a:ln>
                  <a:noFill/>
                </a:ln>
                <a:solidFill>
                  <a:srgbClr val="2F1311"/>
                </a:solidFill>
                <a:effectLst/>
                <a:uLnTx/>
                <a:uFillTx/>
                <a:latin typeface="Arial"/>
                <a:ea typeface="+mn-ea"/>
                <a:cs typeface="+mn-cs"/>
              </a:rPr>
              <a:t>atural</a:t>
            </a:r>
            <a:r>
              <a:rPr kumimoji="0" lang="en-US" altLang="en-US" sz="2000" b="1" i="0" u="none" strike="noStrike" kern="0" cap="none" spc="0" normalizeH="0" baseline="0" noProof="0" dirty="0">
                <a:ln>
                  <a:noFill/>
                </a:ln>
                <a:solidFill>
                  <a:srgbClr val="2F1311"/>
                </a:solidFill>
                <a:effectLst/>
                <a:uLnTx/>
                <a:uFillTx/>
                <a:latin typeface="Arial"/>
                <a:ea typeface="+mn-ea"/>
                <a:cs typeface="+mn-cs"/>
              </a:rPr>
              <a:t> science, social science, humanities, and engineering divisions wherever possible!</a:t>
            </a:r>
          </a:p>
        </p:txBody>
      </p:sp>
    </p:spTree>
    <p:extLst>
      <p:ext uri="{BB962C8B-B14F-4D97-AF65-F5344CB8AC3E}">
        <p14:creationId xmlns:p14="http://schemas.microsoft.com/office/powerpoint/2010/main" val="57322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90500" y="1029308"/>
            <a:ext cx="8763000" cy="5909310"/>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b="1" i="0" u="none" strike="noStrike" kern="0" cap="none" spc="0" normalizeH="0" baseline="0" noProof="0" dirty="0">
                <a:ln>
                  <a:noFill/>
                </a:ln>
                <a:solidFill>
                  <a:srgbClr val="2F1311"/>
                </a:solidFill>
                <a:effectLst/>
                <a:uLnTx/>
                <a:uFillTx/>
                <a:latin typeface="Arial"/>
                <a:ea typeface="+mn-ea"/>
                <a:cs typeface="+mn-cs"/>
              </a:rPr>
              <a:t>Advanced Placement</a:t>
            </a:r>
            <a:r>
              <a:rPr lang="en-US" altLang="en-US" kern="0" dirty="0">
                <a:solidFill>
                  <a:srgbClr val="2F1311"/>
                </a:solidFill>
                <a:latin typeface="Arial"/>
              </a:rPr>
              <a:t>. </a:t>
            </a:r>
            <a:r>
              <a:rPr kumimoji="0" lang="en-US" altLang="en-US" b="0" i="0" u="none" strike="noStrike" kern="0" cap="none" spc="0" normalizeH="0" baseline="0" noProof="0" dirty="0">
                <a:ln>
                  <a:noFill/>
                </a:ln>
                <a:solidFill>
                  <a:srgbClr val="7030A0"/>
                </a:solidFill>
                <a:effectLst/>
                <a:uLnTx/>
                <a:uFillTx/>
                <a:latin typeface="Arial"/>
                <a:ea typeface="+mn-ea"/>
                <a:cs typeface="+mn-cs"/>
              </a:rPr>
              <a:t>School scrutiny is rising!  Be certain you are getting rigorous academic courses and laboratory training! Reduce/remove ambiguity in interpretations of your choices!</a:t>
            </a:r>
            <a:endParaRPr kumimoji="0" lang="en-US" altLang="en-US" b="0" i="0" u="none" strike="noStrike" kern="0" cap="none" spc="0" normalizeH="0" baseline="0" noProof="0" dirty="0">
              <a:ln>
                <a:noFill/>
              </a:ln>
              <a:solidFill>
                <a:srgbClr val="2F1311"/>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endParaRPr kumimoji="0" lang="en-US" altLang="en-US"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b="1" i="0" u="none" strike="noStrike" kern="0" cap="none" spc="0" normalizeH="0" baseline="0" noProof="0" dirty="0">
                <a:ln>
                  <a:noFill/>
                </a:ln>
                <a:solidFill>
                  <a:srgbClr val="2F1311"/>
                </a:solidFill>
                <a:effectLst/>
                <a:uLnTx/>
                <a:uFillTx/>
                <a:latin typeface="Arial"/>
                <a:ea typeface="+mn-ea"/>
                <a:cs typeface="+mn-cs"/>
              </a:rPr>
              <a:t>Summer Coursework</a:t>
            </a:r>
            <a:r>
              <a:rPr lang="en-US" altLang="en-US" kern="0" dirty="0">
                <a:solidFill>
                  <a:srgbClr val="2F1311"/>
                </a:solidFill>
                <a:latin typeface="Arial"/>
              </a:rPr>
              <a:t>, </a:t>
            </a:r>
            <a:r>
              <a:rPr kumimoji="0" lang="en-US" altLang="en-US" b="1" i="0" u="none" strike="noStrike" kern="0" cap="none" spc="0" normalizeH="0" baseline="0" noProof="0" dirty="0">
                <a:ln>
                  <a:noFill/>
                </a:ln>
                <a:solidFill>
                  <a:srgbClr val="2F1311"/>
                </a:solidFill>
                <a:effectLst/>
                <a:uLnTx/>
                <a:uFillTx/>
                <a:latin typeface="Arial"/>
                <a:ea typeface="+mn-ea"/>
                <a:cs typeface="+mn-cs"/>
              </a:rPr>
              <a:t>Pass/Fail, </a:t>
            </a:r>
            <a:r>
              <a:rPr lang="en-US" altLang="en-US" b="1" kern="0" dirty="0">
                <a:solidFill>
                  <a:srgbClr val="2F1311"/>
                </a:solidFill>
                <a:latin typeface="Arial"/>
              </a:rPr>
              <a:t>Light loads.</a:t>
            </a:r>
            <a:r>
              <a:rPr kumimoji="0" lang="en-US" altLang="en-US" b="1" i="0" u="none" strike="noStrike" kern="0" cap="none" spc="0" normalizeH="0" baseline="0" noProof="0" dirty="0">
                <a:ln>
                  <a:noFill/>
                </a:ln>
                <a:solidFill>
                  <a:srgbClr val="7030A0"/>
                </a:solidFill>
                <a:effectLst/>
                <a:uLnTx/>
                <a:uFillTx/>
                <a:latin typeface="Arial"/>
                <a:ea typeface="+mn-ea"/>
                <a:cs typeface="+mn-cs"/>
              </a:rPr>
              <a:t> </a:t>
            </a:r>
            <a:r>
              <a:rPr lang="en-US" altLang="en-US" kern="0" dirty="0">
                <a:solidFill>
                  <a:srgbClr val="7030A0"/>
                </a:solidFill>
                <a:latin typeface="Arial"/>
              </a:rPr>
              <a:t>P</a:t>
            </a:r>
            <a:r>
              <a:rPr kumimoji="0" lang="en-US" altLang="en-US" i="0" u="none" strike="noStrike" kern="0" cap="none" spc="0" normalizeH="0" baseline="0" noProof="0" dirty="0" err="1">
                <a:ln>
                  <a:noFill/>
                </a:ln>
                <a:solidFill>
                  <a:srgbClr val="7030A0"/>
                </a:solidFill>
                <a:effectLst/>
                <a:uLnTx/>
                <a:uFillTx/>
                <a:latin typeface="Arial"/>
                <a:ea typeface="+mn-ea"/>
                <a:cs typeface="+mn-cs"/>
              </a:rPr>
              <a:t>olicies</a:t>
            </a:r>
            <a:r>
              <a:rPr kumimoji="0" lang="en-US" altLang="en-US" i="0" u="none" strike="noStrike" kern="0" cap="none" spc="0" normalizeH="0" baseline="0" noProof="0" dirty="0">
                <a:ln>
                  <a:noFill/>
                </a:ln>
                <a:solidFill>
                  <a:srgbClr val="7030A0"/>
                </a:solidFill>
                <a:effectLst/>
                <a:uLnTx/>
                <a:uFillTx/>
                <a:latin typeface="Arial"/>
                <a:ea typeface="+mn-ea"/>
                <a:cs typeface="+mn-cs"/>
              </a:rPr>
              <a:t> remain variable so try to limit vagueness or negative interpretations in your portfolio; elect full grading practice, complete challenging courses at home in full load.</a:t>
            </a:r>
            <a:endParaRPr kumimoji="0" lang="en-US" altLang="en-US"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b="1"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Study Abroad. </a:t>
            </a:r>
            <a:r>
              <a:rPr kumimoji="0" lang="en-US" altLang="en-US"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Request transcripts EARLY!!!</a:t>
            </a:r>
          </a:p>
          <a:p>
            <a:pPr lvl="0" fontAlgn="base">
              <a:spcBef>
                <a:spcPct val="0"/>
              </a:spcBef>
              <a:spcAft>
                <a:spcPct val="0"/>
              </a:spcAft>
              <a:defRPr/>
            </a:pPr>
            <a:endParaRPr lang="en-US" altLang="en-US" b="1" dirty="0">
              <a:solidFill>
                <a:srgbClr val="2F1311"/>
              </a:solidFill>
              <a:latin typeface="Arial" panose="020B0604020202020204" pitchFamily="34" charset="0"/>
            </a:endParaRPr>
          </a:p>
          <a:p>
            <a:pPr lvl="0" fontAlgn="base">
              <a:spcBef>
                <a:spcPct val="0"/>
              </a:spcBef>
              <a:spcAft>
                <a:spcPct val="0"/>
              </a:spcAft>
              <a:defRPr/>
            </a:pPr>
            <a:r>
              <a:rPr lang="en-US" altLang="en-US" b="1" dirty="0">
                <a:solidFill>
                  <a:srgbClr val="2F1311"/>
                </a:solidFill>
                <a:latin typeface="Arial" panose="020B0604020202020204" pitchFamily="34" charset="0"/>
              </a:rPr>
              <a:t>Research, Electives, Minors. </a:t>
            </a:r>
            <a:r>
              <a:rPr lang="en-US" altLang="en-US" dirty="0">
                <a:solidFill>
                  <a:srgbClr val="7030A0"/>
                </a:solidFill>
                <a:latin typeface="Arial" panose="020B0604020202020204" pitchFamily="34" charset="0"/>
              </a:rPr>
              <a:t>Avoid appearance of trophy collection! Know why you seek these distinctions. </a:t>
            </a:r>
            <a:r>
              <a:rPr lang="en-US" altLang="en-US" b="1" i="1" dirty="0">
                <a:solidFill>
                  <a:srgbClr val="7030A0"/>
                </a:solidFill>
                <a:latin typeface="Arial" panose="020B0604020202020204" pitchFamily="34" charset="0"/>
              </a:rPr>
              <a:t>Do that for which you have the best reasons!</a:t>
            </a:r>
          </a:p>
          <a:p>
            <a:pPr lvl="0" fontAlgn="base">
              <a:spcBef>
                <a:spcPct val="0"/>
              </a:spcBef>
              <a:spcAft>
                <a:spcPct val="0"/>
              </a:spcAft>
              <a:defRPr/>
            </a:pPr>
            <a:endParaRPr lang="en-US" altLang="en-US" dirty="0">
              <a:solidFill>
                <a:srgbClr val="2F1311"/>
              </a:solidFill>
              <a:latin typeface="Arial" panose="020B0604020202020204" pitchFamily="34" charset="0"/>
            </a:endParaRPr>
          </a:p>
          <a:p>
            <a:pPr lvl="0" fontAlgn="base">
              <a:spcBef>
                <a:spcPct val="0"/>
              </a:spcBef>
              <a:spcAft>
                <a:spcPct val="0"/>
              </a:spcAft>
              <a:defRPr/>
            </a:pPr>
            <a:r>
              <a:rPr lang="en-US" altLang="en-US" b="1" kern="0" dirty="0">
                <a:solidFill>
                  <a:srgbClr val="2F1311"/>
                </a:solidFill>
                <a:latin typeface="Arial"/>
              </a:rPr>
              <a:t>Internships/Externships.  </a:t>
            </a:r>
            <a:r>
              <a:rPr lang="en-US" altLang="en-US" kern="0" dirty="0">
                <a:solidFill>
                  <a:srgbClr val="7030A0"/>
                </a:solidFill>
                <a:latin typeface="Arial"/>
              </a:rPr>
              <a:t>Show your Depth, Breadth, Passion, Dedication! Push your boundaries and limits, stretch your comfort zone!</a:t>
            </a:r>
            <a:endParaRPr lang="en-US" altLang="en-US" kern="0" dirty="0">
              <a:solidFill>
                <a:srgbClr val="2F1311"/>
              </a:solidFill>
              <a:latin typeface="Arial"/>
            </a:endParaRPr>
          </a:p>
          <a:p>
            <a:pPr lvl="0" fontAlgn="base">
              <a:spcBef>
                <a:spcPct val="0"/>
              </a:spcBef>
              <a:spcAft>
                <a:spcPct val="0"/>
              </a:spcAft>
              <a:defRPr/>
            </a:pPr>
            <a:endParaRPr lang="en-US" altLang="en-US" kern="0" dirty="0">
              <a:solidFill>
                <a:srgbClr val="2F1311"/>
              </a:solidFill>
              <a:latin typeface="Arial"/>
            </a:endParaRPr>
          </a:p>
          <a:p>
            <a:pPr lvl="0" fontAlgn="base">
              <a:spcBef>
                <a:spcPct val="0"/>
              </a:spcBef>
              <a:spcAft>
                <a:spcPct val="0"/>
              </a:spcAft>
              <a:defRPr/>
            </a:pPr>
            <a:r>
              <a:rPr lang="en-US" altLang="en-US" b="1" kern="0" dirty="0">
                <a:solidFill>
                  <a:srgbClr val="2F1311"/>
                </a:solidFill>
                <a:latin typeface="Arial"/>
              </a:rPr>
              <a:t>Extracurricular Activities. </a:t>
            </a:r>
            <a:r>
              <a:rPr lang="en-US" altLang="en-US" kern="0" dirty="0">
                <a:solidFill>
                  <a:srgbClr val="7030A0"/>
                </a:solidFill>
                <a:latin typeface="Arial"/>
              </a:rPr>
              <a:t>Focus on what you control NOW!</a:t>
            </a:r>
            <a:endParaRPr lang="en-US" altLang="en-US" kern="0" dirty="0">
              <a:solidFill>
                <a:srgbClr val="2F1311"/>
              </a:solidFill>
              <a:latin typeface="Arial"/>
            </a:endParaRPr>
          </a:p>
          <a:p>
            <a:pPr lvl="0" fontAlgn="base">
              <a:spcBef>
                <a:spcPct val="0"/>
              </a:spcBef>
              <a:spcAft>
                <a:spcPct val="0"/>
              </a:spcAft>
              <a:defRPr/>
            </a:pPr>
            <a:endParaRPr lang="en-US" altLang="en-US" kern="0" dirty="0">
              <a:solidFill>
                <a:srgbClr val="2F1311"/>
              </a:solidFill>
              <a:latin typeface="Arial"/>
            </a:endParaRPr>
          </a:p>
          <a:p>
            <a:pPr lvl="0" fontAlgn="base">
              <a:spcBef>
                <a:spcPct val="0"/>
              </a:spcBef>
              <a:spcAft>
                <a:spcPct val="0"/>
              </a:spcAft>
              <a:defRPr/>
            </a:pPr>
            <a:r>
              <a:rPr lang="en-US" altLang="en-US" kern="0" dirty="0">
                <a:solidFill>
                  <a:srgbClr val="2F1311"/>
                </a:solidFill>
                <a:latin typeface="Arial"/>
              </a:rPr>
              <a:t>…and </a:t>
            </a:r>
            <a:r>
              <a:rPr lang="en-US" altLang="en-US" b="1" kern="0" dirty="0">
                <a:solidFill>
                  <a:srgbClr val="2F1311"/>
                </a:solidFill>
                <a:latin typeface="Arial"/>
              </a:rPr>
              <a:t>Read!</a:t>
            </a:r>
            <a:r>
              <a:rPr lang="en-US" altLang="en-US" kern="0" dirty="0">
                <a:solidFill>
                  <a:srgbClr val="2F1311"/>
                </a:solidFill>
                <a:latin typeface="Arial"/>
              </a:rPr>
              <a:t> Widely! Especially on healthcare. On policy. On current events. On music, theatre, sports, literature… See the HP Program website for suggestions.</a:t>
            </a:r>
            <a:endParaRPr lang="en-US" altLang="en-US" dirty="0">
              <a:solidFill>
                <a:srgbClr val="2F1311"/>
              </a:solidFill>
              <a:latin typeface="Arial" panose="020B0604020202020204"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lang="en-US" altLang="en-US" b="1" dirty="0">
              <a:solidFill>
                <a:srgbClr val="7030A0"/>
              </a:solidFill>
              <a:latin typeface="Arial" panose="020B0604020202020204" pitchFamily="34" charset="0"/>
            </a:endParaRPr>
          </a:p>
        </p:txBody>
      </p:sp>
      <p:sp>
        <p:nvSpPr>
          <p:cNvPr id="4" name="Rectangle 3">
            <a:extLst>
              <a:ext uri="{FF2B5EF4-FFF2-40B4-BE49-F238E27FC236}">
                <a16:creationId xmlns:a16="http://schemas.microsoft.com/office/drawing/2014/main" id="{CB9D6C6E-53C5-470E-A1CD-8C878E17B263}"/>
              </a:ext>
            </a:extLst>
          </p:cNvPr>
          <p:cNvSpPr/>
          <p:nvPr/>
        </p:nvSpPr>
        <p:spPr>
          <a:xfrm>
            <a:off x="190500" y="12032"/>
            <a:ext cx="87630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rPr>
              <a:t>Undergraduate Preparation – related considerations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kern="0" dirty="0">
                <a:solidFill>
                  <a:srgbClr val="C00000"/>
                </a:solidFill>
                <a:latin typeface="Calibri Light" panose="020F0302020204030204"/>
              </a:rPr>
              <a:t>If there is a reason to set aside an application, they will!</a:t>
            </a:r>
            <a:endParaRPr kumimoji="0" lang="en-US" sz="2400" b="1" i="1" u="none" strike="noStrike" kern="0" cap="none" spc="0" normalizeH="0" baseline="0" noProof="0" dirty="0">
              <a:ln>
                <a:noFill/>
              </a:ln>
              <a:solidFill>
                <a:srgbClr val="C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14524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90500" y="1029308"/>
            <a:ext cx="8763000" cy="5909310"/>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b="1" i="0" u="none" strike="noStrike" kern="0" cap="none" spc="0" normalizeH="0" baseline="0" noProof="0" dirty="0">
                <a:ln>
                  <a:noFill/>
                </a:ln>
                <a:solidFill>
                  <a:srgbClr val="2F1311"/>
                </a:solidFill>
                <a:effectLst/>
                <a:uLnTx/>
                <a:uFillTx/>
                <a:latin typeface="Arial"/>
                <a:ea typeface="+mn-ea"/>
                <a:cs typeface="+mn-cs"/>
              </a:rPr>
              <a:t>Advanced Placement</a:t>
            </a:r>
            <a:r>
              <a:rPr lang="en-US" altLang="en-US" kern="0" dirty="0">
                <a:solidFill>
                  <a:srgbClr val="2F1311"/>
                </a:solidFill>
                <a:latin typeface="Arial"/>
              </a:rPr>
              <a:t>. </a:t>
            </a:r>
            <a:r>
              <a:rPr kumimoji="0" lang="en-US" altLang="en-US" b="0" i="0" u="none" strike="noStrike" kern="0" cap="none" spc="0" normalizeH="0" baseline="0" noProof="0" dirty="0">
                <a:ln>
                  <a:noFill/>
                </a:ln>
                <a:solidFill>
                  <a:srgbClr val="7030A0"/>
                </a:solidFill>
                <a:effectLst/>
                <a:uLnTx/>
                <a:uFillTx/>
                <a:latin typeface="Arial"/>
                <a:ea typeface="+mn-ea"/>
                <a:cs typeface="+mn-cs"/>
              </a:rPr>
              <a:t>School scrutiny is rising!  Be certain you are getting rigorous academic courses and laboratory training! Reduce/remove ambiguity in interpretations of your choices!</a:t>
            </a:r>
            <a:endParaRPr kumimoji="0" lang="en-US" altLang="en-US" b="0" i="0" u="none" strike="noStrike" kern="0" cap="none" spc="0" normalizeH="0" baseline="0" noProof="0" dirty="0">
              <a:ln>
                <a:noFill/>
              </a:ln>
              <a:solidFill>
                <a:srgbClr val="2F1311"/>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endParaRPr kumimoji="0" lang="en-US" altLang="en-US"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b="1" i="0" u="none" strike="noStrike" kern="0" cap="none" spc="0" normalizeH="0" baseline="0" noProof="0" dirty="0">
                <a:ln>
                  <a:noFill/>
                </a:ln>
                <a:solidFill>
                  <a:srgbClr val="2F1311"/>
                </a:solidFill>
                <a:effectLst/>
                <a:uLnTx/>
                <a:uFillTx/>
                <a:latin typeface="Arial"/>
                <a:ea typeface="+mn-ea"/>
                <a:cs typeface="+mn-cs"/>
              </a:rPr>
              <a:t>Summer Coursework</a:t>
            </a:r>
            <a:r>
              <a:rPr lang="en-US" altLang="en-US" kern="0" dirty="0">
                <a:solidFill>
                  <a:srgbClr val="2F1311"/>
                </a:solidFill>
                <a:latin typeface="Arial"/>
              </a:rPr>
              <a:t>, </a:t>
            </a:r>
            <a:r>
              <a:rPr kumimoji="0" lang="en-US" altLang="en-US" b="1" i="0" u="none" strike="noStrike" kern="0" cap="none" spc="0" normalizeH="0" baseline="0" noProof="0" dirty="0">
                <a:ln>
                  <a:noFill/>
                </a:ln>
                <a:solidFill>
                  <a:srgbClr val="2F1311"/>
                </a:solidFill>
                <a:effectLst/>
                <a:uLnTx/>
                <a:uFillTx/>
                <a:latin typeface="Arial"/>
                <a:ea typeface="+mn-ea"/>
                <a:cs typeface="+mn-cs"/>
              </a:rPr>
              <a:t>Pass/Fail, </a:t>
            </a:r>
            <a:r>
              <a:rPr lang="en-US" altLang="en-US" b="1" kern="0" dirty="0">
                <a:solidFill>
                  <a:srgbClr val="2F1311"/>
                </a:solidFill>
                <a:latin typeface="Arial"/>
              </a:rPr>
              <a:t>Light loads.</a:t>
            </a:r>
            <a:r>
              <a:rPr kumimoji="0" lang="en-US" altLang="en-US" b="1" i="0" u="none" strike="noStrike" kern="0" cap="none" spc="0" normalizeH="0" baseline="0" noProof="0" dirty="0">
                <a:ln>
                  <a:noFill/>
                </a:ln>
                <a:solidFill>
                  <a:srgbClr val="7030A0"/>
                </a:solidFill>
                <a:effectLst/>
                <a:uLnTx/>
                <a:uFillTx/>
                <a:latin typeface="Arial"/>
                <a:ea typeface="+mn-ea"/>
                <a:cs typeface="+mn-cs"/>
              </a:rPr>
              <a:t> </a:t>
            </a:r>
            <a:r>
              <a:rPr lang="en-US" altLang="en-US" kern="0" dirty="0">
                <a:solidFill>
                  <a:srgbClr val="7030A0"/>
                </a:solidFill>
                <a:latin typeface="Arial"/>
              </a:rPr>
              <a:t>P</a:t>
            </a:r>
            <a:r>
              <a:rPr kumimoji="0" lang="en-US" altLang="en-US" i="0" u="none" strike="noStrike" kern="0" cap="none" spc="0" normalizeH="0" baseline="0" noProof="0" dirty="0" err="1">
                <a:ln>
                  <a:noFill/>
                </a:ln>
                <a:solidFill>
                  <a:srgbClr val="7030A0"/>
                </a:solidFill>
                <a:effectLst/>
                <a:uLnTx/>
                <a:uFillTx/>
                <a:latin typeface="Arial"/>
                <a:ea typeface="+mn-ea"/>
                <a:cs typeface="+mn-cs"/>
              </a:rPr>
              <a:t>olicies</a:t>
            </a:r>
            <a:r>
              <a:rPr kumimoji="0" lang="en-US" altLang="en-US" i="0" u="none" strike="noStrike" kern="0" cap="none" spc="0" normalizeH="0" baseline="0" noProof="0" dirty="0">
                <a:ln>
                  <a:noFill/>
                </a:ln>
                <a:solidFill>
                  <a:srgbClr val="7030A0"/>
                </a:solidFill>
                <a:effectLst/>
                <a:uLnTx/>
                <a:uFillTx/>
                <a:latin typeface="Arial"/>
                <a:ea typeface="+mn-ea"/>
                <a:cs typeface="+mn-cs"/>
              </a:rPr>
              <a:t> remain variable so try to limit vagueness or negative interpretations in your portfolio; elect full grading practice, complete challenging courses at home in full load.</a:t>
            </a:r>
            <a:endParaRPr kumimoji="0" lang="en-US" altLang="en-US"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b="1"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Study Abroad. </a:t>
            </a:r>
            <a:r>
              <a:rPr kumimoji="0" lang="en-US" altLang="en-US"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Request transcripts EARLY!!!</a:t>
            </a:r>
          </a:p>
          <a:p>
            <a:pPr lvl="0" fontAlgn="base">
              <a:spcBef>
                <a:spcPct val="0"/>
              </a:spcBef>
              <a:spcAft>
                <a:spcPct val="0"/>
              </a:spcAft>
              <a:defRPr/>
            </a:pPr>
            <a:endParaRPr lang="en-US" altLang="en-US" b="1" dirty="0">
              <a:solidFill>
                <a:srgbClr val="2F1311"/>
              </a:solidFill>
              <a:latin typeface="Arial" panose="020B0604020202020204" pitchFamily="34" charset="0"/>
            </a:endParaRPr>
          </a:p>
          <a:p>
            <a:pPr lvl="0" fontAlgn="base">
              <a:spcBef>
                <a:spcPct val="0"/>
              </a:spcBef>
              <a:spcAft>
                <a:spcPct val="0"/>
              </a:spcAft>
              <a:defRPr/>
            </a:pPr>
            <a:r>
              <a:rPr lang="en-US" altLang="en-US" b="1" dirty="0">
                <a:solidFill>
                  <a:srgbClr val="2F1311"/>
                </a:solidFill>
                <a:latin typeface="Arial" panose="020B0604020202020204" pitchFamily="34" charset="0"/>
              </a:rPr>
              <a:t>Research, Electives, Minors. </a:t>
            </a:r>
            <a:r>
              <a:rPr lang="en-US" altLang="en-US" dirty="0">
                <a:solidFill>
                  <a:srgbClr val="7030A0"/>
                </a:solidFill>
                <a:latin typeface="Arial" panose="020B0604020202020204" pitchFamily="34" charset="0"/>
              </a:rPr>
              <a:t>Avoid appearance of trophy collection! Know why you seek these distinctions. </a:t>
            </a:r>
            <a:r>
              <a:rPr lang="en-US" altLang="en-US" b="1" i="1" dirty="0">
                <a:solidFill>
                  <a:srgbClr val="7030A0"/>
                </a:solidFill>
                <a:latin typeface="Arial" panose="020B0604020202020204" pitchFamily="34" charset="0"/>
              </a:rPr>
              <a:t>Do that for which you have the best reasons!</a:t>
            </a:r>
          </a:p>
          <a:p>
            <a:pPr lvl="0" fontAlgn="base">
              <a:spcBef>
                <a:spcPct val="0"/>
              </a:spcBef>
              <a:spcAft>
                <a:spcPct val="0"/>
              </a:spcAft>
              <a:defRPr/>
            </a:pPr>
            <a:endParaRPr lang="en-US" altLang="en-US" dirty="0">
              <a:solidFill>
                <a:srgbClr val="2F1311"/>
              </a:solidFill>
              <a:latin typeface="Arial" panose="020B0604020202020204" pitchFamily="34" charset="0"/>
            </a:endParaRPr>
          </a:p>
          <a:p>
            <a:pPr lvl="0" fontAlgn="base">
              <a:spcBef>
                <a:spcPct val="0"/>
              </a:spcBef>
              <a:spcAft>
                <a:spcPct val="0"/>
              </a:spcAft>
              <a:defRPr/>
            </a:pPr>
            <a:r>
              <a:rPr lang="en-US" altLang="en-US" b="1" kern="0" dirty="0">
                <a:solidFill>
                  <a:srgbClr val="2F1311"/>
                </a:solidFill>
                <a:latin typeface="Arial"/>
              </a:rPr>
              <a:t>Internships/Externships.  </a:t>
            </a:r>
            <a:r>
              <a:rPr lang="en-US" altLang="en-US" kern="0" dirty="0">
                <a:solidFill>
                  <a:srgbClr val="7030A0"/>
                </a:solidFill>
                <a:latin typeface="Arial"/>
              </a:rPr>
              <a:t>Show your Depth, Breadth, Passion, Dedication! Push your boundaries and limits, stretch your comfort zone!</a:t>
            </a:r>
            <a:endParaRPr lang="en-US" altLang="en-US" kern="0" dirty="0">
              <a:solidFill>
                <a:srgbClr val="2F1311"/>
              </a:solidFill>
              <a:latin typeface="Arial"/>
            </a:endParaRPr>
          </a:p>
          <a:p>
            <a:pPr lvl="0" fontAlgn="base">
              <a:spcBef>
                <a:spcPct val="0"/>
              </a:spcBef>
              <a:spcAft>
                <a:spcPct val="0"/>
              </a:spcAft>
              <a:defRPr/>
            </a:pPr>
            <a:endParaRPr lang="en-US" altLang="en-US" kern="0" dirty="0">
              <a:solidFill>
                <a:srgbClr val="2F1311"/>
              </a:solidFill>
              <a:latin typeface="Arial"/>
            </a:endParaRPr>
          </a:p>
          <a:p>
            <a:pPr lvl="0" fontAlgn="base">
              <a:spcBef>
                <a:spcPct val="0"/>
              </a:spcBef>
              <a:spcAft>
                <a:spcPct val="0"/>
              </a:spcAft>
              <a:defRPr/>
            </a:pPr>
            <a:r>
              <a:rPr lang="en-US" altLang="en-US" b="1" kern="0" dirty="0">
                <a:solidFill>
                  <a:srgbClr val="2F1311"/>
                </a:solidFill>
                <a:latin typeface="Arial"/>
              </a:rPr>
              <a:t>Extracurricular Activities. </a:t>
            </a:r>
            <a:r>
              <a:rPr lang="en-US" altLang="en-US" kern="0" dirty="0">
                <a:solidFill>
                  <a:srgbClr val="7030A0"/>
                </a:solidFill>
                <a:latin typeface="Arial"/>
              </a:rPr>
              <a:t>Focus on what you control NOW!</a:t>
            </a:r>
            <a:endParaRPr lang="en-US" altLang="en-US" kern="0" dirty="0">
              <a:solidFill>
                <a:srgbClr val="2F1311"/>
              </a:solidFill>
              <a:latin typeface="Arial"/>
            </a:endParaRPr>
          </a:p>
          <a:p>
            <a:pPr lvl="0" fontAlgn="base">
              <a:spcBef>
                <a:spcPct val="0"/>
              </a:spcBef>
              <a:spcAft>
                <a:spcPct val="0"/>
              </a:spcAft>
              <a:defRPr/>
            </a:pPr>
            <a:endParaRPr lang="en-US" altLang="en-US" kern="0" dirty="0">
              <a:solidFill>
                <a:srgbClr val="2F1311"/>
              </a:solidFill>
              <a:latin typeface="Arial"/>
            </a:endParaRPr>
          </a:p>
          <a:p>
            <a:pPr lvl="0" fontAlgn="base">
              <a:spcBef>
                <a:spcPct val="0"/>
              </a:spcBef>
              <a:spcAft>
                <a:spcPct val="0"/>
              </a:spcAft>
              <a:defRPr/>
            </a:pPr>
            <a:r>
              <a:rPr lang="en-US" altLang="en-US" kern="0" dirty="0">
                <a:solidFill>
                  <a:srgbClr val="2F1311"/>
                </a:solidFill>
                <a:latin typeface="Arial"/>
              </a:rPr>
              <a:t>…and </a:t>
            </a:r>
            <a:r>
              <a:rPr lang="en-US" altLang="en-US" b="1" kern="0" dirty="0">
                <a:solidFill>
                  <a:srgbClr val="2F1311"/>
                </a:solidFill>
                <a:latin typeface="Arial"/>
              </a:rPr>
              <a:t>Read!</a:t>
            </a:r>
            <a:r>
              <a:rPr lang="en-US" altLang="en-US" kern="0" dirty="0">
                <a:solidFill>
                  <a:srgbClr val="2F1311"/>
                </a:solidFill>
                <a:latin typeface="Arial"/>
              </a:rPr>
              <a:t> Widely! Especially on healthcare. On policy. On current events. On music, theatre, sports, literature… See the HP Program website for suggestions.</a:t>
            </a:r>
            <a:endParaRPr lang="en-US" altLang="en-US" dirty="0">
              <a:solidFill>
                <a:srgbClr val="2F1311"/>
              </a:solidFill>
              <a:latin typeface="Arial" panose="020B0604020202020204"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lang="en-US" altLang="en-US" b="1" dirty="0">
              <a:solidFill>
                <a:srgbClr val="7030A0"/>
              </a:solidFill>
              <a:latin typeface="Arial" panose="020B0604020202020204" pitchFamily="34" charset="0"/>
            </a:endParaRPr>
          </a:p>
        </p:txBody>
      </p:sp>
      <p:sp>
        <p:nvSpPr>
          <p:cNvPr id="4" name="Rectangle 3">
            <a:extLst>
              <a:ext uri="{FF2B5EF4-FFF2-40B4-BE49-F238E27FC236}">
                <a16:creationId xmlns:a16="http://schemas.microsoft.com/office/drawing/2014/main" id="{CB9D6C6E-53C5-470E-A1CD-8C878E17B263}"/>
              </a:ext>
            </a:extLst>
          </p:cNvPr>
          <p:cNvSpPr/>
          <p:nvPr/>
        </p:nvSpPr>
        <p:spPr>
          <a:xfrm>
            <a:off x="190500" y="12032"/>
            <a:ext cx="87630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rPr>
              <a:t>Undergraduate Preparation – related considerations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kern="0" dirty="0">
                <a:solidFill>
                  <a:srgbClr val="C00000"/>
                </a:solidFill>
                <a:latin typeface="Calibri Light" panose="020F0302020204030204"/>
              </a:rPr>
              <a:t>If there is a reason to set aside an application, they will!</a:t>
            </a:r>
            <a:endParaRPr kumimoji="0" lang="en-US" sz="2400" b="1" i="1" u="none" strike="noStrike" kern="0" cap="none" spc="0" normalizeH="0" baseline="0" noProof="0" dirty="0">
              <a:ln>
                <a:noFill/>
              </a:ln>
              <a:solidFill>
                <a:srgbClr val="C00000"/>
              </a:solidFill>
              <a:effectLst/>
              <a:uLnTx/>
              <a:uFillTx/>
              <a:latin typeface="Calibri Light" panose="020F0302020204030204"/>
              <a:ea typeface="+mn-ea"/>
              <a:cs typeface="+mn-cs"/>
            </a:endParaRPr>
          </a:p>
        </p:txBody>
      </p:sp>
      <p:sp>
        <p:nvSpPr>
          <p:cNvPr id="5" name="TextBox 4">
            <a:extLst>
              <a:ext uri="{FF2B5EF4-FFF2-40B4-BE49-F238E27FC236}">
                <a16:creationId xmlns:a16="http://schemas.microsoft.com/office/drawing/2014/main" id="{D1061CB2-B7B2-4FFB-BB11-5B19E0D0D723}"/>
              </a:ext>
            </a:extLst>
          </p:cNvPr>
          <p:cNvSpPr txBox="1"/>
          <p:nvPr/>
        </p:nvSpPr>
        <p:spPr>
          <a:xfrm rot="20124190">
            <a:off x="1077025" y="1755928"/>
            <a:ext cx="7583295" cy="2800767"/>
          </a:xfrm>
          <a:prstGeom prst="rect">
            <a:avLst/>
          </a:prstGeom>
          <a:solidFill>
            <a:schemeClr val="bg1"/>
          </a:solidFill>
        </p:spPr>
        <p:txBody>
          <a:bodyPr wrap="square" rtlCol="0">
            <a:spAutoFit/>
          </a:bodyPr>
          <a:lstStyle/>
          <a:p>
            <a:r>
              <a:rPr lang="en-US" sz="4400" b="1" i="1" dirty="0">
                <a:solidFill>
                  <a:srgbClr val="7030A0"/>
                </a:solidFill>
              </a:rPr>
              <a:t>If there is a reason to set aside an application, they will!  Do not provide a reason! Reduce ambiguity in your portfolio!</a:t>
            </a:r>
          </a:p>
        </p:txBody>
      </p:sp>
    </p:spTree>
    <p:extLst>
      <p:ext uri="{BB962C8B-B14F-4D97-AF65-F5344CB8AC3E}">
        <p14:creationId xmlns:p14="http://schemas.microsoft.com/office/powerpoint/2010/main" val="1923103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9144000" cy="763587"/>
          </a:xfrm>
        </p:spPr>
        <p:txBody>
          <a:bodyPr>
            <a:normAutofit fontScale="90000"/>
          </a:bodyPr>
          <a:lstStyle/>
          <a:p>
            <a:r>
              <a:rPr lang="en-US" sz="3600" b="1" dirty="0">
                <a:solidFill>
                  <a:srgbClr val="7030A0"/>
                </a:solidFill>
                <a:latin typeface="+mn-lt"/>
              </a:rPr>
              <a:t>Evaluating the avalanche of applicants with..</a:t>
            </a:r>
          </a:p>
        </p:txBody>
      </p:sp>
      <p:sp>
        <p:nvSpPr>
          <p:cNvPr id="5" name="TextBox 4"/>
          <p:cNvSpPr txBox="1"/>
          <p:nvPr/>
        </p:nvSpPr>
        <p:spPr>
          <a:xfrm>
            <a:off x="228600" y="1091009"/>
            <a:ext cx="9041674"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C00000"/>
                </a:solidFill>
                <a:effectLst/>
                <a:uLnTx/>
                <a:uFillTx/>
                <a:latin typeface="Calibri Light" panose="020F0302020204030204"/>
                <a:ea typeface="+mn-ea"/>
                <a:cs typeface="+mn-cs"/>
              </a:rPr>
              <a:t>Interpersonal competencies</a:t>
            </a:r>
            <a:r>
              <a:rPr kumimoji="0" lang="en-US" sz="28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Service orientation, Social Skill, Culturally aware, Teamwork, Oral communication. </a:t>
            </a:r>
            <a:r>
              <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rPr>
              <a:t>COVID COMMENT: Seek out </a:t>
            </a:r>
            <a:r>
              <a:rPr lang="en-US" sz="2800" b="1" dirty="0">
                <a:solidFill>
                  <a:srgbClr val="7030A0"/>
                </a:solidFill>
                <a:latin typeface="Calibri Light" panose="020F0302020204030204"/>
              </a:rPr>
              <a:t>ACTIVE</a:t>
            </a:r>
            <a:r>
              <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rPr>
              <a:t> clinical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C00000"/>
                </a:solidFill>
                <a:effectLst/>
                <a:uLnTx/>
                <a:uFillTx/>
                <a:latin typeface="Calibri Light" panose="020F0302020204030204"/>
                <a:ea typeface="+mn-ea"/>
                <a:cs typeface="+mn-cs"/>
              </a:rPr>
              <a:t>Intrapersonal competencies</a:t>
            </a:r>
            <a:r>
              <a:rPr kumimoji="0" lang="en-US" sz="28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Ethical responsibility to self and others, Reliability and dependability, Resilience and adaptability, Capacity for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a:p>
            <a:pPr lvl="0">
              <a:defRPr/>
            </a:pPr>
            <a:r>
              <a:rPr kumimoji="0" lang="en-US" sz="2800" b="1" i="0" u="sng" strike="noStrike" kern="1200" cap="none" spc="0" normalizeH="0" baseline="0" noProof="0" dirty="0">
                <a:ln>
                  <a:noFill/>
                </a:ln>
                <a:solidFill>
                  <a:srgbClr val="C00000"/>
                </a:solidFill>
                <a:effectLst/>
                <a:uLnTx/>
                <a:uFillTx/>
                <a:latin typeface="Calibri Light" panose="020F0302020204030204"/>
                <a:ea typeface="+mn-ea"/>
                <a:cs typeface="+mn-cs"/>
              </a:rPr>
              <a:t>Thinking and reasoning competencies</a:t>
            </a:r>
            <a:r>
              <a:rPr kumimoji="0" lang="en-US" sz="28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lang="en-US" sz="2800" b="1" dirty="0">
                <a:solidFill>
                  <a:prstClr val="black"/>
                </a:solidFill>
                <a:latin typeface="Calibri Light" panose="020F0302020204030204"/>
              </a:rPr>
              <a:t>Quantitative reasoning, Critical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thinking, Scientific inquiry, Written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C00000"/>
                </a:solidFill>
                <a:effectLst/>
                <a:uLnTx/>
                <a:uFillTx/>
                <a:latin typeface="Calibri Light" panose="020F0302020204030204"/>
                <a:ea typeface="+mn-ea"/>
                <a:cs typeface="+mn-cs"/>
              </a:rPr>
              <a:t>Science competencies</a:t>
            </a:r>
            <a:r>
              <a:rPr kumimoji="0" lang="en-US" sz="28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Life systems, Human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id="{4ED9B448-7DF1-453E-8850-F0E46203360C}"/>
              </a:ext>
            </a:extLst>
          </p:cNvPr>
          <p:cNvSpPr txBox="1"/>
          <p:nvPr/>
        </p:nvSpPr>
        <p:spPr>
          <a:xfrm rot="20124190">
            <a:off x="643416" y="1461624"/>
            <a:ext cx="8062441" cy="3477875"/>
          </a:xfrm>
          <a:prstGeom prst="rect">
            <a:avLst/>
          </a:prstGeom>
          <a:solidFill>
            <a:schemeClr val="bg1"/>
          </a:solidFill>
        </p:spPr>
        <p:txBody>
          <a:bodyPr wrap="square" rtlCol="0">
            <a:spAutoFit/>
          </a:bodyPr>
          <a:lstStyle/>
          <a:p>
            <a:r>
              <a:rPr lang="en-US" sz="4400" b="1" i="1" dirty="0">
                <a:solidFill>
                  <a:srgbClr val="7030A0"/>
                </a:solidFill>
              </a:rPr>
              <a:t>Anatomy of an Applicant Guide! By AAMC, but used universally!  with developmental planning worksheets so you can gauge your performance!  </a:t>
            </a:r>
            <a:r>
              <a:rPr lang="en-US" sz="4400" b="1" i="1" dirty="0">
                <a:solidFill>
                  <a:srgbClr val="7030A0"/>
                </a:solidFill>
                <a:hlinkClick r:id="rId2"/>
              </a:rPr>
              <a:t>Click here!</a:t>
            </a:r>
            <a:endParaRPr lang="en-US" sz="4400" b="1" i="1" dirty="0">
              <a:solidFill>
                <a:srgbClr val="7030A0"/>
              </a:solidFill>
            </a:endParaRPr>
          </a:p>
        </p:txBody>
      </p:sp>
    </p:spTree>
    <p:extLst>
      <p:ext uri="{BB962C8B-B14F-4D97-AF65-F5344CB8AC3E}">
        <p14:creationId xmlns:p14="http://schemas.microsoft.com/office/powerpoint/2010/main" val="137798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A2CCF-E218-45FE-8D74-3173BC4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6958"/>
            <a:ext cx="6400800" cy="6624084"/>
          </a:xfrm>
          <a:prstGeom prst="rect">
            <a:avLst/>
          </a:prstGeom>
        </p:spPr>
      </p:pic>
    </p:spTree>
    <p:extLst>
      <p:ext uri="{BB962C8B-B14F-4D97-AF65-F5344CB8AC3E}">
        <p14:creationId xmlns:p14="http://schemas.microsoft.com/office/powerpoint/2010/main" val="290333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13521"/>
            <a:ext cx="86106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C00000"/>
                </a:solidFill>
                <a:effectLst/>
                <a:uLnTx/>
                <a:uFillTx/>
                <a:latin typeface="Calibri Light" panose="020F0302020204030204"/>
                <a:ea typeface="+mn-ea"/>
                <a:cs typeface="+mn-cs"/>
              </a:rPr>
              <a:t>Application Components</a:t>
            </a:r>
            <a:endParaRPr kumimoji="0" lang="en-US" sz="4000" b="1" i="0" u="none" strike="noStrike" kern="0" cap="none" spc="0" normalizeH="0" baseline="0" noProof="0" dirty="0">
              <a:ln>
                <a:noFill/>
              </a:ln>
              <a:solidFill>
                <a:srgbClr val="C00000"/>
              </a:solidFill>
              <a:effectLst/>
              <a:uLnTx/>
              <a:uFillTx/>
              <a:latin typeface="Calibri Light" panose="020F0302020204030204"/>
              <a:ea typeface="+mn-ea"/>
              <a:cs typeface="+mn-cs"/>
            </a:endParaRPr>
          </a:p>
        </p:txBody>
      </p:sp>
      <p:sp>
        <p:nvSpPr>
          <p:cNvPr id="3" name="Rectangle 2"/>
          <p:cNvSpPr/>
          <p:nvPr/>
        </p:nvSpPr>
        <p:spPr>
          <a:xfrm>
            <a:off x="419100" y="1034659"/>
            <a:ext cx="8343900" cy="5322098"/>
          </a:xfrm>
          <a:prstGeom prst="rect">
            <a:avLst/>
          </a:prstGeom>
        </p:spPr>
        <p:txBody>
          <a:bodyPr wrap="square">
            <a:spAutoFit/>
          </a:bodyPr>
          <a:lstStyle/>
          <a:p>
            <a:pPr marL="225425" marR="0" lvl="0" indent="-225425"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lang="en-US" altLang="en-US" sz="3200" kern="0" dirty="0">
                <a:solidFill>
                  <a:srgbClr val="7030A0"/>
                </a:solidFill>
                <a:latin typeface="Calibri" panose="020F0502020204030204" pitchFamily="34" charset="0"/>
                <a:cs typeface="Calibri" panose="020F0502020204030204" pitchFamily="34" charset="0"/>
              </a:rPr>
              <a:t>Complete u</a:t>
            </a:r>
            <a:r>
              <a:rPr kumimoji="0" lang="en-US" altLang="en-US" sz="3200" i="0" u="none" strike="noStrike" kern="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ndergraduate</a:t>
            </a:r>
            <a:r>
              <a:rPr kumimoji="0" lang="en-US" altLang="en-US" sz="320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lang="en-US" altLang="en-US" sz="3200" kern="0" dirty="0">
                <a:solidFill>
                  <a:srgbClr val="7030A0"/>
                </a:solidFill>
                <a:latin typeface="Calibri" panose="020F0502020204030204" pitchFamily="34" charset="0"/>
                <a:cs typeface="Calibri" panose="020F0502020204030204" pitchFamily="34" charset="0"/>
              </a:rPr>
              <a:t>c</a:t>
            </a:r>
            <a:r>
              <a:rPr kumimoji="0" lang="en-US" altLang="en-US" sz="3200" i="0" u="none" strike="noStrike" kern="0" cap="none" spc="0" normalizeH="0" baseline="0" noProof="0" dirty="0" err="1">
                <a:ln>
                  <a:noFill/>
                </a:ln>
                <a:solidFill>
                  <a:srgbClr val="7030A0"/>
                </a:solidFill>
                <a:effectLst/>
                <a:uLnTx/>
                <a:uFillTx/>
                <a:latin typeface="Calibri" panose="020F0502020204030204" pitchFamily="34" charset="0"/>
                <a:cs typeface="Calibri" panose="020F0502020204030204" pitchFamily="34" charset="0"/>
              </a:rPr>
              <a:t>oursework</a:t>
            </a:r>
            <a:r>
              <a:rPr kumimoji="0" lang="en-US" altLang="en-US" sz="320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core science, writing; </a:t>
            </a:r>
            <a:r>
              <a:rPr kumimoji="0" lang="en-US" altLang="en-US" sz="3200"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Grades matter! </a:t>
            </a:r>
          </a:p>
          <a:p>
            <a:pPr marL="225425" marR="0" lvl="0" indent="-225425"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lang="en-US" altLang="en-US" sz="3200" kern="0" dirty="0">
                <a:solidFill>
                  <a:srgbClr val="7030A0"/>
                </a:solidFill>
                <a:latin typeface="Calibri" panose="020F0502020204030204" pitchFamily="34" charset="0"/>
                <a:cs typeface="Calibri" panose="020F0502020204030204" pitchFamily="34" charset="0"/>
              </a:rPr>
              <a:t>Select meaningful and diverse experiences; push your comfort zone; </a:t>
            </a:r>
            <a:r>
              <a:rPr lang="en-US" altLang="en-US" sz="3200" kern="0" dirty="0">
                <a:solidFill>
                  <a:srgbClr val="C00000"/>
                </a:solidFill>
                <a:latin typeface="Calibri" panose="020F0502020204030204" pitchFamily="34" charset="0"/>
                <a:cs typeface="Calibri" panose="020F0502020204030204" pitchFamily="34" charset="0"/>
              </a:rPr>
              <a:t>Be Active!</a:t>
            </a:r>
          </a:p>
          <a:p>
            <a:pPr marL="225425" marR="0" lvl="0" indent="-225425"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altLang="en-US" sz="320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Pursue and understand meaningful research skills; </a:t>
            </a:r>
            <a:r>
              <a:rPr kumimoji="0" lang="en-US" altLang="en-US" sz="3200"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Be able to relate!</a:t>
            </a:r>
          </a:p>
          <a:p>
            <a:pPr marL="225425" marR="0" lvl="0" indent="-225425"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lang="en-US" altLang="en-US" sz="3200" kern="0" dirty="0">
                <a:solidFill>
                  <a:srgbClr val="7030A0"/>
                </a:solidFill>
                <a:latin typeface="Calibri" panose="020F0502020204030204" pitchFamily="34" charset="0"/>
                <a:cs typeface="Calibri" panose="020F0502020204030204" pitchFamily="34" charset="0"/>
              </a:rPr>
              <a:t>Continue with service and extra-curricular involvement; </a:t>
            </a:r>
            <a:r>
              <a:rPr lang="en-US" altLang="en-US" sz="3200" kern="0" dirty="0">
                <a:solidFill>
                  <a:srgbClr val="C00000"/>
                </a:solidFill>
                <a:latin typeface="Calibri" panose="020F0502020204030204" pitchFamily="34" charset="0"/>
                <a:cs typeface="Calibri" panose="020F0502020204030204" pitchFamily="34" charset="0"/>
              </a:rPr>
              <a:t>Be dedicated!</a:t>
            </a:r>
          </a:p>
          <a:p>
            <a:pPr marL="225425" marR="0" lvl="0" indent="-225425"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altLang="en-US" sz="320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Plan </a:t>
            </a:r>
            <a:r>
              <a:rPr lang="en-US" altLang="en-US" sz="3200" kern="0" dirty="0">
                <a:solidFill>
                  <a:srgbClr val="7030A0"/>
                </a:solidFill>
                <a:latin typeface="Calibri" panose="020F0502020204030204" pitchFamily="34" charset="0"/>
                <a:cs typeface="Calibri" panose="020F0502020204030204" pitchFamily="34" charset="0"/>
              </a:rPr>
              <a:t>for expenses: $7500 on average per applicant for a full cycle; </a:t>
            </a:r>
            <a:r>
              <a:rPr lang="en-US" altLang="en-US" sz="3200" kern="0" dirty="0">
                <a:solidFill>
                  <a:srgbClr val="C00000"/>
                </a:solidFill>
                <a:latin typeface="Calibri" panose="020F0502020204030204" pitchFamily="34" charset="0"/>
                <a:cs typeface="Calibri" panose="020F0502020204030204" pitchFamily="34" charset="0"/>
              </a:rPr>
              <a:t>Be prepared!</a:t>
            </a:r>
          </a:p>
          <a:p>
            <a:pPr marL="225425" marR="0" lvl="0" indent="-225425"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altLang="en-US" sz="320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Develop back-up plans 1, 2 and 3; </a:t>
            </a:r>
            <a:r>
              <a:rPr kumimoji="0" lang="en-US" altLang="en-US" sz="3200"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Strengthen your portfolio!</a:t>
            </a:r>
          </a:p>
        </p:txBody>
      </p:sp>
    </p:spTree>
    <p:extLst>
      <p:ext uri="{BB962C8B-B14F-4D97-AF65-F5344CB8AC3E}">
        <p14:creationId xmlns:p14="http://schemas.microsoft.com/office/powerpoint/2010/main" val="73948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991600" cy="5874841"/>
          </a:xfrm>
        </p:spPr>
        <p:txBody>
          <a:bodyPr>
            <a:noAutofit/>
          </a:bodyPr>
          <a:lstStyle/>
          <a:p>
            <a:pPr>
              <a:lnSpc>
                <a:spcPct val="100000"/>
              </a:lnSpc>
              <a:buFont typeface="Wingdings" panose="05000000000000000000" pitchFamily="2" charset="2"/>
              <a:buChar char="Ø"/>
            </a:pPr>
            <a:r>
              <a:rPr lang="en-US" sz="2400" b="1" cap="none" dirty="0">
                <a:solidFill>
                  <a:srgbClr val="7030A0"/>
                </a:solidFill>
              </a:rPr>
              <a:t>Useful in ‘first cut’ review for deciding/considering interview offers, HR places credentials of applicants contextually to life experiences; it insures applicants meet the school’s mission.</a:t>
            </a:r>
          </a:p>
          <a:p>
            <a:pPr>
              <a:lnSpc>
                <a:spcPct val="100000"/>
              </a:lnSpc>
              <a:buFont typeface="Wingdings" panose="05000000000000000000" pitchFamily="2" charset="2"/>
              <a:buChar char="Ø"/>
            </a:pPr>
            <a:r>
              <a:rPr lang="en-US" sz="2400" b="1" cap="none" dirty="0">
                <a:solidFill>
                  <a:srgbClr val="7030A0"/>
                </a:solidFill>
              </a:rPr>
              <a:t>HR is NOT ‘robbing Peter to pay Paul’ nor ‘using an overflowing bucket to fill an empty bucket’…strong performance in some areas will NOT mitigate weak performance elsewhere.</a:t>
            </a:r>
          </a:p>
          <a:p>
            <a:pPr>
              <a:lnSpc>
                <a:spcPct val="100000"/>
              </a:lnSpc>
              <a:buFont typeface="Wingdings" panose="05000000000000000000" pitchFamily="2" charset="2"/>
              <a:buChar char="Ø"/>
            </a:pPr>
            <a:r>
              <a:rPr lang="en-US" sz="2400" b="1" cap="none" dirty="0">
                <a:solidFill>
                  <a:srgbClr val="7030A0"/>
                </a:solidFill>
              </a:rPr>
              <a:t>“No one is saying that skills and inclination in science are not important,” Dr. </a:t>
            </a:r>
            <a:r>
              <a:rPr lang="en-US" sz="2400" b="1" cap="none" dirty="0" err="1">
                <a:solidFill>
                  <a:srgbClr val="7030A0"/>
                </a:solidFill>
              </a:rPr>
              <a:t>Witzburg</a:t>
            </a:r>
            <a:r>
              <a:rPr lang="en-US" sz="2400" b="1" cap="none" dirty="0">
                <a:solidFill>
                  <a:srgbClr val="7030A0"/>
                </a:solidFill>
              </a:rPr>
              <a:t> said. “But in this rapidly evolving and diverse society, they alone are insufficient.”</a:t>
            </a:r>
          </a:p>
          <a:p>
            <a:pPr marL="0" indent="0" algn="r">
              <a:lnSpc>
                <a:spcPct val="100000"/>
              </a:lnSpc>
              <a:buNone/>
            </a:pPr>
            <a:r>
              <a:rPr lang="en-US" sz="2800" b="1" cap="none" dirty="0"/>
              <a:t>“I have a really strong application, except for…” </a:t>
            </a:r>
          </a:p>
          <a:p>
            <a:pPr marL="0" indent="0" algn="r">
              <a:lnSpc>
                <a:spcPct val="100000"/>
              </a:lnSpc>
              <a:buNone/>
            </a:pPr>
            <a:r>
              <a:rPr lang="en-US" sz="2800" b="1" i="1" cap="none" dirty="0"/>
              <a:t>Do not fall into this trap and fallacy!</a:t>
            </a:r>
          </a:p>
          <a:p>
            <a:pPr marL="0" indent="0" algn="r">
              <a:lnSpc>
                <a:spcPct val="100000"/>
              </a:lnSpc>
              <a:buNone/>
            </a:pPr>
            <a:r>
              <a:rPr lang="en-US" sz="2800" b="1" i="1" cap="none" dirty="0"/>
              <a:t>If there is a reason to set aside an application, they will!</a:t>
            </a:r>
          </a:p>
        </p:txBody>
      </p:sp>
      <p:sp>
        <p:nvSpPr>
          <p:cNvPr id="2" name="TextBox 1"/>
          <p:cNvSpPr txBox="1"/>
          <p:nvPr/>
        </p:nvSpPr>
        <p:spPr>
          <a:xfrm>
            <a:off x="266700" y="228600"/>
            <a:ext cx="8610600" cy="769441"/>
          </a:xfrm>
          <a:prstGeom prst="rect">
            <a:avLst/>
          </a:prstGeom>
          <a:noFill/>
        </p:spPr>
        <p:txBody>
          <a:bodyPr wrap="square" rtlCol="0">
            <a:spAutoFit/>
          </a:bodyPr>
          <a:lstStyle/>
          <a:p>
            <a:r>
              <a:rPr lang="en-US" sz="4400" b="1" i="1" cap="all" dirty="0">
                <a:solidFill>
                  <a:srgbClr val="C00000"/>
                </a:solidFill>
                <a:latin typeface="+mn-lt"/>
              </a:rPr>
              <a:t>Understanding Holistic Review</a:t>
            </a:r>
          </a:p>
        </p:txBody>
      </p:sp>
    </p:spTree>
    <p:extLst>
      <p:ext uri="{BB962C8B-B14F-4D97-AF65-F5344CB8AC3E}">
        <p14:creationId xmlns:p14="http://schemas.microsoft.com/office/powerpoint/2010/main" val="274838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CFAB4-2BC8-490A-94D0-84D2B4207C8F}"/>
              </a:ext>
            </a:extLst>
          </p:cNvPr>
          <p:cNvSpPr/>
          <p:nvPr/>
        </p:nvSpPr>
        <p:spPr>
          <a:xfrm>
            <a:off x="1371600" y="39469"/>
            <a:ext cx="60198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How does this all fit together?</a:t>
            </a:r>
          </a:p>
        </p:txBody>
      </p:sp>
      <p:graphicFrame>
        <p:nvGraphicFramePr>
          <p:cNvPr id="5" name="Diagram 4">
            <a:extLst>
              <a:ext uri="{FF2B5EF4-FFF2-40B4-BE49-F238E27FC236}">
                <a16:creationId xmlns:a16="http://schemas.microsoft.com/office/drawing/2014/main" id="{60A69721-9658-4AD0-B3EC-4A8E98A4B6DD}"/>
              </a:ext>
            </a:extLst>
          </p:cNvPr>
          <p:cNvGraphicFramePr/>
          <p:nvPr/>
        </p:nvGraphicFramePr>
        <p:xfrm>
          <a:off x="-990600" y="624244"/>
          <a:ext cx="10972800" cy="6538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23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887853"/>
            <a:ext cx="9125197" cy="5878532"/>
          </a:xfrm>
          <a:prstGeom prst="rect">
            <a:avLst/>
          </a:prstGeom>
        </p:spPr>
        <p:txBody>
          <a:bodyPr wrap="square">
            <a:spAutoFit/>
          </a:bodyPr>
          <a:lstStyle/>
          <a:p>
            <a:pPr marL="91440" marR="0" lvl="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prstClr val="black"/>
                </a:solidFill>
                <a:effectLst/>
                <a:uLnTx/>
                <a:uFillTx/>
                <a:latin typeface="Calibri Light" panose="020F0302020204030204"/>
                <a:ea typeface="+mn-ea"/>
                <a:cs typeface="+mn-cs"/>
              </a:rPr>
              <a:t>For most applicants (and especially for medical schools) , the </a:t>
            </a:r>
            <a:r>
              <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rPr>
              <a:t>optimal time</a:t>
            </a:r>
            <a:r>
              <a:rPr kumimoji="0" lang="en-US" altLang="en-US" sz="2000" b="1" i="0" u="none" strike="noStrike" kern="0" cap="none" spc="0" normalizeH="0" baseline="0" noProof="0" dirty="0">
                <a:ln>
                  <a:noFill/>
                </a:ln>
                <a:solidFill>
                  <a:srgbClr val="FF0000"/>
                </a:solidFill>
                <a:effectLst/>
                <a:uLnTx/>
                <a:uFillTx/>
                <a:latin typeface="Calibri Light" panose="020F0302020204030204"/>
                <a:ea typeface="+mn-ea"/>
                <a:cs typeface="+mn-cs"/>
              </a:rPr>
              <a:t> </a:t>
            </a:r>
            <a:r>
              <a:rPr kumimoji="0" lang="en-US" altLang="en-US" sz="2000" b="1" i="0" u="none" strike="noStrike" kern="0" cap="none" spc="0" normalizeH="0" baseline="0" noProof="0" dirty="0">
                <a:ln>
                  <a:noFill/>
                </a:ln>
                <a:solidFill>
                  <a:prstClr val="black"/>
                </a:solidFill>
                <a:effectLst/>
                <a:uLnTx/>
                <a:uFillTx/>
                <a:latin typeface="Calibri Light" panose="020F0302020204030204"/>
                <a:ea typeface="+mn-ea"/>
                <a:cs typeface="+mn-cs"/>
              </a:rPr>
              <a:t>to apply to HP graduate school is in </a:t>
            </a:r>
            <a:r>
              <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rPr>
              <a:t>spring/summer of senior year, or within a year of graduating</a:t>
            </a:r>
            <a:r>
              <a:rPr lang="en-US" altLang="en-US" sz="2000" b="1" kern="0" dirty="0">
                <a:solidFill>
                  <a:srgbClr val="2F1311"/>
                </a:solidFill>
                <a:latin typeface="Calibri Light" panose="020F0302020204030204"/>
              </a:rPr>
              <a:t>. This</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 enables you to have amassed a competitive portfolio! The gap or growth year is now the ‘norm’ for MD and DO schools, PA programs and others. </a:t>
            </a:r>
            <a:r>
              <a:rPr kumimoji="0" lang="en-US" altLang="en-US" sz="2000" b="1" i="1" u="none" strike="noStrike" kern="0" cap="none" spc="0" normalizeH="0" baseline="0" noProof="0" dirty="0">
                <a:ln>
                  <a:noFill/>
                </a:ln>
                <a:solidFill>
                  <a:srgbClr val="2F1311"/>
                </a:solidFill>
                <a:effectLst/>
                <a:uLnTx/>
                <a:uFillTx/>
                <a:latin typeface="Calibri Light" panose="020F0302020204030204"/>
                <a:ea typeface="+mn-ea"/>
                <a:cs typeface="+mn-cs"/>
              </a:rPr>
              <a:t>This poses added challenge for international student applicants.</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 </a:t>
            </a:r>
            <a:r>
              <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rPr>
              <a:t>The smaller pool originally predicted with pandemic </a:t>
            </a:r>
            <a:r>
              <a:rPr lang="en-US" altLang="en-US" sz="2000" b="1" kern="0" dirty="0">
                <a:solidFill>
                  <a:srgbClr val="7030A0"/>
                </a:solidFill>
                <a:latin typeface="Calibri Light" panose="020F0302020204030204"/>
              </a:rPr>
              <a:t>actually expanded by ~25% nationally. The most recent cycle shows a more typical application increase. Your disruptions are shared!</a:t>
            </a:r>
            <a:r>
              <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rPr>
              <a:t> You are not alone!</a:t>
            </a:r>
          </a:p>
          <a:p>
            <a:pPr marL="91440" marR="0" lvl="0" algn="l" defTabSz="914400" rtl="0" eaLnBrk="1" fontAlgn="base" latinLnBrk="0" hangingPunct="1">
              <a:lnSpc>
                <a:spcPct val="100000"/>
              </a:lnSpc>
              <a:spcBef>
                <a:spcPct val="20000"/>
              </a:spcBef>
              <a:spcAft>
                <a:spcPct val="0"/>
              </a:spcAft>
              <a:buClrTx/>
              <a:buSzTx/>
              <a:buFontTx/>
              <a:buNone/>
              <a:tabLst/>
              <a:defRPr/>
            </a:pPr>
            <a:endPar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endParaRPr>
          </a:p>
          <a:p>
            <a:pPr marL="91440" marR="0" lvl="0" algn="l" defTabSz="914400" rtl="0" eaLnBrk="1" fontAlgn="base" latinLnBrk="0" hangingPunct="1">
              <a:lnSpc>
                <a:spcPct val="100000"/>
              </a:lnSpc>
              <a:spcBef>
                <a:spcPct val="20000"/>
              </a:spcBef>
              <a:spcAft>
                <a:spcPct val="0"/>
              </a:spcAft>
              <a:buClrTx/>
              <a:buSzTx/>
              <a:buFontTx/>
              <a:buNone/>
              <a:tabLst/>
              <a:defRPr/>
            </a:pPr>
            <a:r>
              <a:rPr lang="en-US" altLang="en-US" sz="2000" b="1" kern="0" dirty="0">
                <a:solidFill>
                  <a:srgbClr val="2F1311"/>
                </a:solidFill>
                <a:latin typeface="Calibri Light" panose="020F0302020204030204"/>
              </a:rPr>
              <a:t>If your portfolio is competitive enough you must complete</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 your application in </a:t>
            </a:r>
            <a:r>
              <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rPr>
              <a:t>spring/summer of junior year </a:t>
            </a:r>
            <a:r>
              <a:rPr kumimoji="0" lang="en-US" altLang="en-US" sz="2000" b="1" i="0" u="none" strike="noStrike" kern="0" cap="none" spc="0" normalizeH="0" baseline="0" noProof="0" dirty="0">
                <a:ln>
                  <a:noFill/>
                </a:ln>
                <a:effectLst/>
                <a:uLnTx/>
                <a:uFillTx/>
                <a:latin typeface="Calibri Light" panose="020F0302020204030204"/>
                <a:ea typeface="+mn-ea"/>
                <a:cs typeface="+mn-cs"/>
              </a:rPr>
              <a:t>to enroll in the fall </a:t>
            </a:r>
            <a:r>
              <a:rPr kumimoji="0" lang="en-US" altLang="en-US" sz="2000" b="1" i="0" u="none" strike="noStrike" kern="0" cap="none" spc="0" normalizeH="0" baseline="0" noProof="0" dirty="0" err="1">
                <a:ln>
                  <a:noFill/>
                </a:ln>
                <a:effectLst/>
                <a:uLnTx/>
                <a:uFillTx/>
                <a:latin typeface="Calibri Light" panose="020F0302020204030204"/>
                <a:ea typeface="+mn-ea"/>
                <a:cs typeface="+mn-cs"/>
              </a:rPr>
              <a:t>foll</a:t>
            </a:r>
            <a:r>
              <a:rPr lang="en-US" altLang="en-US" sz="2000" b="1" kern="0" dirty="0">
                <a:latin typeface="Calibri Light" panose="020F0302020204030204"/>
              </a:rPr>
              <a:t>owing graduation.</a:t>
            </a:r>
          </a:p>
          <a:p>
            <a:pPr marL="91440" marR="0" lvl="0" algn="l" defTabSz="914400" rtl="0" eaLnBrk="1" fontAlgn="base" latinLnBrk="0" hangingPunct="1">
              <a:lnSpc>
                <a:spcPct val="100000"/>
              </a:lnSpc>
              <a:spcBef>
                <a:spcPct val="20000"/>
              </a:spcBef>
              <a:spcAft>
                <a:spcPct val="0"/>
              </a:spcAft>
              <a:buClrTx/>
              <a:buSzTx/>
              <a:buFontTx/>
              <a:buNone/>
              <a:tabLst/>
              <a:defRPr/>
            </a:pPr>
            <a:endPar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endParaRPr>
          </a:p>
          <a:p>
            <a:pPr marL="91440" marR="0" lvl="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HP Advising works with you when </a:t>
            </a:r>
            <a:r>
              <a:rPr kumimoji="0" lang="en-US" altLang="en-US" sz="2000" b="1" i="1" u="none" strike="noStrike" kern="0" cap="none" spc="0" normalizeH="0" baseline="0" noProof="0" dirty="0">
                <a:ln>
                  <a:noFill/>
                </a:ln>
                <a:solidFill>
                  <a:srgbClr val="C00000"/>
                </a:solidFill>
                <a:effectLst/>
                <a:uLnTx/>
                <a:uFillTx/>
                <a:latin typeface="Calibri Light" panose="020F0302020204030204"/>
                <a:ea typeface="+mn-ea"/>
                <a:cs typeface="+mn-cs"/>
              </a:rPr>
              <a:t>you</a:t>
            </a:r>
            <a:r>
              <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rPr>
              <a:t> </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have all the components in place: completed science requirements; Admissions Test (MCAT, DAT, OAT, or VMCAT/GRE) on the horizon; a competitive profile of academic, research, health care experiences, extra-curricular accomplishments. Your application (letters of recommendation, HPAC interview, </a:t>
            </a:r>
            <a:r>
              <a:rPr kumimoji="0" lang="en-US" altLang="en-US" sz="2000" b="1" i="0" u="none" strike="noStrike" kern="0" cap="none" spc="0" normalizeH="0" baseline="0" noProof="0" dirty="0" err="1">
                <a:ln>
                  <a:noFill/>
                </a:ln>
                <a:solidFill>
                  <a:srgbClr val="2F1311"/>
                </a:solidFill>
                <a:effectLst/>
                <a:uLnTx/>
                <a:uFillTx/>
                <a:latin typeface="Calibri Light" panose="020F0302020204030204"/>
                <a:ea typeface="+mn-ea"/>
                <a:cs typeface="+mn-cs"/>
              </a:rPr>
              <a:t>CLoE</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 etc.) will occur in spring semester of your application year…December to December to August matriculation!</a:t>
            </a:r>
            <a:r>
              <a:rPr kumimoji="0" lang="en-US" altLang="en-US" sz="2000" b="1" i="0" u="none" strike="noStrike" kern="0" cap="none" spc="0" normalizeH="0" baseline="0" noProof="0" dirty="0">
                <a:ln>
                  <a:noFill/>
                </a:ln>
                <a:solidFill>
                  <a:schemeClr val="accent6"/>
                </a:solidFill>
                <a:effectLst/>
                <a:uLnTx/>
                <a:uFillTx/>
                <a:latin typeface="Calibri Light" panose="020F0302020204030204"/>
                <a:ea typeface="+mn-ea"/>
                <a:cs typeface="+mn-cs"/>
              </a:rPr>
              <a:t> </a:t>
            </a:r>
            <a:r>
              <a:rPr lang="en-US" altLang="en-US" sz="2000" b="1" kern="0" dirty="0">
                <a:solidFill>
                  <a:srgbClr val="7030A0"/>
                </a:solidFill>
                <a:latin typeface="Calibri Light" panose="020F0302020204030204"/>
              </a:rPr>
              <a:t>Again, s</a:t>
            </a:r>
            <a:r>
              <a:rPr kumimoji="0" lang="en-US" altLang="en-US" sz="2000" b="1" i="0" u="none" strike="noStrike" kern="0" cap="none" spc="0" normalizeH="0" baseline="0" noProof="0" dirty="0" err="1">
                <a:ln>
                  <a:noFill/>
                </a:ln>
                <a:solidFill>
                  <a:srgbClr val="7030A0"/>
                </a:solidFill>
                <a:effectLst/>
                <a:uLnTx/>
                <a:uFillTx/>
                <a:latin typeface="Calibri Light" panose="020F0302020204030204"/>
                <a:ea typeface="+mn-ea"/>
                <a:cs typeface="+mn-cs"/>
              </a:rPr>
              <a:t>chools</a:t>
            </a:r>
            <a:r>
              <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rPr>
              <a:t> are increasingly emphasizing completion of all </a:t>
            </a:r>
            <a:r>
              <a:rPr kumimoji="0" lang="en-US" altLang="en-US" sz="2000" b="1" i="1" u="none" strike="noStrike" kern="0" cap="none" spc="0" normalizeH="0" baseline="0" noProof="0" dirty="0">
                <a:ln>
                  <a:noFill/>
                </a:ln>
                <a:solidFill>
                  <a:srgbClr val="7030A0"/>
                </a:solidFill>
                <a:effectLst/>
                <a:uLnTx/>
                <a:uFillTx/>
                <a:latin typeface="Calibri Light" panose="020F0302020204030204"/>
                <a:ea typeface="+mn-ea"/>
                <a:cs typeface="+mn-cs"/>
              </a:rPr>
              <a:t>core academic requirements before applying</a:t>
            </a:r>
            <a:r>
              <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rPr>
              <a:t>!  Not by matriculation!</a:t>
            </a:r>
            <a:endPar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endParaRPr>
          </a:p>
        </p:txBody>
      </p:sp>
      <p:sp>
        <p:nvSpPr>
          <p:cNvPr id="4" name="Rectangle 3">
            <a:extLst>
              <a:ext uri="{FF2B5EF4-FFF2-40B4-BE49-F238E27FC236}">
                <a16:creationId xmlns:a16="http://schemas.microsoft.com/office/drawing/2014/main" id="{721CFAB4-2BC8-490A-94D0-84D2B4207C8F}"/>
              </a:ext>
            </a:extLst>
          </p:cNvPr>
          <p:cNvSpPr/>
          <p:nvPr/>
        </p:nvSpPr>
        <p:spPr>
          <a:xfrm>
            <a:off x="1447800" y="-9912"/>
            <a:ext cx="60198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hlinkClick r:id="rId2"/>
              </a:rPr>
              <a:t>Application Timeline </a:t>
            </a: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rPr>
              <a:t>Considerations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a:solidFill>
                  <a:srgbClr val="7030A0"/>
                </a:solidFill>
                <a:latin typeface="Calibri Light" panose="020F0302020204030204"/>
              </a:rPr>
              <a:t>Our HP website timeline resource</a:t>
            </a:r>
            <a:endParaRPr kumimoji="0" lang="en-US" sz="2400" b="1" i="0" u="none" strike="noStrike" kern="0" cap="none" spc="0" normalizeH="0" baseline="0" noProof="0" dirty="0">
              <a:ln>
                <a:noFill/>
              </a:ln>
              <a:solidFill>
                <a:srgbClr val="7030A0"/>
              </a:solidFill>
              <a:effectLst/>
              <a:uLnTx/>
              <a:uFillTx/>
              <a:latin typeface="Calibri Light" panose="020F0302020204030204"/>
              <a:ea typeface="+mn-ea"/>
              <a:cs typeface="+mn-cs"/>
            </a:endParaRPr>
          </a:p>
        </p:txBody>
      </p:sp>
      <p:sp>
        <p:nvSpPr>
          <p:cNvPr id="2" name="Arrow: Up 1">
            <a:extLst>
              <a:ext uri="{FF2B5EF4-FFF2-40B4-BE49-F238E27FC236}">
                <a16:creationId xmlns:a16="http://schemas.microsoft.com/office/drawing/2014/main" id="{F62E20B3-B6A7-4483-B7FC-8C9B45127BBB}"/>
              </a:ext>
            </a:extLst>
          </p:cNvPr>
          <p:cNvSpPr/>
          <p:nvPr/>
        </p:nvSpPr>
        <p:spPr>
          <a:xfrm rot="18381831">
            <a:off x="1850034" y="425373"/>
            <a:ext cx="213645" cy="539250"/>
          </a:xfrm>
          <a:prstGeom prst="upArrow">
            <a:avLst>
              <a:gd name="adj1" fmla="val 50475"/>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35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52800" y="381000"/>
            <a:ext cx="5638799" cy="534987"/>
          </a:xfrm>
        </p:spPr>
        <p:txBody>
          <a:bodyPr>
            <a:noAutofit/>
          </a:bodyPr>
          <a:lstStyle/>
          <a:p>
            <a:pPr eaLnBrk="1" hangingPunct="1"/>
            <a:r>
              <a:rPr lang="en-US" sz="3700" b="1" i="1" dirty="0">
                <a:solidFill>
                  <a:srgbClr val="C00000"/>
                </a:solidFill>
                <a:latin typeface="+mn-lt"/>
              </a:rPr>
              <a:t>Your New Best Friends?</a:t>
            </a:r>
          </a:p>
        </p:txBody>
      </p:sp>
      <p:sp>
        <p:nvSpPr>
          <p:cNvPr id="4099" name="Rectangle 3"/>
          <p:cNvSpPr>
            <a:spLocks noGrp="1" noChangeArrowheads="1"/>
          </p:cNvSpPr>
          <p:nvPr>
            <p:ph idx="1"/>
          </p:nvPr>
        </p:nvSpPr>
        <p:spPr>
          <a:xfrm>
            <a:off x="76200" y="1217270"/>
            <a:ext cx="9067800" cy="5413717"/>
          </a:xfrm>
        </p:spPr>
        <p:txBody>
          <a:bodyPr>
            <a:normAutofit fontScale="85000" lnSpcReduction="20000"/>
          </a:bodyPr>
          <a:lstStyle/>
          <a:p>
            <a:pPr eaLnBrk="1" hangingPunct="1">
              <a:lnSpc>
                <a:spcPct val="90000"/>
              </a:lnSpc>
            </a:pPr>
            <a:r>
              <a:rPr lang="en-US" sz="4200" b="1" i="1" dirty="0">
                <a:solidFill>
                  <a:srgbClr val="C00000"/>
                </a:solidFill>
              </a:rPr>
              <a:t>HP Advising Page and Gateway cc</a:t>
            </a:r>
          </a:p>
          <a:p>
            <a:pPr marL="0" indent="0" eaLnBrk="1" hangingPunct="1">
              <a:lnSpc>
                <a:spcPct val="90000"/>
              </a:lnSpc>
              <a:buNone/>
            </a:pPr>
            <a:endParaRPr lang="en-US" sz="4200" b="1" i="1" dirty="0">
              <a:solidFill>
                <a:srgbClr val="C00000"/>
              </a:solidFill>
            </a:endParaRPr>
          </a:p>
          <a:p>
            <a:pPr eaLnBrk="1" hangingPunct="1">
              <a:lnSpc>
                <a:spcPct val="90000"/>
              </a:lnSpc>
            </a:pPr>
            <a:r>
              <a:rPr lang="en-US" sz="4200" b="1" i="1" dirty="0">
                <a:solidFill>
                  <a:srgbClr val="C00000"/>
                </a:solidFill>
              </a:rPr>
              <a:t>Your 3 ‘Bellwether’ Schools (&amp; MSAR?)</a:t>
            </a:r>
          </a:p>
          <a:p>
            <a:pPr marL="0" indent="0" eaLnBrk="1" hangingPunct="1">
              <a:lnSpc>
                <a:spcPct val="90000"/>
              </a:lnSpc>
              <a:buNone/>
            </a:pPr>
            <a:endParaRPr lang="en-US" sz="4200" b="1" i="1" dirty="0">
              <a:solidFill>
                <a:srgbClr val="C00000"/>
              </a:solidFill>
            </a:endParaRPr>
          </a:p>
          <a:p>
            <a:pPr eaLnBrk="1" hangingPunct="1">
              <a:lnSpc>
                <a:spcPct val="90000"/>
              </a:lnSpc>
            </a:pPr>
            <a:r>
              <a:rPr lang="en-US" sz="4000" b="1" dirty="0">
                <a:solidFill>
                  <a:srgbClr val="7030A0"/>
                </a:solidFill>
              </a:rPr>
              <a:t>AAMC &amp; AMCAS		AACOM &amp; AACOMAS</a:t>
            </a:r>
          </a:p>
          <a:p>
            <a:pPr eaLnBrk="1" hangingPunct="1">
              <a:lnSpc>
                <a:spcPct val="90000"/>
              </a:lnSpc>
            </a:pPr>
            <a:r>
              <a:rPr lang="en-US" sz="4000" b="1" dirty="0">
                <a:solidFill>
                  <a:srgbClr val="7030A0"/>
                </a:solidFill>
              </a:rPr>
              <a:t>ADEA &amp; AADSAS		AACPM &amp; AACPMAS</a:t>
            </a:r>
          </a:p>
          <a:p>
            <a:pPr eaLnBrk="1" hangingPunct="1">
              <a:lnSpc>
                <a:spcPct val="90000"/>
              </a:lnSpc>
            </a:pPr>
            <a:r>
              <a:rPr lang="en-US" sz="4000" b="1" dirty="0">
                <a:solidFill>
                  <a:srgbClr val="7030A0"/>
                </a:solidFill>
              </a:rPr>
              <a:t>AAVMC &amp; VMCAS		ASCO &amp; </a:t>
            </a:r>
            <a:r>
              <a:rPr lang="en-US" sz="4000" b="1" dirty="0" err="1">
                <a:solidFill>
                  <a:srgbClr val="7030A0"/>
                </a:solidFill>
              </a:rPr>
              <a:t>OptomCAS</a:t>
            </a:r>
            <a:endParaRPr lang="en-US" sz="4000" b="1" dirty="0">
              <a:solidFill>
                <a:srgbClr val="7030A0"/>
              </a:solidFill>
            </a:endParaRPr>
          </a:p>
          <a:p>
            <a:pPr eaLnBrk="1" hangingPunct="1">
              <a:lnSpc>
                <a:spcPct val="90000"/>
              </a:lnSpc>
            </a:pPr>
            <a:r>
              <a:rPr lang="en-US" sz="4000" b="1" dirty="0">
                <a:solidFill>
                  <a:srgbClr val="7030A0"/>
                </a:solidFill>
              </a:rPr>
              <a:t>AAPA &amp; </a:t>
            </a:r>
            <a:r>
              <a:rPr lang="en-US" sz="4000" b="1" dirty="0" err="1">
                <a:solidFill>
                  <a:srgbClr val="7030A0"/>
                </a:solidFill>
              </a:rPr>
              <a:t>CasPA</a:t>
            </a:r>
            <a:r>
              <a:rPr lang="en-US" sz="4000" b="1" dirty="0">
                <a:solidFill>
                  <a:srgbClr val="7030A0"/>
                </a:solidFill>
              </a:rPr>
              <a:t>		</a:t>
            </a:r>
            <a:r>
              <a:rPr lang="en-US" sz="4000" b="1" i="1" dirty="0">
                <a:solidFill>
                  <a:srgbClr val="7030A0"/>
                </a:solidFill>
              </a:rPr>
              <a:t>…and of course…</a:t>
            </a:r>
          </a:p>
          <a:p>
            <a:pPr eaLnBrk="1" hangingPunct="1">
              <a:lnSpc>
                <a:spcPct val="90000"/>
              </a:lnSpc>
            </a:pPr>
            <a:endParaRPr lang="en-US" sz="4000" b="1" dirty="0">
              <a:solidFill>
                <a:srgbClr val="7030A0"/>
              </a:solidFill>
            </a:endParaRPr>
          </a:p>
          <a:p>
            <a:pPr algn="r" eaLnBrk="1" hangingPunct="1">
              <a:lnSpc>
                <a:spcPct val="90000"/>
              </a:lnSpc>
            </a:pPr>
            <a:r>
              <a:rPr lang="en-US" sz="4000" b="1" dirty="0">
                <a:solidFill>
                  <a:srgbClr val="7030A0"/>
                </a:solidFill>
              </a:rPr>
              <a:t>MCAT, OAT, DAT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 y="227013"/>
            <a:ext cx="8991599" cy="534987"/>
          </a:xfrm>
        </p:spPr>
        <p:txBody>
          <a:bodyPr>
            <a:noAutofit/>
          </a:bodyPr>
          <a:lstStyle/>
          <a:p>
            <a:pPr eaLnBrk="1" hangingPunct="1"/>
            <a:r>
              <a:rPr lang="en-US" sz="4000" b="1" i="1" cap="none" dirty="0">
                <a:solidFill>
                  <a:srgbClr val="C00000"/>
                </a:solidFill>
                <a:latin typeface="+mn-lt"/>
              </a:rPr>
              <a:t>How important are Health Professions?</a:t>
            </a:r>
          </a:p>
        </p:txBody>
      </p:sp>
      <p:sp>
        <p:nvSpPr>
          <p:cNvPr id="4099" name="Rectangle 3"/>
          <p:cNvSpPr>
            <a:spLocks noGrp="1" noChangeArrowheads="1"/>
          </p:cNvSpPr>
          <p:nvPr>
            <p:ph idx="1"/>
          </p:nvPr>
        </p:nvSpPr>
        <p:spPr>
          <a:xfrm>
            <a:off x="-184484" y="1143000"/>
            <a:ext cx="9296400" cy="5867400"/>
          </a:xfrm>
        </p:spPr>
        <p:txBody>
          <a:bodyPr>
            <a:normAutofit/>
          </a:bodyPr>
          <a:lstStyle/>
          <a:p>
            <a:pPr lvl="1" eaLnBrk="1" hangingPunct="1">
              <a:lnSpc>
                <a:spcPct val="90000"/>
              </a:lnSpc>
              <a:buNone/>
            </a:pPr>
            <a:r>
              <a:rPr lang="en-US" sz="3200" cap="none" dirty="0">
                <a:solidFill>
                  <a:srgbClr val="7030A0"/>
                </a:solidFill>
              </a:rPr>
              <a:t>The US Bureau of Labor Statistics projects that the health care industry is among the fastest growth sectors from ~15.8 million in 2022 to 19+ million jobs, accounting for over 14% of all US workers.</a:t>
            </a:r>
          </a:p>
          <a:p>
            <a:pPr lvl="1" eaLnBrk="1" hangingPunct="1">
              <a:lnSpc>
                <a:spcPct val="90000"/>
              </a:lnSpc>
              <a:buNone/>
            </a:pPr>
            <a:r>
              <a:rPr lang="en-US" sz="3200" cap="none" dirty="0">
                <a:solidFill>
                  <a:srgbClr val="7030A0"/>
                </a:solidFill>
              </a:rPr>
              <a:t>Concurrently, the US Department of Commerce reports that total health care spending exceeds 18.3% of GDP, up from nearly 17% just 2 years ago.</a:t>
            </a:r>
          </a:p>
          <a:p>
            <a:pPr lvl="1" eaLnBrk="1" hangingPunct="1">
              <a:lnSpc>
                <a:spcPct val="90000"/>
              </a:lnSpc>
              <a:buNone/>
            </a:pPr>
            <a:r>
              <a:rPr lang="en-US" sz="3200" cap="none" dirty="0">
                <a:solidFill>
                  <a:srgbClr val="7030A0"/>
                </a:solidFill>
              </a:rPr>
              <a:t>Consider the 100 largest companies in the US and ~3/4 of them (including Google, Microsoft, Intel and </a:t>
            </a:r>
            <a:r>
              <a:rPr lang="en-US" sz="3200" cap="none" dirty="0" err="1">
                <a:solidFill>
                  <a:srgbClr val="7030A0"/>
                </a:solidFill>
              </a:rPr>
              <a:t>WalMart</a:t>
            </a:r>
            <a:r>
              <a:rPr lang="en-US" sz="3200" cap="none" dirty="0">
                <a:solidFill>
                  <a:srgbClr val="7030A0"/>
                </a:solidFill>
              </a:rPr>
              <a:t>) are actively involved in the health care industry in some manner.</a:t>
            </a:r>
          </a:p>
          <a:p>
            <a:pPr eaLnBrk="1" hangingPunct="1">
              <a:lnSpc>
                <a:spcPct val="100000"/>
              </a:lnSpc>
              <a:buFontTx/>
              <a:buNone/>
            </a:pPr>
            <a:endParaRPr lang="en-US" dirty="0"/>
          </a:p>
        </p:txBody>
      </p:sp>
    </p:spTree>
    <p:extLst>
      <p:ext uri="{BB962C8B-B14F-4D97-AF65-F5344CB8AC3E}">
        <p14:creationId xmlns:p14="http://schemas.microsoft.com/office/powerpoint/2010/main" val="1470423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48491"/>
            <a:ext cx="9144000" cy="817442"/>
          </a:xfrm>
        </p:spPr>
        <p:txBody>
          <a:bodyPr>
            <a:noAutofit/>
          </a:bodyPr>
          <a:lstStyle/>
          <a:p>
            <a:pPr eaLnBrk="1" hangingPunct="1"/>
            <a:r>
              <a:rPr lang="en-US" sz="4400" b="1" i="1" dirty="0">
                <a:solidFill>
                  <a:srgbClr val="7030A0"/>
                </a:solidFill>
                <a:latin typeface="Calibri" panose="020F0502020204030204" pitchFamily="34" charset="0"/>
                <a:cs typeface="Calibri" panose="020F0502020204030204" pitchFamily="34" charset="0"/>
              </a:rPr>
              <a:t>Campus HPAC Application Timeline</a:t>
            </a:r>
          </a:p>
        </p:txBody>
      </p:sp>
      <p:grpSp>
        <p:nvGrpSpPr>
          <p:cNvPr id="3" name="Group 2">
            <a:extLst>
              <a:ext uri="{FF2B5EF4-FFF2-40B4-BE49-F238E27FC236}">
                <a16:creationId xmlns:a16="http://schemas.microsoft.com/office/drawing/2014/main" id="{053188E1-25FF-4A93-95C0-59B103739990}"/>
              </a:ext>
            </a:extLst>
          </p:cNvPr>
          <p:cNvGrpSpPr/>
          <p:nvPr/>
        </p:nvGrpSpPr>
        <p:grpSpPr>
          <a:xfrm>
            <a:off x="338083" y="768519"/>
            <a:ext cx="8596585" cy="6089482"/>
            <a:chOff x="-449252" y="1676400"/>
            <a:chExt cx="8596585" cy="6019852"/>
          </a:xfrm>
        </p:grpSpPr>
        <p:sp>
          <p:nvSpPr>
            <p:cNvPr id="9" name="TextBox 8"/>
            <p:cNvSpPr txBox="1"/>
            <p:nvPr/>
          </p:nvSpPr>
          <p:spPr>
            <a:xfrm>
              <a:off x="178904" y="2332257"/>
              <a:ext cx="6791740" cy="771411"/>
            </a:xfrm>
            <a:prstGeom prst="rect">
              <a:avLst/>
            </a:prstGeom>
            <a:noFill/>
          </p:spPr>
          <p:txBody>
            <a:bodyPr wrap="square" rtlCol="0">
              <a:spAutoFit/>
            </a:bodyPr>
            <a:lstStyle/>
            <a:p>
              <a:r>
                <a:rPr lang="en-US" sz="2600" b="1" dirty="0">
                  <a:latin typeface="Calibri" panose="020F0502020204030204" pitchFamily="34" charset="0"/>
                  <a:cs typeface="Calibri" panose="020F0502020204030204" pitchFamily="34" charset="0"/>
                </a:rPr>
                <a:t>1	2	3	4	5	6	7	8</a:t>
              </a:r>
            </a:p>
            <a:p>
              <a:endParaRPr lang="en-US" sz="2600" b="1" dirty="0"/>
            </a:p>
          </p:txBody>
        </p:sp>
        <p:grpSp>
          <p:nvGrpSpPr>
            <p:cNvPr id="2" name="Group 1">
              <a:extLst>
                <a:ext uri="{FF2B5EF4-FFF2-40B4-BE49-F238E27FC236}">
                  <a16:creationId xmlns:a16="http://schemas.microsoft.com/office/drawing/2014/main" id="{B95A8FE3-93C2-4686-AD79-FCB6CFD3C124}"/>
                </a:ext>
              </a:extLst>
            </p:cNvPr>
            <p:cNvGrpSpPr/>
            <p:nvPr/>
          </p:nvGrpSpPr>
          <p:grpSpPr>
            <a:xfrm>
              <a:off x="-449252" y="1676400"/>
              <a:ext cx="8596585" cy="6019852"/>
              <a:chOff x="-449252" y="1676400"/>
              <a:chExt cx="8596585" cy="6019852"/>
            </a:xfrm>
          </p:grpSpPr>
          <p:sp>
            <p:nvSpPr>
              <p:cNvPr id="4" name="Right Arrow 3"/>
              <p:cNvSpPr/>
              <p:nvPr/>
            </p:nvSpPr>
            <p:spPr>
              <a:xfrm>
                <a:off x="152400" y="1676400"/>
                <a:ext cx="7315200" cy="685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TextBox 4"/>
              <p:cNvSpPr txBox="1"/>
              <p:nvPr/>
            </p:nvSpPr>
            <p:spPr>
              <a:xfrm>
                <a:off x="-449252" y="3812596"/>
                <a:ext cx="8596585" cy="3883656"/>
              </a:xfrm>
              <a:prstGeom prst="rect">
                <a:avLst/>
              </a:prstGeom>
              <a:noFill/>
            </p:spPr>
            <p:txBody>
              <a:bodyPr wrap="square" rtlCol="0">
                <a:spAutoFit/>
              </a:bodyPr>
              <a:lstStyle/>
              <a:p>
                <a:r>
                  <a:rPr lang="en-US" sz="2600" b="1" dirty="0">
                    <a:solidFill>
                      <a:srgbClr val="C00000"/>
                    </a:solidFill>
                  </a:rPr>
                  <a:t>Campus HPAC Application PRECEEDS school application</a:t>
                </a:r>
              </a:p>
              <a:p>
                <a:r>
                  <a:rPr lang="en-US" sz="2600" b="1" i="1" dirty="0">
                    <a:solidFill>
                      <a:srgbClr val="C00000"/>
                    </a:solidFill>
                  </a:rPr>
                  <a:t>Highlights???</a:t>
                </a:r>
              </a:p>
              <a:p>
                <a:pPr marL="514350"/>
                <a:r>
                  <a:rPr lang="en-US" sz="2600" b="1" dirty="0">
                    <a:solidFill>
                      <a:srgbClr val="C00000"/>
                    </a:solidFill>
                  </a:rPr>
                  <a:t>Complete your </a:t>
                </a:r>
                <a:r>
                  <a:rPr lang="en-US" sz="2600" b="1" dirty="0" err="1">
                    <a:solidFill>
                      <a:srgbClr val="C00000"/>
                    </a:solidFill>
                  </a:rPr>
                  <a:t>GreenSheet</a:t>
                </a:r>
                <a:r>
                  <a:rPr lang="en-US" sz="2600" b="1" baseline="30000" dirty="0">
                    <a:solidFill>
                      <a:srgbClr val="C00000"/>
                    </a:solidFill>
                  </a:rPr>
                  <a:t>©</a:t>
                </a:r>
                <a:r>
                  <a:rPr lang="en-US" sz="2600" b="1" dirty="0">
                    <a:solidFill>
                      <a:srgbClr val="C00000"/>
                    </a:solidFill>
                  </a:rPr>
                  <a:t> advising/self-assessment</a:t>
                </a:r>
              </a:p>
              <a:p>
                <a:pPr marL="514350"/>
                <a:r>
                  <a:rPr lang="en-US" sz="2600" b="1" dirty="0">
                    <a:solidFill>
                      <a:srgbClr val="C00000"/>
                    </a:solidFill>
                  </a:rPr>
                  <a:t>Provide your HP CV; schedule your GS Session with us</a:t>
                </a:r>
              </a:p>
              <a:p>
                <a:pPr marL="514350"/>
                <a:r>
                  <a:rPr lang="en-US" sz="2600" b="1" dirty="0">
                    <a:solidFill>
                      <a:srgbClr val="C00000"/>
                    </a:solidFill>
                  </a:rPr>
                  <a:t>Solicit individual Letters of Recommendation</a:t>
                </a:r>
              </a:p>
              <a:p>
                <a:pPr marL="514350"/>
                <a:r>
                  <a:rPr lang="en-US" sz="2600" b="1" dirty="0">
                    <a:solidFill>
                      <a:srgbClr val="C00000"/>
                    </a:solidFill>
                  </a:rPr>
                  <a:t>Draft Reflective Application Essay</a:t>
                </a:r>
              </a:p>
              <a:p>
                <a:pPr marL="514350"/>
                <a:r>
                  <a:rPr lang="en-US" sz="2600" b="1" dirty="0">
                    <a:solidFill>
                      <a:srgbClr val="C00000"/>
                    </a:solidFill>
                  </a:rPr>
                  <a:t>Fill out your Personal Information Form</a:t>
                </a:r>
              </a:p>
              <a:p>
                <a:pPr marL="514350"/>
                <a:r>
                  <a:rPr lang="en-US" sz="2600" b="1" dirty="0">
                    <a:solidFill>
                      <a:srgbClr val="C00000"/>
                    </a:solidFill>
                  </a:rPr>
                  <a:t>Interview with HPAC…</a:t>
                </a:r>
              </a:p>
              <a:p>
                <a:r>
                  <a:rPr lang="en-US" sz="2600" b="1" dirty="0">
                    <a:solidFill>
                      <a:srgbClr val="C00000"/>
                    </a:solidFill>
                  </a:rPr>
                  <a:t>		…THEN…Shift to your Application Portal!!</a:t>
                </a:r>
              </a:p>
              <a:p>
                <a:endParaRPr lang="en-US" sz="2600" b="1" dirty="0">
                  <a:solidFill>
                    <a:srgbClr val="00B0F0"/>
                  </a:solidFill>
                </a:endParaRPr>
              </a:p>
              <a:p>
                <a:r>
                  <a:rPr lang="en-US" sz="2600" b="1" dirty="0">
                    <a:solidFill>
                      <a:srgbClr val="00B0F0"/>
                    </a:solidFill>
                  </a:rPr>
                  <a:t>		</a:t>
                </a:r>
              </a:p>
            </p:txBody>
          </p:sp>
          <p:sp>
            <p:nvSpPr>
              <p:cNvPr id="8" name="Right Arrow 7"/>
              <p:cNvSpPr/>
              <p:nvPr/>
            </p:nvSpPr>
            <p:spPr>
              <a:xfrm>
                <a:off x="127065" y="3103668"/>
                <a:ext cx="7315200" cy="685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7" name="Straight Arrow Connector 6"/>
              <p:cNvCxnSpPr>
                <a:cxnSpLocks/>
              </p:cNvCxnSpPr>
              <p:nvPr/>
            </p:nvCxnSpPr>
            <p:spPr>
              <a:xfrm flipH="1">
                <a:off x="178904" y="2728228"/>
                <a:ext cx="3758161" cy="5104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cxnSpLocks/>
                <a:endCxn id="8" idx="3"/>
              </p:cNvCxnSpPr>
              <p:nvPr/>
            </p:nvCxnSpPr>
            <p:spPr>
              <a:xfrm>
                <a:off x="7408982" y="2705100"/>
                <a:ext cx="33283" cy="741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14" name="Rounded Rectangle 1">
            <a:extLst>
              <a:ext uri="{FF2B5EF4-FFF2-40B4-BE49-F238E27FC236}">
                <a16:creationId xmlns:a16="http://schemas.microsoft.com/office/drawing/2014/main" id="{026E79AD-5250-418D-937D-85FFC630EBB3}"/>
              </a:ext>
            </a:extLst>
          </p:cNvPr>
          <p:cNvSpPr/>
          <p:nvPr/>
        </p:nvSpPr>
        <p:spPr>
          <a:xfrm>
            <a:off x="4572000" y="1319393"/>
            <a:ext cx="3682935" cy="65635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59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14400" y="0"/>
            <a:ext cx="7167668"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cap="all" dirty="0">
                <a:solidFill>
                  <a:srgbClr val="C00000"/>
                </a:solidFill>
                <a:latin typeface="Arial" pitchFamily="34" charset="0"/>
              </a:rPr>
              <a:t>Summary A</a:t>
            </a:r>
            <a:r>
              <a:rPr kumimoji="0" lang="en-US" sz="3200" b="1" i="1" u="none" strike="noStrike" kern="1200" cap="all" spc="0" normalizeH="0" baseline="0" noProof="0" dirty="0" err="1">
                <a:ln>
                  <a:noFill/>
                </a:ln>
                <a:solidFill>
                  <a:srgbClr val="C00000"/>
                </a:solidFill>
                <a:effectLst/>
                <a:uLnTx/>
                <a:uFillTx/>
                <a:latin typeface="Arial" pitchFamily="34" charset="0"/>
                <a:ea typeface="+mn-ea"/>
                <a:cs typeface="+mn-cs"/>
              </a:rPr>
              <a:t>pplication</a:t>
            </a:r>
            <a:r>
              <a:rPr kumimoji="0" lang="en-US" sz="3200" b="1" i="1" u="none" strike="noStrike" kern="1200" cap="all" spc="0" normalizeH="0" baseline="0" noProof="0" dirty="0">
                <a:ln>
                  <a:noFill/>
                </a:ln>
                <a:solidFill>
                  <a:srgbClr val="C00000"/>
                </a:solidFill>
                <a:effectLst/>
                <a:uLnTx/>
                <a:uFillTx/>
                <a:latin typeface="Arial" pitchFamily="34" charset="0"/>
                <a:ea typeface="+mn-ea"/>
                <a:cs typeface="+mn-cs"/>
              </a:rPr>
              <a:t> Timeline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i="1" cap="all" dirty="0">
                <a:solidFill>
                  <a:srgbClr val="C00000"/>
                </a:solidFill>
                <a:latin typeface="Arial" pitchFamily="34" charset="0"/>
              </a:rPr>
              <a:t>Refer to your HP Pre-Application Meeting Handout</a:t>
            </a:r>
            <a:endParaRPr kumimoji="0" lang="en-US" sz="1600" b="1" i="1" u="none" strike="noStrike" kern="1200" cap="all" spc="0" normalizeH="0" baseline="0" noProof="0" dirty="0">
              <a:ln>
                <a:noFill/>
              </a:ln>
              <a:solidFill>
                <a:srgbClr val="C00000"/>
              </a:solidFill>
              <a:effectLst/>
              <a:uLnTx/>
              <a:uFillTx/>
              <a:latin typeface="Arial" pitchFamily="34" charset="0"/>
              <a:ea typeface="+mn-ea"/>
              <a:cs typeface="+mn-cs"/>
            </a:endParaRPr>
          </a:p>
        </p:txBody>
      </p:sp>
      <p:sp>
        <p:nvSpPr>
          <p:cNvPr id="5" name="Rectangle 3"/>
          <p:cNvSpPr txBox="1">
            <a:spLocks noChangeArrowheads="1"/>
          </p:cNvSpPr>
          <p:nvPr/>
        </p:nvSpPr>
        <p:spPr bwMode="auto">
          <a:xfrm>
            <a:off x="211553" y="762000"/>
            <a:ext cx="8780047" cy="62505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200" b="1" i="0" u="sng"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To matriculate Fall 2025</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-The process? A marathon…run like a sprint!  </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Nearly 21 months!</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a:t>
            </a:r>
            <a:r>
              <a:rPr kumimoji="0" lang="en-US" sz="2200" b="1" i="0" u="none" strike="noStrike" kern="0" cap="none" spc="0" normalizeH="0" baseline="0" noProof="0" dirty="0" err="1">
                <a:ln>
                  <a:noFill/>
                </a:ln>
                <a:solidFill>
                  <a:schemeClr val="accent1">
                    <a:lumMod val="75000"/>
                  </a:schemeClr>
                </a:solidFill>
                <a:effectLst/>
                <a:uLnTx/>
                <a:uFillTx/>
                <a:latin typeface="Calibri" panose="020F0502020204030204" pitchFamily="34" charset="0"/>
                <a:cs typeface="Calibri" panose="020F0502020204030204" pitchFamily="34" charset="0"/>
              </a:rPr>
              <a:t>GreenSheet</a:t>
            </a: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Form and HP CV submit by November 3</a:t>
            </a:r>
            <a:r>
              <a:rPr lang="en-US" sz="2200" b="1" kern="0" dirty="0">
                <a:solidFill>
                  <a:schemeClr val="accent1">
                    <a:lumMod val="75000"/>
                  </a:schemeClr>
                </a:solidFill>
                <a:latin typeface="Calibri" panose="020F0502020204030204" pitchFamily="34" charset="0"/>
                <a:cs typeface="Calibri" panose="020F0502020204030204" pitchFamily="34" charset="0"/>
              </a:rPr>
              <a:t> 2023 </a:t>
            </a:r>
            <a:r>
              <a:rPr lang="en-US" sz="2200" i="1" kern="0" dirty="0">
                <a:solidFill>
                  <a:schemeClr val="accent1">
                    <a:lumMod val="75000"/>
                  </a:schemeClr>
                </a:solidFill>
                <a:latin typeface="Calibri" panose="020F0502020204030204" pitchFamily="34" charset="0"/>
                <a:cs typeface="Calibri" panose="020F0502020204030204" pitchFamily="34" charset="0"/>
              </a:rPr>
              <a:t>to access</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our personal GS appointment evaluation sessions through Fall 2023</a:t>
            </a:r>
          </a:p>
          <a:p>
            <a:pPr lvl="1" eaLnBrk="1" hangingPunct="1">
              <a:buNone/>
              <a:defRPr/>
            </a:pPr>
            <a:r>
              <a:rPr lang="en-US" sz="2200" b="1" kern="0" dirty="0">
                <a:solidFill>
                  <a:schemeClr val="accent1">
                    <a:lumMod val="75000"/>
                  </a:schemeClr>
                </a:solidFill>
                <a:latin typeface="Calibri" panose="020F0502020204030204" pitchFamily="34" charset="0"/>
                <a:cs typeface="Calibri" panose="020F0502020204030204" pitchFamily="34" charset="0"/>
              </a:rPr>
              <a:t>-Recommenders—WHO </a:t>
            </a:r>
            <a:r>
              <a:rPr lang="en-US" sz="2200" i="1" kern="0" dirty="0">
                <a:solidFill>
                  <a:schemeClr val="accent1">
                    <a:lumMod val="75000"/>
                  </a:schemeClr>
                </a:solidFill>
                <a:latin typeface="Calibri" panose="020F0502020204030204" pitchFamily="34" charset="0"/>
                <a:cs typeface="Calibri" panose="020F0502020204030204" pitchFamily="34" charset="0"/>
              </a:rPr>
              <a:t>to recruit? 2 science faculty, 1 non-science faculty, 2 non-faculty supervisors…choose wisely!  </a:t>
            </a:r>
            <a:r>
              <a:rPr lang="en-US" sz="2200" b="1" kern="0" dirty="0">
                <a:solidFill>
                  <a:schemeClr val="accent1">
                    <a:lumMod val="75000"/>
                  </a:schemeClr>
                </a:solidFill>
                <a:latin typeface="Calibri" panose="020F0502020204030204" pitchFamily="34" charset="0"/>
                <a:cs typeface="Calibri" panose="020F0502020204030204" pitchFamily="34" charset="0"/>
              </a:rPr>
              <a:t>WHEN </a:t>
            </a:r>
            <a:r>
              <a:rPr lang="en-US" sz="2200" i="1" kern="0" dirty="0">
                <a:solidFill>
                  <a:schemeClr val="accent1">
                    <a:lumMod val="75000"/>
                  </a:schemeClr>
                </a:solidFill>
                <a:latin typeface="Calibri" panose="020F0502020204030204" pitchFamily="34" charset="0"/>
                <a:cs typeface="Calibri" panose="020F0502020204030204" pitchFamily="34" charset="0"/>
              </a:rPr>
              <a:t>to ask? Before close of Fall 2023. </a:t>
            </a:r>
            <a:r>
              <a:rPr lang="en-US" sz="2200" b="1" kern="0" dirty="0">
                <a:solidFill>
                  <a:schemeClr val="accent1">
                    <a:lumMod val="75000"/>
                  </a:schemeClr>
                </a:solidFill>
                <a:latin typeface="Calibri" panose="020F0502020204030204" pitchFamily="34" charset="0"/>
                <a:cs typeface="Calibri" panose="020F0502020204030204" pitchFamily="34" charset="0"/>
              </a:rPr>
              <a:t>HOW </a:t>
            </a:r>
            <a:r>
              <a:rPr lang="en-US" sz="2200" i="1" kern="0" dirty="0">
                <a:solidFill>
                  <a:schemeClr val="accent1">
                    <a:lumMod val="75000"/>
                  </a:schemeClr>
                </a:solidFill>
                <a:latin typeface="Calibri" panose="020F0502020204030204" pitchFamily="34" charset="0"/>
                <a:cs typeface="Calibri" panose="020F0502020204030204" pitchFamily="34" charset="0"/>
              </a:rPr>
              <a:t>to request? A formal email asking for consideration and a meeting, providing drafts of materials attached with your request. </a:t>
            </a:r>
            <a:r>
              <a:rPr lang="en-US" sz="2200" b="1" kern="0" dirty="0">
                <a:solidFill>
                  <a:schemeClr val="accent1">
                    <a:lumMod val="75000"/>
                  </a:schemeClr>
                </a:solidFill>
                <a:latin typeface="Calibri" panose="020F0502020204030204" pitchFamily="34" charset="0"/>
                <a:cs typeface="Calibri" panose="020F0502020204030204" pitchFamily="34" charset="0"/>
              </a:rPr>
              <a:t>WHAT </a:t>
            </a:r>
            <a:r>
              <a:rPr lang="en-US" sz="2200" i="1" kern="0" dirty="0">
                <a:solidFill>
                  <a:schemeClr val="accent1">
                    <a:lumMod val="75000"/>
                  </a:schemeClr>
                </a:solidFill>
                <a:latin typeface="Calibri" panose="020F0502020204030204" pitchFamily="34" charset="0"/>
                <a:cs typeface="Calibri" panose="020F0502020204030204" pitchFamily="34" charset="0"/>
              </a:rPr>
              <a:t>to provide? Cover sheet dated </a:t>
            </a:r>
            <a:r>
              <a:rPr lang="en-US" sz="2200" b="1" i="1" kern="0" dirty="0">
                <a:solidFill>
                  <a:schemeClr val="accent1">
                    <a:lumMod val="75000"/>
                  </a:schemeClr>
                </a:solidFill>
                <a:latin typeface="Calibri" panose="020F0502020204030204" pitchFamily="34" charset="0"/>
                <a:cs typeface="Calibri" panose="020F0502020204030204" pitchFamily="34" charset="0"/>
              </a:rPr>
              <a:t>2024</a:t>
            </a:r>
          </a:p>
          <a:p>
            <a:pPr lvl="1" eaLnBrk="1" hangingPunct="1">
              <a:buNone/>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-D</a:t>
            </a:r>
            <a:r>
              <a:rPr lang="en-US" sz="2200" b="1" kern="0" dirty="0">
                <a:solidFill>
                  <a:schemeClr val="accent1">
                    <a:lumMod val="75000"/>
                  </a:schemeClr>
                </a:solidFill>
                <a:latin typeface="Calibri" panose="020F0502020204030204" pitchFamily="34" charset="0"/>
                <a:cs typeface="Calibri" panose="020F0502020204030204" pitchFamily="34" charset="0"/>
              </a:rPr>
              <a:t>raft </a:t>
            </a: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your Reflective Personal </a:t>
            </a:r>
            <a:r>
              <a:rPr lang="en-US" sz="2200" b="1" kern="0" dirty="0">
                <a:solidFill>
                  <a:schemeClr val="accent1">
                    <a:lumMod val="75000"/>
                  </a:schemeClr>
                </a:solidFill>
                <a:latin typeface="Calibri" panose="020F0502020204030204" pitchFamily="34" charset="0"/>
                <a:cs typeface="Calibri" panose="020F0502020204030204" pitchFamily="34" charset="0"/>
              </a:rPr>
              <a:t>S</a:t>
            </a:r>
            <a:r>
              <a:rPr kumimoji="0" lang="en-US" sz="2200" b="1" i="0" u="none" strike="noStrike" kern="0" cap="none" spc="0" normalizeH="0" baseline="0" noProof="0" dirty="0" err="1">
                <a:ln>
                  <a:noFill/>
                </a:ln>
                <a:solidFill>
                  <a:schemeClr val="accent1">
                    <a:lumMod val="75000"/>
                  </a:schemeClr>
                </a:solidFill>
                <a:effectLst/>
                <a:uLnTx/>
                <a:uFillTx/>
                <a:latin typeface="Calibri" panose="020F0502020204030204" pitchFamily="34" charset="0"/>
                <a:cs typeface="Calibri" panose="020F0502020204030204" pitchFamily="34" charset="0"/>
              </a:rPr>
              <a:t>tatement</a:t>
            </a: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Essay; complete your PIF</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-Establish your exam preparation schedule</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…and adhere to it</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-FIRST DEADLINE 1 February 2024: </a:t>
            </a:r>
            <a:r>
              <a:rPr kumimoji="0" lang="en-US" sz="2200"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Provide to HPA your HP Advising Waiver Form (</a:t>
            </a:r>
            <a:r>
              <a:rPr lang="en-US" sz="2200" i="1" kern="0" dirty="0">
                <a:solidFill>
                  <a:schemeClr val="accent1">
                    <a:lumMod val="75000"/>
                  </a:schemeClr>
                </a:solidFill>
                <a:latin typeface="Calibri" panose="020F0502020204030204" pitchFamily="34" charset="0"/>
                <a:cs typeface="Calibri" panose="020F0502020204030204" pitchFamily="34" charset="0"/>
              </a:rPr>
              <a:t>may require Dean’s meeting for follow-up)</a:t>
            </a:r>
            <a:endPar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-SUPER DEADLINE 1 March 2024: </a:t>
            </a:r>
            <a:r>
              <a:rPr kumimoji="0" lang="en-US" sz="2200"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Provide to HPA ALL Letters of Recommendation with ratings and counter-signed cover sheet; PIF, updated HP CV, Reflective Personal Statement Essay</a:t>
            </a:r>
            <a:endPar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680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14400" y="0"/>
            <a:ext cx="7167668"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cap="all" dirty="0">
                <a:solidFill>
                  <a:srgbClr val="C00000"/>
                </a:solidFill>
                <a:latin typeface="Arial" pitchFamily="34" charset="0"/>
              </a:rPr>
              <a:t>Summary A</a:t>
            </a:r>
            <a:r>
              <a:rPr kumimoji="0" lang="en-US" sz="3200" b="1" i="1" u="none" strike="noStrike" kern="1200" cap="all" spc="0" normalizeH="0" baseline="0" noProof="0" dirty="0" err="1">
                <a:ln>
                  <a:noFill/>
                </a:ln>
                <a:solidFill>
                  <a:srgbClr val="C00000"/>
                </a:solidFill>
                <a:effectLst/>
                <a:uLnTx/>
                <a:uFillTx/>
                <a:latin typeface="Arial" pitchFamily="34" charset="0"/>
                <a:ea typeface="+mn-ea"/>
                <a:cs typeface="+mn-cs"/>
              </a:rPr>
              <a:t>pplication</a:t>
            </a:r>
            <a:r>
              <a:rPr kumimoji="0" lang="en-US" sz="3200" b="1" i="1" u="none" strike="noStrike" kern="1200" cap="all" spc="0" normalizeH="0" baseline="0" noProof="0" dirty="0">
                <a:ln>
                  <a:noFill/>
                </a:ln>
                <a:solidFill>
                  <a:srgbClr val="C00000"/>
                </a:solidFill>
                <a:effectLst/>
                <a:uLnTx/>
                <a:uFillTx/>
                <a:latin typeface="Arial" pitchFamily="34" charset="0"/>
                <a:ea typeface="+mn-ea"/>
                <a:cs typeface="+mn-cs"/>
              </a:rPr>
              <a:t> Timeline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i="1" cap="all" dirty="0">
                <a:solidFill>
                  <a:srgbClr val="C00000"/>
                </a:solidFill>
                <a:latin typeface="Arial" pitchFamily="34" charset="0"/>
              </a:rPr>
              <a:t>Refer to your HP Pre-Application Meeting Handout</a:t>
            </a:r>
            <a:endParaRPr kumimoji="0" lang="en-US" sz="1600" b="1" i="1" u="none" strike="noStrike" kern="1200" cap="all" spc="0" normalizeH="0" baseline="0" noProof="0" dirty="0">
              <a:ln>
                <a:noFill/>
              </a:ln>
              <a:solidFill>
                <a:srgbClr val="C00000"/>
              </a:solidFill>
              <a:effectLst/>
              <a:uLnTx/>
              <a:uFillTx/>
              <a:latin typeface="Arial" pitchFamily="34" charset="0"/>
              <a:ea typeface="+mn-ea"/>
              <a:cs typeface="+mn-cs"/>
            </a:endParaRPr>
          </a:p>
        </p:txBody>
      </p:sp>
      <p:sp>
        <p:nvSpPr>
          <p:cNvPr id="5" name="Rectangle 3"/>
          <p:cNvSpPr txBox="1">
            <a:spLocks noChangeArrowheads="1"/>
          </p:cNvSpPr>
          <p:nvPr/>
        </p:nvSpPr>
        <p:spPr bwMode="auto">
          <a:xfrm>
            <a:off x="152400" y="990601"/>
            <a:ext cx="8551447"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-HPAC On-Campus Interview </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invitations are extended with HPAC sub-committees through March and April 2024 (see last slide!)</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-Sit for Examination </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by May 2024 to have scores by 1 June 2024</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-Create your account with your CAS </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when application services open in Spring 2024; you need a month to populate from your PIF/HP CV</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-Manage your TRANSCRIPTS </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following CAS policies asap; wait for your LC transcripts until Spring 2024 grades are available</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-2</a:t>
            </a:r>
            <a:r>
              <a:rPr kumimoji="0" lang="en-US" sz="2200" b="1" i="0" u="none" strike="noStrike" kern="0" cap="none" spc="0" normalizeH="0" baseline="3000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ndary</a:t>
            </a: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requests extended, </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sometimes after previews, sometimes automatically, </a:t>
            </a:r>
            <a:r>
              <a:rPr lang="en-US" sz="2200" i="1" kern="0" dirty="0">
                <a:solidFill>
                  <a:schemeClr val="accent1">
                    <a:lumMod val="75000"/>
                  </a:schemeClr>
                </a:solidFill>
                <a:latin typeface="Calibri" panose="020F0502020204030204" pitchFamily="34" charset="0"/>
                <a:cs typeface="Calibri" panose="020F0502020204030204" pitchFamily="34" charset="0"/>
              </a:rPr>
              <a:t>but finish them</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 within a week of receipt!</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-School interviews </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initiated in late July 2024 and may continue through March 2025; interviews may be in person, virtual or MMI</a:t>
            </a:r>
          </a:p>
          <a:p>
            <a:pPr marL="742950" marR="0" lvl="1" indent="-285750" algn="l" defTabSz="914400" rtl="0" eaLnBrk="1" fontAlgn="base" latinLnBrk="0" hangingPunct="1">
              <a:lnSpc>
                <a:spcPct val="100000"/>
              </a:lnSpc>
              <a:spcBef>
                <a:spcPct val="20000"/>
              </a:spcBef>
              <a:spcAft>
                <a:spcPct val="0"/>
              </a:spcAft>
              <a:buClrTx/>
              <a:buSzPct val="80000"/>
              <a:buFontTx/>
              <a:buNone/>
              <a:tabLst/>
              <a:defRPr/>
            </a:pPr>
            <a:r>
              <a:rPr kumimoji="0" lang="en-US" sz="2200" b="1" i="0"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-Admission offered </a:t>
            </a:r>
            <a:r>
              <a:rPr kumimoji="0" lang="en-US" sz="2200" i="1" u="none" strike="noStrike" kern="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rPr>
              <a:t>perhaps within 3 weeks or as long as 6 months, but October 15 2024 is earliest acceptance date; waitlist use varies</a:t>
            </a:r>
          </a:p>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…so maybe you can see why the mean age of matriculating</a:t>
            </a:r>
          </a:p>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HP students has increased to 25</a:t>
            </a:r>
            <a:r>
              <a:rPr kumimoji="0" lang="en-US" sz="2000" b="1" i="1" u="none" strike="noStrike" kern="0" cap="none" spc="0" normalizeH="0" baseline="0" noProof="0" dirty="0">
                <a:ln>
                  <a:noFill/>
                </a:ln>
                <a:solidFill>
                  <a:srgbClr val="C00000"/>
                </a:solidFill>
                <a:effectLst/>
                <a:uLnTx/>
                <a:uFillTx/>
                <a:latin typeface="Arial"/>
                <a:ea typeface="+mn-ea"/>
                <a:cs typeface="+mn-cs"/>
              </a:rPr>
              <a:t>!</a:t>
            </a:r>
          </a:p>
        </p:txBody>
      </p:sp>
    </p:spTree>
    <p:extLst>
      <p:ext uri="{BB962C8B-B14F-4D97-AF65-F5344CB8AC3E}">
        <p14:creationId xmlns:p14="http://schemas.microsoft.com/office/powerpoint/2010/main" val="1812742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29322" y="294925"/>
            <a:ext cx="8686800" cy="667875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Employing the GAP year(s) effectively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accent1">
                  <a:lumMod val="75000"/>
                </a:schemeClr>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What should I do? </a:t>
            </a: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Assess your portfolio REALISTICALLY…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Your goal?  </a:t>
            </a:r>
            <a:r>
              <a:rPr lang="en-US" sz="2400" dirty="0">
                <a:solidFill>
                  <a:srgbClr val="7030A0"/>
                </a:solidFill>
                <a:latin typeface="Calibri" panose="020F0502020204030204" pitchFamily="34" charset="0"/>
                <a:cs typeface="Calibri" panose="020F0502020204030204" pitchFamily="34" charset="0"/>
              </a:rPr>
              <a:t>Apply at maximum competitiveness!</a:t>
            </a:r>
            <a:endParaRPr kumimoji="0" lang="en-US" sz="24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How? </a:t>
            </a: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Fill in the gaps!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Enhance and focus!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Be creative and innovative!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Push beyond your comfort zone!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Is a Post-Bac Program a good fit?  They are HIGHLY variable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With a gap year, you defer entry into on-campus HPAC application cycles until your senior year or thereafter; the process then runs in normal sequence for secondaries, interviews…and acceptance?!?!?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sng"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…But stay connected so you do not miss meeting on-campus deadlines!  </a:t>
            </a:r>
            <a:r>
              <a:rPr lang="en-US" sz="2400" b="1" i="1" dirty="0">
                <a:solidFill>
                  <a:srgbClr val="7030A0"/>
                </a:solidFill>
                <a:latin typeface="Calibri" panose="020F0502020204030204" pitchFamily="34" charset="0"/>
                <a:cs typeface="Calibri" panose="020F0502020204030204" pitchFamily="34" charset="0"/>
              </a:rPr>
              <a:t>Update </a:t>
            </a:r>
            <a:r>
              <a:rPr kumimoji="0" lang="en-US" sz="2400" b="1" i="1"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your materials so HP Advising can assist!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chemeClr val="accent1">
                  <a:lumMod val="75000"/>
                </a:schemeClr>
              </a:solidFill>
              <a:effectLst/>
              <a:uLnTx/>
              <a:uFillTx/>
              <a:latin typeface="Arial"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chemeClr val="accent1">
                    <a:lumMod val="75000"/>
                  </a:schemeClr>
                </a:solidFill>
                <a:effectLst/>
                <a:uLnTx/>
                <a:uFillTx/>
                <a:latin typeface="Arial" pitchFamily="34" charset="0"/>
                <a:ea typeface="+mn-ea"/>
                <a:cs typeface="+mn-cs"/>
              </a:rPr>
              <a:t>	</a:t>
            </a:r>
            <a:endParaRPr kumimoji="0" lang="en-US" sz="200" b="0" i="0" u="none" strike="noStrike" kern="1200" cap="none" spc="0" normalizeH="0" baseline="0" noProof="0" dirty="0">
              <a:ln>
                <a:noFill/>
              </a:ln>
              <a:solidFill>
                <a:schemeClr val="accent1">
                  <a:lumMod val="75000"/>
                </a:schemeClr>
              </a:solidFill>
              <a:effectLst/>
              <a:uLnTx/>
              <a:uFillTx/>
              <a:latin typeface="Arial" pitchFamily="34" charset="0"/>
              <a:ea typeface="+mn-ea"/>
              <a:cs typeface="+mn-cs"/>
            </a:endParaRPr>
          </a:p>
        </p:txBody>
      </p:sp>
    </p:spTree>
    <p:extLst>
      <p:ext uri="{BB962C8B-B14F-4D97-AF65-F5344CB8AC3E}">
        <p14:creationId xmlns:p14="http://schemas.microsoft.com/office/powerpoint/2010/main" val="2170613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061829"/>
            <a:ext cx="8839200" cy="5638800"/>
          </a:xfrm>
        </p:spPr>
        <p:txBody>
          <a:bodyPr>
            <a:normAutofit fontScale="92500" lnSpcReduction="20000"/>
          </a:bodyPr>
          <a:lstStyle/>
          <a:p>
            <a:pPr>
              <a:spcBef>
                <a:spcPts val="0"/>
              </a:spcBef>
              <a:spcAft>
                <a:spcPts val="0"/>
              </a:spcAft>
              <a:buFont typeface="Wingdings" panose="05000000000000000000" pitchFamily="2" charset="2"/>
              <a:buChar char="Ø"/>
            </a:pPr>
            <a:r>
              <a:rPr lang="en-US" sz="3600" b="1" dirty="0">
                <a:solidFill>
                  <a:srgbClr val="7030A0"/>
                </a:solidFill>
              </a:rPr>
              <a:t>Set SMART goals:</a:t>
            </a:r>
          </a:p>
          <a:p>
            <a:pPr marL="457200" lvl="1" indent="0">
              <a:spcBef>
                <a:spcPts val="0"/>
              </a:spcBef>
              <a:spcAft>
                <a:spcPts val="0"/>
              </a:spcAft>
              <a:buNone/>
            </a:pPr>
            <a:r>
              <a:rPr lang="en-US" sz="3600" b="1" dirty="0">
                <a:solidFill>
                  <a:srgbClr val="7030A0"/>
                </a:solidFill>
              </a:rPr>
              <a:t>Specific</a:t>
            </a:r>
          </a:p>
          <a:p>
            <a:pPr marL="457200" lvl="1" indent="0">
              <a:spcBef>
                <a:spcPts val="0"/>
              </a:spcBef>
              <a:spcAft>
                <a:spcPts val="0"/>
              </a:spcAft>
              <a:buNone/>
            </a:pPr>
            <a:r>
              <a:rPr lang="en-US" sz="3600" b="1" dirty="0">
                <a:solidFill>
                  <a:srgbClr val="7030A0"/>
                </a:solidFill>
              </a:rPr>
              <a:t>	Measurable</a:t>
            </a:r>
          </a:p>
          <a:p>
            <a:pPr marL="457200" lvl="1" indent="0">
              <a:spcBef>
                <a:spcPts val="0"/>
              </a:spcBef>
              <a:spcAft>
                <a:spcPts val="0"/>
              </a:spcAft>
              <a:buNone/>
            </a:pPr>
            <a:r>
              <a:rPr lang="en-US" sz="3600" b="1" dirty="0">
                <a:solidFill>
                  <a:srgbClr val="7030A0"/>
                </a:solidFill>
              </a:rPr>
              <a:t>		Achievable</a:t>
            </a:r>
          </a:p>
          <a:p>
            <a:pPr marL="457200" lvl="1" indent="0">
              <a:spcBef>
                <a:spcPts val="0"/>
              </a:spcBef>
              <a:spcAft>
                <a:spcPts val="0"/>
              </a:spcAft>
              <a:buNone/>
            </a:pPr>
            <a:r>
              <a:rPr lang="en-US" sz="3600" b="1" dirty="0">
                <a:solidFill>
                  <a:srgbClr val="7030A0"/>
                </a:solidFill>
              </a:rPr>
              <a:t>			Realistic</a:t>
            </a:r>
          </a:p>
          <a:p>
            <a:pPr marL="457200" lvl="1" indent="0">
              <a:spcBef>
                <a:spcPts val="0"/>
              </a:spcBef>
              <a:spcAft>
                <a:spcPts val="0"/>
              </a:spcAft>
              <a:buNone/>
            </a:pPr>
            <a:r>
              <a:rPr lang="en-US" sz="3600" b="1" dirty="0">
                <a:solidFill>
                  <a:srgbClr val="7030A0"/>
                </a:solidFill>
              </a:rPr>
              <a:t>				Timely</a:t>
            </a:r>
          </a:p>
          <a:p>
            <a:pPr>
              <a:spcBef>
                <a:spcPts val="0"/>
              </a:spcBef>
              <a:spcAft>
                <a:spcPts val="0"/>
              </a:spcAft>
              <a:buFont typeface="Wingdings" panose="05000000000000000000" pitchFamily="2" charset="2"/>
              <a:buChar char="Ø"/>
            </a:pPr>
            <a:r>
              <a:rPr lang="en-US" sz="3600" b="1" dirty="0">
                <a:solidFill>
                  <a:srgbClr val="7030A0"/>
                </a:solidFill>
              </a:rPr>
              <a:t>Track your completed coursework</a:t>
            </a:r>
          </a:p>
          <a:p>
            <a:pPr>
              <a:spcBef>
                <a:spcPts val="0"/>
              </a:spcBef>
              <a:spcAft>
                <a:spcPts val="0"/>
              </a:spcAft>
              <a:buFont typeface="Wingdings" panose="05000000000000000000" pitchFamily="2" charset="2"/>
              <a:buChar char="Ø"/>
            </a:pPr>
            <a:r>
              <a:rPr lang="en-US" sz="3600" b="1" dirty="0">
                <a:solidFill>
                  <a:srgbClr val="7030A0"/>
                </a:solidFill>
              </a:rPr>
              <a:t>Review data at professional society and Bellwether school webpages</a:t>
            </a:r>
          </a:p>
          <a:p>
            <a:pPr>
              <a:spcBef>
                <a:spcPts val="0"/>
              </a:spcBef>
              <a:spcAft>
                <a:spcPts val="0"/>
              </a:spcAft>
              <a:buFont typeface="Wingdings" panose="05000000000000000000" pitchFamily="2" charset="2"/>
              <a:buChar char="Ø"/>
            </a:pPr>
            <a:r>
              <a:rPr lang="en-US" sz="3600" b="1" dirty="0">
                <a:solidFill>
                  <a:srgbClr val="7030A0"/>
                </a:solidFill>
              </a:rPr>
              <a:t>Attend HP Sessions and </a:t>
            </a:r>
            <a:r>
              <a:rPr lang="en-US" sz="3600" b="1" dirty="0" err="1">
                <a:solidFill>
                  <a:srgbClr val="7030A0"/>
                </a:solidFill>
              </a:rPr>
              <a:t>Gcc</a:t>
            </a:r>
            <a:r>
              <a:rPr lang="en-US" sz="3600" b="1" dirty="0">
                <a:solidFill>
                  <a:srgbClr val="7030A0"/>
                </a:solidFill>
              </a:rPr>
              <a:t> events</a:t>
            </a:r>
          </a:p>
          <a:p>
            <a:pPr>
              <a:spcBef>
                <a:spcPts val="0"/>
              </a:spcBef>
              <a:spcAft>
                <a:spcPts val="0"/>
              </a:spcAft>
              <a:buFont typeface="Wingdings" panose="05000000000000000000" pitchFamily="2" charset="2"/>
              <a:buChar char="Ø"/>
            </a:pPr>
            <a:r>
              <a:rPr lang="en-US" sz="3600" b="1" dirty="0">
                <a:solidFill>
                  <a:srgbClr val="7030A0"/>
                </a:solidFill>
              </a:rPr>
              <a:t>Manage your commitments</a:t>
            </a:r>
          </a:p>
          <a:p>
            <a:pPr marL="0" indent="0">
              <a:buNone/>
            </a:pPr>
            <a:endParaRPr lang="en-US" sz="3200" b="1" dirty="0"/>
          </a:p>
          <a:p>
            <a:pPr marL="0" indent="0">
              <a:buNone/>
            </a:pPr>
            <a:endParaRPr lang="en-US" sz="3200" b="1" dirty="0"/>
          </a:p>
        </p:txBody>
      </p:sp>
      <p:sp>
        <p:nvSpPr>
          <p:cNvPr id="3" name="TextBox 2"/>
          <p:cNvSpPr txBox="1"/>
          <p:nvPr/>
        </p:nvSpPr>
        <p:spPr>
          <a:xfrm flipH="1">
            <a:off x="304800" y="157371"/>
            <a:ext cx="7593330" cy="830997"/>
          </a:xfrm>
          <a:prstGeom prst="rect">
            <a:avLst/>
          </a:prstGeom>
          <a:noFill/>
        </p:spPr>
        <p:txBody>
          <a:bodyPr wrap="square" rtlCol="0">
            <a:spAutoFit/>
          </a:bodyPr>
          <a:lstStyle/>
          <a:p>
            <a:r>
              <a:rPr lang="en-US" sz="4800" b="1" i="1" dirty="0">
                <a:solidFill>
                  <a:srgbClr val="C00000"/>
                </a:solidFill>
                <a:latin typeface="Calibri" panose="020F0502020204030204" pitchFamily="34" charset="0"/>
                <a:cs typeface="Calibri" panose="020F0502020204030204" pitchFamily="34" charset="0"/>
              </a:rPr>
              <a:t>Your To-Do List …</a:t>
            </a:r>
          </a:p>
        </p:txBody>
      </p:sp>
    </p:spTree>
    <p:extLst>
      <p:ext uri="{BB962C8B-B14F-4D97-AF65-F5344CB8AC3E}">
        <p14:creationId xmlns:p14="http://schemas.microsoft.com/office/powerpoint/2010/main" val="205309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
            <a:ext cx="8153400" cy="990600"/>
          </a:xfrm>
        </p:spPr>
        <p:txBody>
          <a:bodyPr>
            <a:normAutofit fontScale="90000"/>
          </a:bodyPr>
          <a:lstStyle/>
          <a:p>
            <a:r>
              <a:rPr lang="en-US" sz="4000" b="1" dirty="0">
                <a:solidFill>
                  <a:srgbClr val="7030A0"/>
                </a:solidFill>
                <a:latin typeface="+mn-lt"/>
              </a:rPr>
              <a:t>What does EVERY aspiring HP student need?</a:t>
            </a:r>
          </a:p>
        </p:txBody>
      </p:sp>
      <p:sp>
        <p:nvSpPr>
          <p:cNvPr id="13315" name="Rectangle 3"/>
          <p:cNvSpPr>
            <a:spLocks noGrp="1" noChangeArrowheads="1"/>
          </p:cNvSpPr>
          <p:nvPr>
            <p:ph idx="1"/>
          </p:nvPr>
        </p:nvSpPr>
        <p:spPr>
          <a:xfrm>
            <a:off x="609600" y="1219200"/>
            <a:ext cx="7498080" cy="5303520"/>
          </a:xfrm>
        </p:spPr>
        <p:txBody>
          <a:bodyPr>
            <a:normAutofit lnSpcReduction="10000"/>
          </a:bodyPr>
          <a:lstStyle/>
          <a:p>
            <a:pPr marL="0" indent="0">
              <a:buNone/>
            </a:pPr>
            <a:r>
              <a:rPr lang="en-US" sz="3600" b="1" spc="-150" dirty="0">
                <a:solidFill>
                  <a:srgbClr val="C00000"/>
                </a:solidFill>
              </a:rPr>
              <a:t>External</a:t>
            </a:r>
            <a:r>
              <a:rPr lang="en-US" sz="3600" b="1" spc="-150" dirty="0">
                <a:solidFill>
                  <a:srgbClr val="7030A0"/>
                </a:solidFill>
              </a:rPr>
              <a:t> feedback that is</a:t>
            </a:r>
          </a:p>
          <a:p>
            <a:pPr marL="0" indent="0">
              <a:buNone/>
            </a:pPr>
            <a:r>
              <a:rPr lang="en-US" sz="3600" b="1" spc="-150" dirty="0">
                <a:solidFill>
                  <a:srgbClr val="7030A0"/>
                </a:solidFill>
              </a:rPr>
              <a:t>	-compassionate</a:t>
            </a:r>
          </a:p>
          <a:p>
            <a:pPr marL="0" indent="0">
              <a:buNone/>
            </a:pPr>
            <a:r>
              <a:rPr lang="en-US" sz="3600" b="1" spc="-150" dirty="0">
                <a:solidFill>
                  <a:srgbClr val="7030A0"/>
                </a:solidFill>
              </a:rPr>
              <a:t>	-informed</a:t>
            </a:r>
          </a:p>
          <a:p>
            <a:pPr marL="0" indent="0">
              <a:buNone/>
            </a:pPr>
            <a:r>
              <a:rPr lang="en-US" sz="3600" b="1" spc="-150" dirty="0">
                <a:solidFill>
                  <a:srgbClr val="7030A0"/>
                </a:solidFill>
              </a:rPr>
              <a:t>	-constructive </a:t>
            </a:r>
          </a:p>
          <a:p>
            <a:pPr marL="0" indent="0">
              <a:buNone/>
            </a:pPr>
            <a:r>
              <a:rPr lang="en-US" sz="3600" b="1" spc="-150" dirty="0">
                <a:solidFill>
                  <a:srgbClr val="C00000"/>
                </a:solidFill>
              </a:rPr>
              <a:t>Internal</a:t>
            </a:r>
            <a:r>
              <a:rPr lang="en-US" sz="3600" b="1" spc="-150" dirty="0">
                <a:solidFill>
                  <a:srgbClr val="7030A0"/>
                </a:solidFill>
              </a:rPr>
              <a:t> Self-Assessment that is</a:t>
            </a:r>
          </a:p>
          <a:p>
            <a:pPr marL="0" indent="0">
              <a:buNone/>
            </a:pPr>
            <a:r>
              <a:rPr lang="en-US" sz="3600" b="1" i="1" cap="small" spc="-150" dirty="0">
                <a:solidFill>
                  <a:srgbClr val="7030A0"/>
                </a:solidFill>
              </a:rPr>
              <a:t>	-</a:t>
            </a:r>
            <a:r>
              <a:rPr lang="en-US" sz="3600" b="1" spc="-150" dirty="0">
                <a:solidFill>
                  <a:srgbClr val="7030A0"/>
                </a:solidFill>
              </a:rPr>
              <a:t>courageously honest</a:t>
            </a:r>
          </a:p>
          <a:p>
            <a:pPr marL="0" indent="0" algn="ctr">
              <a:buNone/>
            </a:pPr>
            <a:r>
              <a:rPr lang="en-US" sz="4800" b="1" i="1" cap="small" spc="-150" dirty="0">
                <a:solidFill>
                  <a:srgbClr val="C00000"/>
                </a:solidFill>
              </a:rPr>
              <a:t>Can I do, can I be better</a:t>
            </a:r>
            <a:r>
              <a:rPr lang="en-US" sz="4800" b="1" i="1" cap="small" spc="-150" dirty="0">
                <a:solidFill>
                  <a:srgbClr val="7030A0"/>
                </a:solidFill>
              </a:rPr>
              <a:t>?</a:t>
            </a:r>
            <a:r>
              <a:rPr lang="en-US" sz="4800" b="1" spc="-150" dirty="0">
                <a:solidFill>
                  <a:srgbClr val="7030A0"/>
                </a:solidFill>
              </a:rPr>
              <a:t> </a:t>
            </a:r>
          </a:p>
          <a:p>
            <a:pPr marL="0" indent="0">
              <a:buNone/>
            </a:pPr>
            <a:endParaRPr lang="en-US" sz="2000" spc="-150" dirty="0">
              <a:latin typeface="Arial" panose="020B0604020202020204" pitchFamily="34" charset="0"/>
            </a:endParaRPr>
          </a:p>
        </p:txBody>
      </p:sp>
    </p:spTree>
    <p:extLst>
      <p:ext uri="{BB962C8B-B14F-4D97-AF65-F5344CB8AC3E}">
        <p14:creationId xmlns:p14="http://schemas.microsoft.com/office/powerpoint/2010/main" val="147949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4299" y="93071"/>
            <a:ext cx="9105901" cy="6506397"/>
          </a:xfrm>
          <a:prstGeom prst="rect">
            <a:avLst/>
          </a:prstGeom>
        </p:spPr>
        <p:txBody>
          <a:bodyPr wrap="square">
            <a:spAutoFit/>
          </a:bodyPr>
          <a:lstStyle/>
          <a:p>
            <a:pPr fontAlgn="base">
              <a:spcBef>
                <a:spcPct val="20000"/>
              </a:spcBef>
              <a:spcAft>
                <a:spcPct val="0"/>
              </a:spcAft>
              <a:defRPr/>
            </a:pPr>
            <a:r>
              <a:rPr lang="en-US" altLang="en-US" sz="2800" b="1" kern="0" dirty="0">
                <a:solidFill>
                  <a:srgbClr val="C00000"/>
                </a:solidFill>
                <a:latin typeface="Arial"/>
              </a:rPr>
              <a:t>Upcoming and On the Horizon?</a:t>
            </a:r>
          </a:p>
          <a:p>
            <a:pPr fontAlgn="base">
              <a:spcBef>
                <a:spcPct val="20000"/>
              </a:spcBef>
              <a:spcAft>
                <a:spcPct val="0"/>
              </a:spcAft>
              <a:defRPr/>
            </a:pPr>
            <a:r>
              <a:rPr lang="en-US" altLang="en-US" sz="2000" b="1" kern="0" dirty="0">
                <a:solidFill>
                  <a:srgbClr val="7030A0"/>
                </a:solidFill>
                <a:latin typeface="Arial"/>
              </a:rPr>
              <a:t>From HPA…</a:t>
            </a:r>
          </a:p>
          <a:p>
            <a:pPr fontAlgn="base">
              <a:spcBef>
                <a:spcPct val="20000"/>
              </a:spcBef>
              <a:spcAft>
                <a:spcPct val="0"/>
              </a:spcAft>
              <a:defRPr/>
            </a:pPr>
            <a:r>
              <a:rPr lang="en-US" altLang="en-US" sz="2000" b="1" i="1" kern="0" dirty="0">
                <a:solidFill>
                  <a:srgbClr val="7030A0"/>
                </a:solidFill>
                <a:latin typeface="Arial"/>
              </a:rPr>
              <a:t>Mandatory Application Info Session, November 1, 2023</a:t>
            </a:r>
          </a:p>
          <a:p>
            <a:pPr fontAlgn="base">
              <a:spcBef>
                <a:spcPct val="20000"/>
              </a:spcBef>
              <a:spcAft>
                <a:spcPct val="0"/>
              </a:spcAft>
              <a:defRPr/>
            </a:pPr>
            <a:r>
              <a:rPr lang="en-US" altLang="en-US" sz="2000" kern="0" dirty="0">
                <a:solidFill>
                  <a:srgbClr val="7030A0"/>
                </a:solidFill>
                <a:latin typeface="Arial"/>
              </a:rPr>
              <a:t>Peer editing workshop for Personal Statements Jan/Feb 2024</a:t>
            </a:r>
          </a:p>
          <a:p>
            <a:pPr fontAlgn="base">
              <a:spcBef>
                <a:spcPct val="20000"/>
              </a:spcBef>
              <a:spcAft>
                <a:spcPct val="0"/>
              </a:spcAft>
              <a:defRPr/>
            </a:pPr>
            <a:r>
              <a:rPr lang="en-US" altLang="en-US" sz="2000" kern="0" dirty="0">
                <a:solidFill>
                  <a:srgbClr val="7030A0"/>
                </a:solidFill>
                <a:latin typeface="Arial"/>
              </a:rPr>
              <a:t>How to manage your growth year(s) Spring 2024</a:t>
            </a:r>
          </a:p>
          <a:p>
            <a:pPr fontAlgn="base">
              <a:spcBef>
                <a:spcPct val="20000"/>
              </a:spcBef>
              <a:spcAft>
                <a:spcPct val="0"/>
              </a:spcAft>
              <a:defRPr/>
            </a:pPr>
            <a:endParaRPr lang="en-US" altLang="en-US" sz="2000" kern="0" dirty="0">
              <a:solidFill>
                <a:srgbClr val="7030A0"/>
              </a:solidFill>
              <a:latin typeface="Arial"/>
            </a:endParaRPr>
          </a:p>
          <a:p>
            <a:pPr fontAlgn="base">
              <a:spcBef>
                <a:spcPct val="20000"/>
              </a:spcBef>
              <a:spcAft>
                <a:spcPct val="0"/>
              </a:spcAft>
              <a:defRPr/>
            </a:pPr>
            <a:r>
              <a:rPr lang="en-US" altLang="en-US" sz="2000" b="1" kern="0" dirty="0">
                <a:solidFill>
                  <a:srgbClr val="7030A0"/>
                </a:solidFill>
                <a:latin typeface="Arial"/>
              </a:rPr>
              <a:t>…And…</a:t>
            </a:r>
          </a:p>
          <a:p>
            <a:pPr fontAlgn="base">
              <a:spcBef>
                <a:spcPct val="20000"/>
              </a:spcBef>
              <a:spcAft>
                <a:spcPct val="0"/>
              </a:spcAft>
              <a:defRPr/>
            </a:pPr>
            <a:endParaRPr lang="en-US" altLang="en-US" sz="2000" b="1" kern="0" dirty="0">
              <a:solidFill>
                <a:srgbClr val="7030A0"/>
              </a:solidFill>
              <a:latin typeface="Arial"/>
            </a:endParaRPr>
          </a:p>
          <a:p>
            <a:pPr fontAlgn="base">
              <a:spcBef>
                <a:spcPct val="20000"/>
              </a:spcBef>
              <a:spcAft>
                <a:spcPct val="0"/>
              </a:spcAft>
              <a:defRPr/>
            </a:pPr>
            <a:r>
              <a:rPr lang="en-US" altLang="en-US" sz="2000" b="1" kern="0" dirty="0">
                <a:solidFill>
                  <a:srgbClr val="7030A0"/>
                </a:solidFill>
                <a:latin typeface="Arial"/>
              </a:rPr>
              <a:t>AAMC Great Group: Tips for applying to graduate school </a:t>
            </a:r>
            <a:r>
              <a:rPr lang="en-US" altLang="en-US" sz="2000" kern="0" dirty="0">
                <a:solidFill>
                  <a:srgbClr val="7030A0"/>
                </a:solidFill>
                <a:latin typeface="Arial"/>
              </a:rPr>
              <a:t>Oct 10, 2023</a:t>
            </a:r>
          </a:p>
          <a:p>
            <a:pPr fontAlgn="base">
              <a:spcBef>
                <a:spcPct val="20000"/>
              </a:spcBef>
              <a:spcAft>
                <a:spcPct val="0"/>
              </a:spcAft>
              <a:defRPr/>
            </a:pPr>
            <a:r>
              <a:rPr lang="en-US" altLang="en-US" sz="2000" b="1" kern="0" dirty="0">
                <a:solidFill>
                  <a:srgbClr val="7030A0"/>
                </a:solidFill>
                <a:latin typeface="Arial"/>
              </a:rPr>
              <a:t>MCAT Examinee Webinar </a:t>
            </a:r>
            <a:r>
              <a:rPr lang="en-US" altLang="en-US" sz="2000" kern="0" dirty="0">
                <a:solidFill>
                  <a:srgbClr val="7030A0"/>
                </a:solidFill>
                <a:latin typeface="Arial"/>
              </a:rPr>
              <a:t>Oct 12, 2023</a:t>
            </a:r>
          </a:p>
          <a:p>
            <a:pPr fontAlgn="base">
              <a:spcBef>
                <a:spcPct val="20000"/>
              </a:spcBef>
              <a:spcAft>
                <a:spcPct val="0"/>
              </a:spcAft>
              <a:defRPr/>
            </a:pPr>
            <a:r>
              <a:rPr lang="en-US" altLang="en-US" sz="2000" b="1" kern="0" dirty="0">
                <a:solidFill>
                  <a:srgbClr val="7030A0"/>
                </a:solidFill>
                <a:latin typeface="Arial"/>
              </a:rPr>
              <a:t>LC Pre-Dental Society Programs </a:t>
            </a:r>
            <a:r>
              <a:rPr lang="en-US" altLang="en-US" sz="2000" kern="0" dirty="0">
                <a:solidFill>
                  <a:srgbClr val="7030A0"/>
                </a:solidFill>
                <a:latin typeface="Arial"/>
              </a:rPr>
              <a:t>Oct 12 and 18, 2023</a:t>
            </a:r>
          </a:p>
          <a:p>
            <a:pPr fontAlgn="base">
              <a:spcBef>
                <a:spcPct val="20000"/>
              </a:spcBef>
              <a:spcAft>
                <a:spcPct val="0"/>
              </a:spcAft>
              <a:defRPr/>
            </a:pPr>
            <a:r>
              <a:rPr lang="en-US" altLang="en-US" sz="2000" b="1" kern="0" dirty="0">
                <a:solidFill>
                  <a:srgbClr val="7030A0"/>
                </a:solidFill>
                <a:latin typeface="Arial"/>
              </a:rPr>
              <a:t>AAMC Virtual Medical School Fair</a:t>
            </a:r>
            <a:r>
              <a:rPr lang="en-US" altLang="en-US" sz="2000" kern="0" dirty="0">
                <a:solidFill>
                  <a:srgbClr val="7030A0"/>
                </a:solidFill>
                <a:latin typeface="Arial"/>
              </a:rPr>
              <a:t>, Oct 17-18, 2023</a:t>
            </a:r>
          </a:p>
          <a:p>
            <a:pPr fontAlgn="base">
              <a:spcBef>
                <a:spcPct val="20000"/>
              </a:spcBef>
              <a:spcAft>
                <a:spcPct val="0"/>
              </a:spcAft>
              <a:defRPr/>
            </a:pPr>
            <a:endParaRPr lang="en-US" altLang="en-US" sz="2000" kern="0" dirty="0">
              <a:solidFill>
                <a:srgbClr val="7030A0"/>
              </a:solidFill>
              <a:latin typeface="Arial"/>
            </a:endParaRPr>
          </a:p>
          <a:p>
            <a:pPr fontAlgn="base">
              <a:spcBef>
                <a:spcPct val="20000"/>
              </a:spcBef>
              <a:spcAft>
                <a:spcPct val="0"/>
              </a:spcAft>
              <a:defRPr/>
            </a:pPr>
            <a:r>
              <a:rPr kumimoji="0" lang="en-US" altLang="en-US" sz="2400" i="1" u="none" strike="noStrike" kern="0" cap="none" spc="0" normalizeH="0" baseline="0" noProof="0" dirty="0">
                <a:ln>
                  <a:noFill/>
                </a:ln>
                <a:solidFill>
                  <a:srgbClr val="C00000"/>
                </a:solidFill>
                <a:effectLst/>
                <a:uLnTx/>
                <a:uFillTx/>
                <a:latin typeface="Arial"/>
                <a:ea typeface="+mn-ea"/>
                <a:cs typeface="+mn-cs"/>
              </a:rPr>
              <a:t>All of us at Lafayette College look forward to your success as you plan for a career in the health professions. </a:t>
            </a:r>
            <a:r>
              <a:rPr lang="en-US" altLang="en-US" sz="2400" i="1" kern="0" dirty="0">
                <a:solidFill>
                  <a:srgbClr val="C00000"/>
                </a:solidFill>
                <a:latin typeface="Arial"/>
              </a:rPr>
              <a:t>Follow our Twitter account @</a:t>
            </a:r>
            <a:r>
              <a:rPr lang="en-US" altLang="en-US" sz="2400" i="1" kern="0" dirty="0" err="1">
                <a:solidFill>
                  <a:srgbClr val="C00000"/>
                </a:solidFill>
                <a:latin typeface="Arial"/>
              </a:rPr>
              <a:t>HPLafCol</a:t>
            </a:r>
            <a:r>
              <a:rPr lang="en-US" altLang="en-US" sz="2400" i="1" kern="0" dirty="0">
                <a:solidFill>
                  <a:srgbClr val="C00000"/>
                </a:solidFill>
                <a:latin typeface="Arial"/>
              </a:rPr>
              <a:t>, connect with Gateway Career Center, and visit us at </a:t>
            </a:r>
            <a:r>
              <a:rPr kumimoji="0" lang="en-US" altLang="en-US" sz="2400" u="none" strike="noStrike" kern="0" cap="none" spc="0" normalizeH="0" baseline="0" noProof="0" dirty="0">
                <a:ln>
                  <a:noFill/>
                </a:ln>
                <a:solidFill>
                  <a:srgbClr val="0070C0"/>
                </a:solidFill>
                <a:effectLst/>
                <a:uLnTx/>
                <a:uFillTx/>
                <a:latin typeface="Arial"/>
                <a:ea typeface="+mn-ea"/>
                <a:cs typeface="+mn-cs"/>
                <a:hlinkClick r:id="rId2">
                  <a:extLst>
                    <a:ext uri="{A12FA001-AC4F-418D-AE19-62706E023703}">
                      <ahyp:hlinkClr xmlns:ahyp="http://schemas.microsoft.com/office/drawing/2018/hyperlinkcolor" val="tx"/>
                    </a:ext>
                  </a:extLst>
                </a:hlinkClick>
              </a:rPr>
              <a:t>http://healthprofessions.lafayette.edu/</a:t>
            </a:r>
            <a:endParaRPr kumimoji="0" lang="en-US" altLang="en-US" sz="2400" u="none" strike="noStrike" kern="0" cap="none" spc="0" normalizeH="0" baseline="0" noProof="0" dirty="0">
              <a:ln>
                <a:noFill/>
              </a:ln>
              <a:solidFill>
                <a:srgbClr val="7030A0"/>
              </a:solidFill>
              <a:effectLst/>
              <a:uLnTx/>
              <a:uFillTx/>
              <a:latin typeface="Arial"/>
              <a:ea typeface="+mn-ea"/>
              <a:cs typeface="+mn-cs"/>
            </a:endParaRPr>
          </a:p>
        </p:txBody>
      </p:sp>
    </p:spTree>
    <p:extLst>
      <p:ext uri="{BB962C8B-B14F-4D97-AF65-F5344CB8AC3E}">
        <p14:creationId xmlns:p14="http://schemas.microsoft.com/office/powerpoint/2010/main" val="2791203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17"/>
            <a:ext cx="9144000" cy="762000"/>
          </a:xfrm>
        </p:spPr>
        <p:txBody>
          <a:bodyPr>
            <a:normAutofit fontScale="90000"/>
          </a:bodyPr>
          <a:lstStyle/>
          <a:p>
            <a:r>
              <a:rPr lang="en-US" sz="3600" dirty="0">
                <a:solidFill>
                  <a:srgbClr val="C00000"/>
                </a:solidFill>
                <a:latin typeface="Calibri" panose="020F0502020204030204" pitchFamily="34" charset="0"/>
                <a:cs typeface="Calibri" panose="020F0502020204030204" pitchFamily="34" charset="0"/>
              </a:rPr>
              <a:t>About Admissions Tests Competitive Targets…</a:t>
            </a:r>
          </a:p>
        </p:txBody>
      </p:sp>
      <p:sp>
        <p:nvSpPr>
          <p:cNvPr id="3" name="Content Placeholder 2"/>
          <p:cNvSpPr>
            <a:spLocks noGrp="1"/>
          </p:cNvSpPr>
          <p:nvPr>
            <p:ph idx="1"/>
          </p:nvPr>
        </p:nvSpPr>
        <p:spPr>
          <a:xfrm>
            <a:off x="457200" y="707744"/>
            <a:ext cx="8458200" cy="5921655"/>
          </a:xfrm>
        </p:spPr>
        <p:txBody>
          <a:bodyPr>
            <a:normAutofit fontScale="62500" lnSpcReduction="20000"/>
          </a:bodyPr>
          <a:lstStyle/>
          <a:p>
            <a:pPr marL="0" indent="0">
              <a:buNone/>
            </a:pPr>
            <a:r>
              <a:rPr lang="en-US" sz="3200" b="1" dirty="0">
                <a:solidFill>
                  <a:srgbClr val="7030A0"/>
                </a:solidFill>
                <a:latin typeface="Calibri" panose="020F0502020204030204" pitchFamily="34" charset="0"/>
                <a:cs typeface="Calibri" panose="020F0502020204030204" pitchFamily="34" charset="0"/>
              </a:rPr>
              <a:t>MCAT  </a:t>
            </a:r>
            <a:r>
              <a:rPr lang="en-US" sz="3200" b="1" dirty="0">
                <a:solidFill>
                  <a:srgbClr val="7030A0"/>
                </a:solidFill>
                <a:latin typeface="Calibri" panose="020F0502020204030204" pitchFamily="34" charset="0"/>
                <a:cs typeface="Calibri" panose="020F0502020204030204" pitchFamily="34" charset="0"/>
                <a:hlinkClick r:id="rId2"/>
              </a:rPr>
              <a:t>https://www.aamc.org/students/applying/mcat/</a:t>
            </a:r>
            <a:endParaRPr lang="en-US" sz="3200" b="1" dirty="0">
              <a:solidFill>
                <a:srgbClr val="7030A0"/>
              </a:solidFill>
              <a:latin typeface="Calibri" panose="020F0502020204030204" pitchFamily="34" charset="0"/>
              <a:cs typeface="Calibri" panose="020F0502020204030204" pitchFamily="34" charset="0"/>
            </a:endParaRP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Biological and Biochemical Foundations of Living Systems</a:t>
            </a: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Chemical and Physical Foundations of Biological Systems</a:t>
            </a: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Critical Analysis and Reasoning Skills</a:t>
            </a: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Psychological, Social &amp; Biological Foundations of Behavior</a:t>
            </a: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Target: 510 (80</a:t>
            </a:r>
            <a:r>
              <a:rPr lang="en-US" sz="3200" baseline="30000" dirty="0">
                <a:solidFill>
                  <a:srgbClr val="7030A0"/>
                </a:solidFill>
                <a:latin typeface="Calibri" panose="020F0502020204030204" pitchFamily="34" charset="0"/>
                <a:cs typeface="Calibri" panose="020F0502020204030204" pitchFamily="34" charset="0"/>
              </a:rPr>
              <a:t>th</a:t>
            </a:r>
            <a:r>
              <a:rPr lang="en-US" sz="3200" dirty="0">
                <a:solidFill>
                  <a:srgbClr val="7030A0"/>
                </a:solidFill>
                <a:latin typeface="Calibri" panose="020F0502020204030204" pitchFamily="34" charset="0"/>
                <a:cs typeface="Calibri" panose="020F0502020204030204" pitchFamily="34" charset="0"/>
              </a:rPr>
              <a:t> %</a:t>
            </a:r>
            <a:r>
              <a:rPr lang="en-US" sz="3200" dirty="0" err="1">
                <a:solidFill>
                  <a:srgbClr val="7030A0"/>
                </a:solidFill>
                <a:latin typeface="Calibri" panose="020F0502020204030204" pitchFamily="34" charset="0"/>
                <a:cs typeface="Calibri" panose="020F0502020204030204" pitchFamily="34" charset="0"/>
              </a:rPr>
              <a:t>ile</a:t>
            </a:r>
            <a:r>
              <a:rPr lang="en-US" sz="3200" dirty="0">
                <a:solidFill>
                  <a:srgbClr val="7030A0"/>
                </a:solidFill>
                <a:latin typeface="Calibri" panose="020F0502020204030204" pitchFamily="34" charset="0"/>
                <a:cs typeface="Calibri" panose="020F0502020204030204" pitchFamily="34" charset="0"/>
              </a:rPr>
              <a:t>) and GPA 3.6+</a:t>
            </a:r>
            <a:endParaRPr lang="en-US" sz="3200" b="1" dirty="0">
              <a:solidFill>
                <a:srgbClr val="7030A0"/>
              </a:solidFill>
              <a:latin typeface="Calibri" panose="020F0502020204030204" pitchFamily="34" charset="0"/>
              <a:cs typeface="Calibri" panose="020F0502020204030204" pitchFamily="34" charset="0"/>
            </a:endParaRPr>
          </a:p>
          <a:p>
            <a:pPr marL="0" indent="0">
              <a:buNone/>
            </a:pPr>
            <a:endParaRPr lang="en-US" sz="3200" b="1" dirty="0">
              <a:solidFill>
                <a:srgbClr val="7030A0"/>
              </a:solidFill>
              <a:latin typeface="Calibri" panose="020F0502020204030204" pitchFamily="34" charset="0"/>
              <a:cs typeface="Calibri" panose="020F0502020204030204" pitchFamily="34" charset="0"/>
            </a:endParaRPr>
          </a:p>
          <a:p>
            <a:pPr marL="0" indent="0">
              <a:buNone/>
            </a:pPr>
            <a:r>
              <a:rPr lang="en-US" sz="3200" b="1" dirty="0">
                <a:solidFill>
                  <a:srgbClr val="7030A0"/>
                </a:solidFill>
                <a:latin typeface="Calibri" panose="020F0502020204030204" pitchFamily="34" charset="0"/>
                <a:cs typeface="Calibri" panose="020F0502020204030204" pitchFamily="34" charset="0"/>
              </a:rPr>
              <a:t>DAT  </a:t>
            </a:r>
            <a:r>
              <a:rPr lang="en-US" sz="3200" b="1" dirty="0">
                <a:solidFill>
                  <a:srgbClr val="7030A0"/>
                </a:solidFill>
                <a:latin typeface="Calibri" panose="020F0502020204030204" pitchFamily="34" charset="0"/>
                <a:cs typeface="Calibri" panose="020F0502020204030204" pitchFamily="34" charset="0"/>
                <a:hlinkClick r:id="rId3"/>
              </a:rPr>
              <a:t>http://www.adea.org/dental_education_pathways/aadsas/Applicants/Pages/TaketheDAT(DentalAdmissionTest).aspx</a:t>
            </a:r>
            <a:endParaRPr lang="en-US" sz="3200" b="1" dirty="0">
              <a:solidFill>
                <a:srgbClr val="7030A0"/>
              </a:solidFill>
              <a:latin typeface="Calibri" panose="020F0502020204030204" pitchFamily="34" charset="0"/>
              <a:cs typeface="Calibri" panose="020F0502020204030204" pitchFamily="34" charset="0"/>
            </a:endParaRP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Natural Science (biology, general and organic chemistry)</a:t>
            </a: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Perceptual ability (2- and 3-dimensional problem solving)</a:t>
            </a: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Reading comprehension</a:t>
            </a: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Quantitative reasoning</a:t>
            </a:r>
          </a:p>
          <a:p>
            <a:pPr lvl="1">
              <a:buFont typeface="Arial" pitchFamily="34" charset="0"/>
              <a:buChar char="•"/>
            </a:pPr>
            <a:r>
              <a:rPr lang="en-US" sz="3200" dirty="0">
                <a:solidFill>
                  <a:srgbClr val="7030A0"/>
                </a:solidFill>
                <a:latin typeface="Calibri" panose="020F0502020204030204" pitchFamily="34" charset="0"/>
                <a:cs typeface="Calibri" panose="020F0502020204030204" pitchFamily="34" charset="0"/>
              </a:rPr>
              <a:t>Target: 20-21 (75</a:t>
            </a:r>
            <a:r>
              <a:rPr lang="en-US" sz="3200" baseline="30000" dirty="0">
                <a:solidFill>
                  <a:srgbClr val="7030A0"/>
                </a:solidFill>
                <a:latin typeface="Calibri" panose="020F0502020204030204" pitchFamily="34" charset="0"/>
                <a:cs typeface="Calibri" panose="020F0502020204030204" pitchFamily="34" charset="0"/>
              </a:rPr>
              <a:t>th</a:t>
            </a:r>
            <a:r>
              <a:rPr lang="en-US" sz="3200" dirty="0">
                <a:solidFill>
                  <a:srgbClr val="7030A0"/>
                </a:solidFill>
                <a:latin typeface="Calibri" panose="020F0502020204030204" pitchFamily="34" charset="0"/>
                <a:cs typeface="Calibri" panose="020F0502020204030204" pitchFamily="34" charset="0"/>
              </a:rPr>
              <a:t> %</a:t>
            </a:r>
            <a:r>
              <a:rPr lang="en-US" sz="3200" dirty="0" err="1">
                <a:solidFill>
                  <a:srgbClr val="7030A0"/>
                </a:solidFill>
                <a:latin typeface="Calibri" panose="020F0502020204030204" pitchFamily="34" charset="0"/>
                <a:cs typeface="Calibri" panose="020F0502020204030204" pitchFamily="34" charset="0"/>
              </a:rPr>
              <a:t>ile</a:t>
            </a:r>
            <a:r>
              <a:rPr lang="en-US" sz="3200" dirty="0">
                <a:solidFill>
                  <a:srgbClr val="7030A0"/>
                </a:solidFill>
                <a:latin typeface="Calibri" panose="020F0502020204030204" pitchFamily="34" charset="0"/>
                <a:cs typeface="Calibri" panose="020F0502020204030204" pitchFamily="34" charset="0"/>
              </a:rPr>
              <a:t>) and GPA 3.6</a:t>
            </a:r>
          </a:p>
          <a:p>
            <a:pPr marL="0" indent="0">
              <a:buNone/>
            </a:pPr>
            <a:endParaRPr lang="en-US" dirty="0"/>
          </a:p>
        </p:txBody>
      </p:sp>
    </p:spTree>
    <p:extLst>
      <p:ext uri="{BB962C8B-B14F-4D97-AF65-F5344CB8AC3E}">
        <p14:creationId xmlns:p14="http://schemas.microsoft.com/office/powerpoint/2010/main" val="198544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74"/>
            <a:ext cx="9031840" cy="609600"/>
          </a:xfrm>
        </p:spPr>
        <p:txBody>
          <a:bodyPr>
            <a:normAutofit/>
          </a:bodyPr>
          <a:lstStyle/>
          <a:p>
            <a:r>
              <a:rPr lang="en-US" sz="3600" dirty="0">
                <a:solidFill>
                  <a:srgbClr val="C00000"/>
                </a:solidFill>
                <a:latin typeface="Calibri" panose="020F0502020204030204" pitchFamily="34" charset="0"/>
                <a:cs typeface="Calibri" panose="020F0502020204030204" pitchFamily="34" charset="0"/>
              </a:rPr>
              <a:t>…targets continued…</a:t>
            </a:r>
          </a:p>
        </p:txBody>
      </p:sp>
      <p:sp>
        <p:nvSpPr>
          <p:cNvPr id="3" name="Content Placeholder 2"/>
          <p:cNvSpPr>
            <a:spLocks noGrp="1"/>
          </p:cNvSpPr>
          <p:nvPr>
            <p:ph idx="1"/>
          </p:nvPr>
        </p:nvSpPr>
        <p:spPr>
          <a:xfrm>
            <a:off x="533400" y="457200"/>
            <a:ext cx="7696200" cy="5943600"/>
          </a:xfrm>
        </p:spPr>
        <p:txBody>
          <a:bodyPr>
            <a:normAutofit fontScale="77500" lnSpcReduction="20000"/>
          </a:bodyPr>
          <a:lstStyle/>
          <a:p>
            <a:pPr marL="0" indent="0">
              <a:buNone/>
            </a:pPr>
            <a:r>
              <a:rPr lang="en-US" sz="2600" b="1" dirty="0">
                <a:solidFill>
                  <a:srgbClr val="7030A0"/>
                </a:solidFill>
                <a:latin typeface="Calibri" panose="020F0502020204030204" pitchFamily="34" charset="0"/>
                <a:cs typeface="Calibri" panose="020F0502020204030204" pitchFamily="34" charset="0"/>
              </a:rPr>
              <a:t>OAT </a:t>
            </a:r>
            <a:r>
              <a:rPr lang="en-US" sz="2600" b="1" dirty="0">
                <a:solidFill>
                  <a:srgbClr val="7030A0"/>
                </a:solidFill>
                <a:latin typeface="Calibri" panose="020F0502020204030204" pitchFamily="34" charset="0"/>
                <a:cs typeface="Calibri" panose="020F0502020204030204" pitchFamily="34" charset="0"/>
                <a:hlinkClick r:id="rId3"/>
              </a:rPr>
              <a:t>https://http://www.ada.org/en/oat</a:t>
            </a:r>
            <a:endParaRPr lang="en-US" sz="2600" b="1" dirty="0">
              <a:solidFill>
                <a:srgbClr val="7030A0"/>
              </a:solidFill>
              <a:latin typeface="Calibri" panose="020F0502020204030204" pitchFamily="34" charset="0"/>
              <a:cs typeface="Calibri" panose="020F0502020204030204" pitchFamily="34" charset="0"/>
            </a:endParaRP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Natural Sciences (Biology, Gen Chem, Organic Chem)</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Reading Comprehension</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Physics</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Quantitative Reasoning</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Target: 350 (75</a:t>
            </a:r>
            <a:r>
              <a:rPr lang="en-US" sz="2600" baseline="30000" dirty="0">
                <a:solidFill>
                  <a:srgbClr val="7030A0"/>
                </a:solidFill>
                <a:latin typeface="Calibri" panose="020F0502020204030204" pitchFamily="34" charset="0"/>
                <a:cs typeface="Calibri" panose="020F0502020204030204" pitchFamily="34" charset="0"/>
              </a:rPr>
              <a:t>th</a:t>
            </a:r>
            <a:r>
              <a:rPr lang="en-US" sz="2600" dirty="0">
                <a:solidFill>
                  <a:srgbClr val="7030A0"/>
                </a:solidFill>
                <a:latin typeface="Calibri" panose="020F0502020204030204" pitchFamily="34" charset="0"/>
                <a:cs typeface="Calibri" panose="020F0502020204030204" pitchFamily="34" charset="0"/>
              </a:rPr>
              <a:t> %</a:t>
            </a:r>
            <a:r>
              <a:rPr lang="en-US" sz="2600" dirty="0" err="1">
                <a:solidFill>
                  <a:srgbClr val="7030A0"/>
                </a:solidFill>
                <a:latin typeface="Calibri" panose="020F0502020204030204" pitchFamily="34" charset="0"/>
                <a:cs typeface="Calibri" panose="020F0502020204030204" pitchFamily="34" charset="0"/>
              </a:rPr>
              <a:t>ile</a:t>
            </a:r>
            <a:r>
              <a:rPr lang="en-US" sz="2600" dirty="0">
                <a:solidFill>
                  <a:srgbClr val="7030A0"/>
                </a:solidFill>
                <a:latin typeface="Calibri" panose="020F0502020204030204" pitchFamily="34" charset="0"/>
                <a:cs typeface="Calibri" panose="020F0502020204030204" pitchFamily="34" charset="0"/>
              </a:rPr>
              <a:t>) and 3.5 GPA</a:t>
            </a:r>
          </a:p>
          <a:p>
            <a:pPr>
              <a:buFont typeface="Arial" pitchFamily="34" charset="0"/>
              <a:buChar char="•"/>
            </a:pPr>
            <a:endParaRPr lang="en-US" sz="2600" dirty="0">
              <a:latin typeface="Calibri" panose="020F0502020204030204" pitchFamily="34" charset="0"/>
              <a:cs typeface="Calibri" panose="020F0502020204030204" pitchFamily="34" charset="0"/>
            </a:endParaRPr>
          </a:p>
          <a:p>
            <a:pPr marL="0" indent="0">
              <a:buNone/>
            </a:pPr>
            <a:r>
              <a:rPr lang="en-US" sz="2600" b="1" dirty="0">
                <a:solidFill>
                  <a:srgbClr val="7030A0"/>
                </a:solidFill>
                <a:latin typeface="Calibri" panose="020F0502020204030204" pitchFamily="34" charset="0"/>
                <a:cs typeface="Calibri" panose="020F0502020204030204" pitchFamily="34" charset="0"/>
              </a:rPr>
              <a:t>GRE- General Test, Subject Tests </a:t>
            </a:r>
            <a:r>
              <a:rPr lang="en-US" sz="2600" b="1" dirty="0">
                <a:solidFill>
                  <a:srgbClr val="7030A0"/>
                </a:solidFill>
                <a:latin typeface="Calibri" panose="020F0502020204030204" pitchFamily="34" charset="0"/>
                <a:cs typeface="Calibri" panose="020F0502020204030204" pitchFamily="34" charset="0"/>
                <a:hlinkClick r:id="rId4"/>
              </a:rPr>
              <a:t>http://www.ets.org/gre/revised_general/about/?WT.ac=grehome_greabout_a_150213</a:t>
            </a:r>
            <a:endParaRPr lang="en-US" sz="2600" b="1" dirty="0">
              <a:solidFill>
                <a:srgbClr val="7030A0"/>
              </a:solidFill>
              <a:latin typeface="Calibri" panose="020F0502020204030204" pitchFamily="34" charset="0"/>
              <a:cs typeface="Calibri" panose="020F0502020204030204" pitchFamily="34" charset="0"/>
            </a:endParaRP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Verbal Reasoning</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Quantitative Reasoning</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Analytical Writing</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Biology (CMB, Organismal, EE)</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Biochemistry, Cell and Molecular Biology</a:t>
            </a:r>
          </a:p>
          <a:p>
            <a:pPr lvl="1">
              <a:buFont typeface="Arial" pitchFamily="34" charset="0"/>
              <a:buChar char="•"/>
            </a:pPr>
            <a:r>
              <a:rPr lang="en-US" sz="2600" dirty="0">
                <a:solidFill>
                  <a:srgbClr val="7030A0"/>
                </a:solidFill>
                <a:latin typeface="Calibri" panose="020F0502020204030204" pitchFamily="34" charset="0"/>
                <a:cs typeface="Calibri" panose="020F0502020204030204" pitchFamily="34" charset="0"/>
              </a:rPr>
              <a:t>VET and PA Target: ~155-160 (70</a:t>
            </a:r>
            <a:r>
              <a:rPr lang="en-US" sz="2600" baseline="30000" dirty="0">
                <a:solidFill>
                  <a:srgbClr val="7030A0"/>
                </a:solidFill>
                <a:latin typeface="Calibri" panose="020F0502020204030204" pitchFamily="34" charset="0"/>
                <a:cs typeface="Calibri" panose="020F0502020204030204" pitchFamily="34" charset="0"/>
              </a:rPr>
              <a:t>th</a:t>
            </a:r>
            <a:r>
              <a:rPr lang="en-US" sz="2600" dirty="0">
                <a:solidFill>
                  <a:srgbClr val="7030A0"/>
                </a:solidFill>
                <a:latin typeface="Calibri" panose="020F0502020204030204" pitchFamily="34" charset="0"/>
                <a:cs typeface="Calibri" panose="020F0502020204030204" pitchFamily="34" charset="0"/>
              </a:rPr>
              <a:t>%ile) and 3.4-3.8 GPA</a:t>
            </a:r>
          </a:p>
          <a:p>
            <a:pPr lvl="1">
              <a:buFont typeface="Arial" pitchFamily="34" charset="0"/>
              <a:buChar char="•"/>
            </a:pPr>
            <a:endParaRPr lang="en-US" sz="2000" dirty="0"/>
          </a:p>
          <a:p>
            <a:pPr lvl="1">
              <a:buFont typeface="Arial" pitchFamily="34" charset="0"/>
              <a:buChar char="•"/>
            </a:pPr>
            <a:endParaRPr lang="en-US" sz="2000" dirty="0"/>
          </a:p>
          <a:p>
            <a:pPr marL="0" indent="0">
              <a:buNone/>
            </a:pPr>
            <a:endParaRPr lang="en-US" dirty="0"/>
          </a:p>
        </p:txBody>
      </p:sp>
      <p:sp>
        <p:nvSpPr>
          <p:cNvPr id="4" name="Title 1">
            <a:extLst>
              <a:ext uri="{FF2B5EF4-FFF2-40B4-BE49-F238E27FC236}">
                <a16:creationId xmlns:a16="http://schemas.microsoft.com/office/drawing/2014/main" id="{83E29875-2F07-40FC-A55E-AB1A2D1CCE0E}"/>
              </a:ext>
            </a:extLst>
          </p:cNvPr>
          <p:cNvSpPr txBox="1">
            <a:spLocks/>
          </p:cNvSpPr>
          <p:nvPr/>
        </p:nvSpPr>
        <p:spPr>
          <a:xfrm>
            <a:off x="56080" y="6248400"/>
            <a:ext cx="9031840"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i="1" u="none" strike="noStrike" kern="1200" cap="none" spc="-12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…budget ~500 hours (2-3 college courses) to prepare</a:t>
            </a:r>
          </a:p>
        </p:txBody>
      </p:sp>
    </p:spTree>
    <p:extLst>
      <p:ext uri="{BB962C8B-B14F-4D97-AF65-F5344CB8AC3E}">
        <p14:creationId xmlns:p14="http://schemas.microsoft.com/office/powerpoint/2010/main" val="3060817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2509" y="6626"/>
            <a:ext cx="9144000" cy="534987"/>
          </a:xfrm>
        </p:spPr>
        <p:txBody>
          <a:bodyPr>
            <a:noAutofit/>
          </a:bodyPr>
          <a:lstStyle/>
          <a:p>
            <a:pPr eaLnBrk="1" hangingPunct="1"/>
            <a:r>
              <a:rPr lang="en-US" sz="3000" b="1" i="1" dirty="0">
                <a:solidFill>
                  <a:srgbClr val="C00000"/>
                </a:solidFill>
                <a:latin typeface="+mn-lt"/>
              </a:rPr>
              <a:t>Listen to what your data are telling you…</a:t>
            </a:r>
          </a:p>
        </p:txBody>
      </p:sp>
      <p:sp>
        <p:nvSpPr>
          <p:cNvPr id="7171" name="Rectangle 3"/>
          <p:cNvSpPr>
            <a:spLocks noGrp="1" noChangeArrowheads="1"/>
          </p:cNvSpPr>
          <p:nvPr>
            <p:ph type="body" sz="half" idx="1"/>
          </p:nvPr>
        </p:nvSpPr>
        <p:spPr>
          <a:xfrm>
            <a:off x="457200" y="914400"/>
            <a:ext cx="7162800" cy="45719"/>
          </a:xfrm>
        </p:spPr>
        <p:txBody>
          <a:bodyPr>
            <a:normAutofit fontScale="25000" lnSpcReduction="20000"/>
          </a:bodyPr>
          <a:lstStyle/>
          <a:p>
            <a:pPr algn="just" eaLnBrk="1" hangingPunct="1">
              <a:buFontTx/>
              <a:buNone/>
            </a:pPr>
            <a:r>
              <a:rPr lang="en-US" sz="1400" dirty="0">
                <a:solidFill>
                  <a:srgbClr val="000000"/>
                </a:solidFill>
                <a:ea typeface="Times" charset="0"/>
                <a:cs typeface="Times New Roman" pitchFamily="18" charset="0"/>
              </a:rPr>
              <a:t>      </a:t>
            </a:r>
            <a:endParaRPr lang="en-US" sz="1800" dirty="0">
              <a:solidFill>
                <a:srgbClr val="000000"/>
              </a:solidFill>
              <a:latin typeface="Times New Roman" pitchFamily="18" charset="0"/>
              <a:ea typeface="Times"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92636721"/>
              </p:ext>
            </p:extLst>
          </p:nvPr>
        </p:nvGraphicFramePr>
        <p:xfrm>
          <a:off x="123998" y="505511"/>
          <a:ext cx="8905386" cy="5594292"/>
        </p:xfrm>
        <a:graphic>
          <a:graphicData uri="http://schemas.openxmlformats.org/drawingml/2006/table">
            <a:tbl>
              <a:tblPr/>
              <a:tblGrid>
                <a:gridCol w="1584274">
                  <a:extLst>
                    <a:ext uri="{9D8B030D-6E8A-4147-A177-3AD203B41FA5}">
                      <a16:colId xmlns:a16="http://schemas.microsoft.com/office/drawing/2014/main" val="20000"/>
                    </a:ext>
                  </a:extLst>
                </a:gridCol>
                <a:gridCol w="1838196">
                  <a:extLst>
                    <a:ext uri="{9D8B030D-6E8A-4147-A177-3AD203B41FA5}">
                      <a16:colId xmlns:a16="http://schemas.microsoft.com/office/drawing/2014/main" val="20001"/>
                    </a:ext>
                  </a:extLst>
                </a:gridCol>
                <a:gridCol w="1861722">
                  <a:extLst>
                    <a:ext uri="{9D8B030D-6E8A-4147-A177-3AD203B41FA5}">
                      <a16:colId xmlns:a16="http://schemas.microsoft.com/office/drawing/2014/main" val="20002"/>
                    </a:ext>
                  </a:extLst>
                </a:gridCol>
                <a:gridCol w="1810597">
                  <a:extLst>
                    <a:ext uri="{9D8B030D-6E8A-4147-A177-3AD203B41FA5}">
                      <a16:colId xmlns:a16="http://schemas.microsoft.com/office/drawing/2014/main" val="20003"/>
                    </a:ext>
                  </a:extLst>
                </a:gridCol>
                <a:gridCol w="1810597">
                  <a:extLst>
                    <a:ext uri="{9D8B030D-6E8A-4147-A177-3AD203B41FA5}">
                      <a16:colId xmlns:a16="http://schemas.microsoft.com/office/drawing/2014/main" val="20004"/>
                    </a:ext>
                  </a:extLst>
                </a:gridCol>
              </a:tblGrid>
              <a:tr h="884399">
                <a:tc>
                  <a:txBody>
                    <a:bodyPr/>
                    <a:lstStyle/>
                    <a:p>
                      <a:pPr marL="0" marR="0" algn="ctr">
                        <a:spcBef>
                          <a:spcPts val="0"/>
                        </a:spcBef>
                        <a:spcAft>
                          <a:spcPts val="0"/>
                        </a:spcAft>
                      </a:pPr>
                      <a:r>
                        <a:rPr lang="en-US" sz="2000" b="1" dirty="0">
                          <a:solidFill>
                            <a:srgbClr val="7030A0"/>
                          </a:solidFill>
                          <a:latin typeface="+mn-lt"/>
                          <a:ea typeface="Times"/>
                          <a:cs typeface="Times New Roman"/>
                        </a:rPr>
                        <a:t>Applicant </a:t>
                      </a:r>
                      <a:r>
                        <a:rPr lang="en-US" sz="1900" b="1" dirty="0">
                          <a:solidFill>
                            <a:srgbClr val="7030A0"/>
                          </a:solidFill>
                          <a:latin typeface="+mn-lt"/>
                          <a:ea typeface="Times"/>
                          <a:cs typeface="Times New Roman"/>
                        </a:rPr>
                        <a:t>Matriculation </a:t>
                      </a:r>
                      <a:r>
                        <a:rPr lang="en-US" sz="2000" b="1" dirty="0">
                          <a:solidFill>
                            <a:srgbClr val="7030A0"/>
                          </a:solidFill>
                          <a:latin typeface="+mn-lt"/>
                          <a:ea typeface="Times"/>
                          <a:cs typeface="Times New Roman"/>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7030A0"/>
                          </a:solidFill>
                          <a:latin typeface="+mn-lt"/>
                          <a:ea typeface="Times"/>
                          <a:cs typeface="Times New Roman"/>
                        </a:rPr>
                        <a:t>Acceptance</a:t>
                      </a:r>
                    </a:p>
                    <a:p>
                      <a:pPr marL="0" marR="0" algn="ctr">
                        <a:spcBef>
                          <a:spcPts val="0"/>
                        </a:spcBef>
                        <a:spcAft>
                          <a:spcPts val="0"/>
                        </a:spcAft>
                      </a:pPr>
                      <a:r>
                        <a:rPr lang="en-US" sz="2000" b="1" dirty="0">
                          <a:solidFill>
                            <a:srgbClr val="7030A0"/>
                          </a:solidFill>
                          <a:latin typeface="+mn-lt"/>
                          <a:ea typeface="Times"/>
                          <a:cs typeface="Times New Roman"/>
                        </a:rPr>
                        <a:t>GPA</a:t>
                      </a:r>
                    </a:p>
                    <a:p>
                      <a:pPr marL="0" marR="0" algn="ctr">
                        <a:spcBef>
                          <a:spcPts val="0"/>
                        </a:spcBef>
                        <a:spcAft>
                          <a:spcPts val="0"/>
                        </a:spcAft>
                      </a:pPr>
                      <a:r>
                        <a:rPr lang="en-US" sz="2000" b="1" dirty="0">
                          <a:solidFill>
                            <a:srgbClr val="7030A0"/>
                          </a:solidFill>
                          <a:latin typeface="+mn-lt"/>
                          <a:ea typeface="Times"/>
                          <a:cs typeface="Times New Roman"/>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7030A0"/>
                          </a:solidFill>
                          <a:latin typeface="+mn-lt"/>
                          <a:ea typeface="Times"/>
                          <a:cs typeface="Times New Roman"/>
                        </a:rPr>
                        <a:t>Acceptance</a:t>
                      </a:r>
                    </a:p>
                    <a:p>
                      <a:pPr marL="0" marR="0" algn="ctr">
                        <a:spcBef>
                          <a:spcPts val="0"/>
                        </a:spcBef>
                        <a:spcAft>
                          <a:spcPts val="0"/>
                        </a:spcAft>
                      </a:pPr>
                      <a:r>
                        <a:rPr lang="en-US" sz="2000" b="1" dirty="0">
                          <a:solidFill>
                            <a:srgbClr val="7030A0"/>
                          </a:solidFill>
                          <a:latin typeface="+mn-lt"/>
                          <a:ea typeface="Times"/>
                          <a:cs typeface="Times New Roman"/>
                        </a:rPr>
                        <a:t>GPA</a:t>
                      </a:r>
                    </a:p>
                    <a:p>
                      <a:pPr marL="0" marR="0" algn="ctr">
                        <a:spcBef>
                          <a:spcPts val="0"/>
                        </a:spcBef>
                        <a:spcAft>
                          <a:spcPts val="0"/>
                        </a:spcAft>
                      </a:pPr>
                      <a:r>
                        <a:rPr lang="en-US" sz="2000" b="1" dirty="0">
                          <a:solidFill>
                            <a:srgbClr val="7030A0"/>
                          </a:solidFill>
                          <a:latin typeface="+mn-lt"/>
                          <a:ea typeface="Times"/>
                          <a:cs typeface="Times New Roman"/>
                        </a:rPr>
                        <a:t>3.59-3.20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7030A0"/>
                          </a:solidFill>
                          <a:latin typeface="+mn-lt"/>
                          <a:ea typeface="Times"/>
                          <a:cs typeface="Times New Roman"/>
                        </a:rPr>
                        <a:t>Acceptance</a:t>
                      </a:r>
                    </a:p>
                    <a:p>
                      <a:pPr marL="0" marR="0" algn="ctr">
                        <a:spcBef>
                          <a:spcPts val="0"/>
                        </a:spcBef>
                        <a:spcAft>
                          <a:spcPts val="0"/>
                        </a:spcAft>
                      </a:pPr>
                      <a:r>
                        <a:rPr lang="en-US" sz="2000" b="1" dirty="0">
                          <a:solidFill>
                            <a:srgbClr val="7030A0"/>
                          </a:solidFill>
                          <a:latin typeface="+mn-lt"/>
                          <a:ea typeface="Times"/>
                          <a:cs typeface="Times New Roman"/>
                        </a:rPr>
                        <a:t>GPA</a:t>
                      </a:r>
                    </a:p>
                    <a:p>
                      <a:pPr marL="0" marR="0" algn="ctr">
                        <a:spcBef>
                          <a:spcPts val="0"/>
                        </a:spcBef>
                        <a:spcAft>
                          <a:spcPts val="0"/>
                        </a:spcAft>
                      </a:pPr>
                      <a:r>
                        <a:rPr lang="en-US" sz="2000" b="1" dirty="0">
                          <a:solidFill>
                            <a:srgbClr val="7030A0"/>
                          </a:solidFill>
                          <a:latin typeface="+mn-lt"/>
                          <a:ea typeface="Times"/>
                          <a:cs typeface="Times New Roman"/>
                        </a:rPr>
                        <a:t>&lt;3.20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7030A0"/>
                          </a:solidFill>
                          <a:latin typeface="+mn-lt"/>
                          <a:ea typeface="Times"/>
                          <a:cs typeface="Times New Roman"/>
                        </a:rPr>
                        <a:t>Acceptance</a:t>
                      </a:r>
                    </a:p>
                    <a:p>
                      <a:pPr marL="0" marR="0" algn="ctr">
                        <a:spcBef>
                          <a:spcPts val="0"/>
                        </a:spcBef>
                        <a:spcAft>
                          <a:spcPts val="0"/>
                        </a:spcAft>
                      </a:pPr>
                      <a:r>
                        <a:rPr lang="en-US" sz="2000" b="1" dirty="0">
                          <a:solidFill>
                            <a:srgbClr val="7030A0"/>
                          </a:solidFill>
                          <a:latin typeface="+mn-lt"/>
                          <a:ea typeface="Times"/>
                          <a:cs typeface="Times New Roman"/>
                        </a:rPr>
                        <a:t>Overall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73998">
                <a:tc>
                  <a:txBody>
                    <a:bodyPr/>
                    <a:lstStyle/>
                    <a:p>
                      <a:pPr marL="0" marR="0" algn="ctr">
                        <a:spcBef>
                          <a:spcPts val="0"/>
                        </a:spcBef>
                        <a:spcAft>
                          <a:spcPts val="0"/>
                        </a:spcAft>
                      </a:pPr>
                      <a:r>
                        <a:rPr lang="en-US" sz="2000" b="1" cap="all" baseline="0" dirty="0">
                          <a:solidFill>
                            <a:srgbClr val="7030A0"/>
                          </a:solidFill>
                          <a:latin typeface="+mn-lt"/>
                          <a:ea typeface="Times"/>
                          <a:cs typeface="Times New Roman"/>
                        </a:rPr>
                        <a:t>Lafayette</a:t>
                      </a:r>
                    </a:p>
                    <a:p>
                      <a:pPr marL="0" marR="0" algn="ctr">
                        <a:spcBef>
                          <a:spcPts val="0"/>
                        </a:spcBef>
                        <a:spcAft>
                          <a:spcPts val="0"/>
                        </a:spcAft>
                      </a:pPr>
                      <a:r>
                        <a:rPr lang="en-US" sz="2000" b="1" dirty="0">
                          <a:solidFill>
                            <a:srgbClr val="7030A0"/>
                          </a:solidFill>
                          <a:latin typeface="+mn-lt"/>
                          <a:ea typeface="Times"/>
                          <a:cs typeface="Times New Roman"/>
                        </a:rPr>
                        <a:t>2018-2022</a:t>
                      </a:r>
                    </a:p>
                    <a:p>
                      <a:pPr marL="0" marR="0" algn="ctr">
                        <a:spcBef>
                          <a:spcPts val="0"/>
                        </a:spcBef>
                        <a:spcAft>
                          <a:spcPts val="0"/>
                        </a:spcAft>
                      </a:pPr>
                      <a:r>
                        <a:rPr lang="en-US" sz="2000" b="1" dirty="0">
                          <a:solidFill>
                            <a:srgbClr val="7030A0"/>
                          </a:solidFill>
                          <a:latin typeface="+mn-lt"/>
                          <a:ea typeface="Times"/>
                          <a:cs typeface="Times New Roman"/>
                        </a:rPr>
                        <a:t>Aggregate data</a:t>
                      </a:r>
                    </a:p>
                    <a:p>
                      <a:pPr marL="0" marR="0" algn="ctr">
                        <a:spcBef>
                          <a:spcPts val="0"/>
                        </a:spcBef>
                        <a:spcAft>
                          <a:spcPts val="0"/>
                        </a:spcAft>
                      </a:pPr>
                      <a:r>
                        <a:rPr lang="en-US" sz="2000" b="1" dirty="0">
                          <a:solidFill>
                            <a:srgbClr val="7030A0"/>
                          </a:solidFill>
                          <a:latin typeface="+mn-lt"/>
                          <a:ea typeface="Times"/>
                          <a:cs typeface="Times New Roman"/>
                        </a:rPr>
                        <a:t>(MD + 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b="1" strike="sngStrike" dirty="0">
                        <a:solidFill>
                          <a:srgbClr val="7030A0"/>
                        </a:solidFill>
                        <a:latin typeface="+mn-lt"/>
                        <a:ea typeface="Times"/>
                        <a:cs typeface="Times New Roman"/>
                      </a:endParaRPr>
                    </a:p>
                    <a:p>
                      <a:pPr marL="0" marR="0" algn="ctr">
                        <a:spcBef>
                          <a:spcPts val="0"/>
                        </a:spcBef>
                        <a:spcAft>
                          <a:spcPts val="0"/>
                        </a:spcAft>
                      </a:pPr>
                      <a:r>
                        <a:rPr lang="en-US" sz="2800" b="1" strike="noStrike" dirty="0">
                          <a:solidFill>
                            <a:srgbClr val="7030A0"/>
                          </a:solidFill>
                          <a:latin typeface="+mn-lt"/>
                          <a:ea typeface="Times"/>
                          <a:cs typeface="Times New Roman"/>
                        </a:rPr>
                        <a:t>72% </a:t>
                      </a:r>
                      <a:endParaRPr lang="en-US" sz="2800" b="1" strike="sngStrike" dirty="0">
                        <a:solidFill>
                          <a:srgbClr val="7030A0"/>
                        </a:solidFill>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b="1" strike="sngStrike" dirty="0">
                        <a:solidFill>
                          <a:srgbClr val="7030A0"/>
                        </a:solidFill>
                        <a:latin typeface="+mn-lt"/>
                        <a:ea typeface="Times"/>
                        <a:cs typeface="Times New Roman"/>
                      </a:endParaRPr>
                    </a:p>
                    <a:p>
                      <a:pPr marL="0" marR="0" algn="ctr">
                        <a:spcBef>
                          <a:spcPts val="0"/>
                        </a:spcBef>
                        <a:spcAft>
                          <a:spcPts val="0"/>
                        </a:spcAft>
                      </a:pPr>
                      <a:r>
                        <a:rPr lang="en-US" sz="2800" b="1" strike="noStrike" dirty="0">
                          <a:solidFill>
                            <a:srgbClr val="7030A0"/>
                          </a:solidFill>
                          <a:latin typeface="+mn-lt"/>
                          <a:ea typeface="Times"/>
                          <a:cs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b="1" strike="sngStrike" dirty="0">
                        <a:solidFill>
                          <a:srgbClr val="7030A0"/>
                        </a:solidFill>
                        <a:latin typeface="+mn-lt"/>
                        <a:ea typeface="Times"/>
                        <a:cs typeface="Times New Roman"/>
                      </a:endParaRPr>
                    </a:p>
                    <a:p>
                      <a:pPr marL="0" marR="0" algn="ctr">
                        <a:spcBef>
                          <a:spcPts val="0"/>
                        </a:spcBef>
                        <a:spcAft>
                          <a:spcPts val="0"/>
                        </a:spcAft>
                      </a:pPr>
                      <a:r>
                        <a:rPr lang="en-US" sz="2800" b="1" strike="noStrike" dirty="0">
                          <a:solidFill>
                            <a:srgbClr val="7030A0"/>
                          </a:solidFill>
                          <a:latin typeface="+mn-lt"/>
                          <a:ea typeface="Times"/>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strike="sngStrike" dirty="0">
                          <a:solidFill>
                            <a:srgbClr val="7030A0"/>
                          </a:solidFill>
                          <a:latin typeface="+mn-lt"/>
                          <a:ea typeface="Times"/>
                          <a:cs typeface="Times New Roman"/>
                        </a:rPr>
                        <a:t> </a:t>
                      </a:r>
                    </a:p>
                    <a:p>
                      <a:pPr marL="0" marR="0" algn="ctr">
                        <a:spcBef>
                          <a:spcPts val="0"/>
                        </a:spcBef>
                        <a:spcAft>
                          <a:spcPts val="0"/>
                        </a:spcAft>
                      </a:pPr>
                      <a:r>
                        <a:rPr lang="en-US" sz="2800" b="1" strike="noStrike" dirty="0">
                          <a:solidFill>
                            <a:srgbClr val="7030A0"/>
                          </a:solidFill>
                          <a:latin typeface="+mn-lt"/>
                          <a:ea typeface="Times"/>
                          <a:cs typeface="Times New Roman"/>
                        </a:rPr>
                        <a:t>64%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6117">
                <a:tc>
                  <a:txBody>
                    <a:bodyPr/>
                    <a:lstStyle/>
                    <a:p>
                      <a:pPr marL="0" marR="0" algn="ctr">
                        <a:spcBef>
                          <a:spcPts val="0"/>
                        </a:spcBef>
                        <a:spcAft>
                          <a:spcPts val="0"/>
                        </a:spcAft>
                      </a:pPr>
                      <a:r>
                        <a:rPr lang="en-US" sz="2000" b="1" cap="all" baseline="0" dirty="0">
                          <a:solidFill>
                            <a:srgbClr val="7030A0"/>
                          </a:solidFill>
                          <a:latin typeface="+mn-lt"/>
                          <a:ea typeface="Times"/>
                          <a:cs typeface="Times New Roman"/>
                        </a:rPr>
                        <a:t>National</a:t>
                      </a:r>
                    </a:p>
                    <a:p>
                      <a:pPr marL="0" marR="0" algn="ctr">
                        <a:spcBef>
                          <a:spcPts val="0"/>
                        </a:spcBef>
                        <a:spcAft>
                          <a:spcPts val="0"/>
                        </a:spcAft>
                      </a:pPr>
                      <a:r>
                        <a:rPr lang="en-US" sz="2000" b="1" dirty="0">
                          <a:solidFill>
                            <a:srgbClr val="7030A0"/>
                          </a:solidFill>
                          <a:latin typeface="+mn-lt"/>
                          <a:ea typeface="Times"/>
                          <a:cs typeface="Times New Roman"/>
                        </a:rPr>
                        <a:t>2020-2023</a:t>
                      </a:r>
                    </a:p>
                    <a:p>
                      <a:pPr marL="0" marR="0" algn="ctr">
                        <a:spcBef>
                          <a:spcPts val="0"/>
                        </a:spcBef>
                        <a:spcAft>
                          <a:spcPts val="0"/>
                        </a:spcAft>
                      </a:pPr>
                      <a:r>
                        <a:rPr lang="en-US" sz="2000" b="1" dirty="0">
                          <a:solidFill>
                            <a:srgbClr val="7030A0"/>
                          </a:solidFill>
                          <a:latin typeface="+mn-lt"/>
                          <a:ea typeface="Times"/>
                          <a:cs typeface="Times New Roman"/>
                        </a:rPr>
                        <a:t>(MD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b="1" strike="noStrike" dirty="0">
                        <a:solidFill>
                          <a:srgbClr val="7030A0"/>
                        </a:solidFill>
                        <a:latin typeface="+mn-lt"/>
                        <a:ea typeface="Times"/>
                        <a:cs typeface="Times New Roman"/>
                      </a:endParaRPr>
                    </a:p>
                    <a:p>
                      <a:pPr marL="0" marR="0" algn="ctr">
                        <a:spcBef>
                          <a:spcPts val="0"/>
                        </a:spcBef>
                        <a:spcAft>
                          <a:spcPts val="0"/>
                        </a:spcAft>
                      </a:pPr>
                      <a:r>
                        <a:rPr lang="en-US" sz="2800" b="1" strike="noStrike" dirty="0">
                          <a:solidFill>
                            <a:srgbClr val="7030A0"/>
                          </a:solidFill>
                          <a:latin typeface="+mn-lt"/>
                          <a:ea typeface="Times"/>
                          <a:cs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b="1" strike="noStrike" dirty="0">
                        <a:solidFill>
                          <a:srgbClr val="7030A0"/>
                        </a:solidFill>
                        <a:latin typeface="+mn-lt"/>
                        <a:ea typeface="Times"/>
                        <a:cs typeface="Times New Roman"/>
                      </a:endParaRPr>
                    </a:p>
                    <a:p>
                      <a:pPr marL="0" marR="0" algn="ctr">
                        <a:spcBef>
                          <a:spcPts val="0"/>
                        </a:spcBef>
                        <a:spcAft>
                          <a:spcPts val="0"/>
                        </a:spcAft>
                      </a:pPr>
                      <a:r>
                        <a:rPr lang="en-US" sz="2800" b="1" strike="noStrike" dirty="0">
                          <a:solidFill>
                            <a:srgbClr val="7030A0"/>
                          </a:solidFill>
                          <a:latin typeface="+mn-lt"/>
                          <a:ea typeface="Times"/>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b="1" strike="noStrike" dirty="0">
                        <a:solidFill>
                          <a:srgbClr val="7030A0"/>
                        </a:solidFill>
                        <a:latin typeface="+mn-lt"/>
                        <a:ea typeface="Times"/>
                        <a:cs typeface="Times New Roman"/>
                      </a:endParaRPr>
                    </a:p>
                    <a:p>
                      <a:pPr marL="0" marR="0" algn="ctr">
                        <a:spcBef>
                          <a:spcPts val="0"/>
                        </a:spcBef>
                        <a:spcAft>
                          <a:spcPts val="0"/>
                        </a:spcAft>
                      </a:pPr>
                      <a:r>
                        <a:rPr lang="en-US" sz="2800" b="1" strike="noStrike" dirty="0">
                          <a:solidFill>
                            <a:srgbClr val="7030A0"/>
                          </a:solidFill>
                          <a:latin typeface="+mn-lt"/>
                          <a:ea typeface="Times"/>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b="1" strike="noStrike" dirty="0">
                        <a:solidFill>
                          <a:srgbClr val="7030A0"/>
                        </a:solidFill>
                        <a:latin typeface="+mn-lt"/>
                        <a:ea typeface="Times"/>
                        <a:cs typeface="Times New Roman"/>
                      </a:endParaRPr>
                    </a:p>
                    <a:p>
                      <a:pPr marL="0" marR="0" algn="ctr">
                        <a:spcBef>
                          <a:spcPts val="0"/>
                        </a:spcBef>
                        <a:spcAft>
                          <a:spcPts val="0"/>
                        </a:spcAft>
                      </a:pPr>
                      <a:r>
                        <a:rPr lang="en-US" sz="2800" b="1" strike="noStrike">
                          <a:solidFill>
                            <a:srgbClr val="7030A0"/>
                          </a:solidFill>
                          <a:latin typeface="+mn-lt"/>
                          <a:ea typeface="Times"/>
                          <a:cs typeface="Times New Roman"/>
                        </a:rPr>
                        <a:t>41%</a:t>
                      </a:r>
                      <a:endParaRPr lang="en-US" sz="2800" b="1" strike="noStrike" dirty="0">
                        <a:solidFill>
                          <a:srgbClr val="7030A0"/>
                        </a:solidFill>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69775">
                <a:tc gridSpan="5">
                  <a:txBody>
                    <a:bodyPr/>
                    <a:lstStyle/>
                    <a:p>
                      <a:pPr marL="0" marR="0">
                        <a:spcBef>
                          <a:spcPts val="0"/>
                        </a:spcBef>
                        <a:spcAft>
                          <a:spcPts val="0"/>
                        </a:spcAft>
                      </a:pPr>
                      <a:r>
                        <a:rPr lang="en-US" sz="2000" b="1" i="1" dirty="0">
                          <a:solidFill>
                            <a:srgbClr val="7030A0"/>
                          </a:solidFill>
                          <a:latin typeface="+mn-lt"/>
                          <a:ea typeface="Times"/>
                          <a:cs typeface="Times New Roman"/>
                        </a:rPr>
                        <a:t>2018-2022</a:t>
                      </a:r>
                    </a:p>
                    <a:p>
                      <a:pPr marL="0" marR="0">
                        <a:spcBef>
                          <a:spcPts val="0"/>
                        </a:spcBef>
                        <a:spcAft>
                          <a:spcPts val="0"/>
                        </a:spcAft>
                      </a:pPr>
                      <a:r>
                        <a:rPr lang="en-US" sz="2000" b="1" i="1" baseline="0" dirty="0">
                          <a:solidFill>
                            <a:srgbClr val="7030A0"/>
                          </a:solidFill>
                          <a:latin typeface="+mn-lt"/>
                          <a:ea typeface="Times"/>
                          <a:cs typeface="Times New Roman"/>
                        </a:rPr>
                        <a:t>64% medical school applicants were accepted</a:t>
                      </a:r>
                    </a:p>
                    <a:p>
                      <a:pPr marL="0" marR="0">
                        <a:spcBef>
                          <a:spcPts val="0"/>
                        </a:spcBef>
                        <a:spcAft>
                          <a:spcPts val="0"/>
                        </a:spcAft>
                      </a:pPr>
                      <a:r>
                        <a:rPr lang="en-US" sz="2000" b="1" i="1" baseline="0" dirty="0">
                          <a:solidFill>
                            <a:srgbClr val="7030A0"/>
                          </a:solidFill>
                          <a:latin typeface="+mn-lt"/>
                          <a:ea typeface="Times"/>
                          <a:cs typeface="Times New Roman"/>
                        </a:rPr>
                        <a:t>89% dental school applicants were accepted</a:t>
                      </a:r>
                    </a:p>
                    <a:p>
                      <a:pPr marL="0" marR="0">
                        <a:spcBef>
                          <a:spcPts val="0"/>
                        </a:spcBef>
                        <a:spcAft>
                          <a:spcPts val="0"/>
                        </a:spcAft>
                      </a:pPr>
                      <a:r>
                        <a:rPr lang="en-US" sz="2000" b="1" i="1" strike="noStrike" baseline="0" dirty="0">
                          <a:solidFill>
                            <a:srgbClr val="7030A0"/>
                          </a:solidFill>
                          <a:latin typeface="+mn-lt"/>
                          <a:ea typeface="Times"/>
                          <a:cs typeface="Times New Roman"/>
                        </a:rPr>
                        <a:t>100% veterinary school applicants were accepted</a:t>
                      </a:r>
                    </a:p>
                    <a:p>
                      <a:pPr marL="0" marR="0">
                        <a:spcBef>
                          <a:spcPts val="0"/>
                        </a:spcBef>
                        <a:spcAft>
                          <a:spcPts val="0"/>
                        </a:spcAft>
                      </a:pPr>
                      <a:r>
                        <a:rPr lang="en-US" sz="2000" b="1" i="1" baseline="0" dirty="0">
                          <a:solidFill>
                            <a:srgbClr val="7030A0"/>
                          </a:solidFill>
                          <a:latin typeface="+mn-lt"/>
                          <a:ea typeface="Times"/>
                          <a:cs typeface="Times New Roman"/>
                        </a:rPr>
                        <a:t>100% optometry applicants were accepted</a:t>
                      </a:r>
                    </a:p>
                    <a:p>
                      <a:pPr marL="0" marR="0">
                        <a:spcBef>
                          <a:spcPts val="0"/>
                        </a:spcBef>
                        <a:spcAft>
                          <a:spcPts val="0"/>
                        </a:spcAft>
                      </a:pPr>
                      <a:r>
                        <a:rPr lang="en-US" sz="2000" b="1" i="1" baseline="0" dirty="0">
                          <a:solidFill>
                            <a:srgbClr val="7030A0"/>
                          </a:solidFill>
                          <a:latin typeface="+mn-lt"/>
                          <a:ea typeface="Times"/>
                          <a:cs typeface="Times New Roman"/>
                        </a:rPr>
                        <a:t>Data for DP, PA, MPH and other allied health specialties are not yet available.</a:t>
                      </a:r>
                      <a:endParaRPr lang="en-US" sz="2000" b="1" i="1" dirty="0">
                        <a:solidFill>
                          <a:srgbClr val="7030A0"/>
                        </a:solidFill>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400" b="1" dirty="0">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400" b="1" dirty="0">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400" b="1" dirty="0">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400" b="1" dirty="0">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198" name="Rectangle 6"/>
          <p:cNvSpPr>
            <a:spLocks noChangeArrowheads="1"/>
          </p:cNvSpPr>
          <p:nvPr/>
        </p:nvSpPr>
        <p:spPr bwMode="auto">
          <a:xfrm>
            <a:off x="5715000" y="6482724"/>
            <a:ext cx="3429000"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Light" panose="020F0302020204030204"/>
                <a:ea typeface="+mn-ea"/>
                <a:cs typeface="+mn-cs"/>
              </a:rPr>
              <a:t>* Source:  aamc.org, aacomas.org</a:t>
            </a:r>
          </a:p>
        </p:txBody>
      </p:sp>
      <p:sp>
        <p:nvSpPr>
          <p:cNvPr id="2" name="TextBox 1"/>
          <p:cNvSpPr txBox="1"/>
          <p:nvPr/>
        </p:nvSpPr>
        <p:spPr>
          <a:xfrm>
            <a:off x="208133" y="6075468"/>
            <a:ext cx="89053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C00000"/>
                </a:solidFill>
                <a:effectLst/>
                <a:uLnTx/>
                <a:uFillTx/>
                <a:latin typeface="Calibri Light" panose="020F0302020204030204"/>
                <a:ea typeface="+mn-ea"/>
                <a:cs typeface="+mn-cs"/>
              </a:rPr>
              <a:t>Gaining Admittance Is Increasingly Challenging!  Be Prepared!</a:t>
            </a:r>
          </a:p>
        </p:txBody>
      </p:sp>
    </p:spTree>
    <p:extLst>
      <p:ext uri="{BB962C8B-B14F-4D97-AF65-F5344CB8AC3E}">
        <p14:creationId xmlns:p14="http://schemas.microsoft.com/office/powerpoint/2010/main" val="428815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991599" cy="534987"/>
          </a:xfrm>
        </p:spPr>
        <p:txBody>
          <a:bodyPr>
            <a:noAutofit/>
          </a:bodyPr>
          <a:lstStyle/>
          <a:p>
            <a:pPr eaLnBrk="1" hangingPunct="1"/>
            <a:r>
              <a:rPr lang="en-US" sz="4000" b="1" i="1" cap="none" dirty="0">
                <a:solidFill>
                  <a:srgbClr val="C00000"/>
                </a:solidFill>
                <a:latin typeface="+mn-lt"/>
              </a:rPr>
              <a:t>But where are the real needs?</a:t>
            </a:r>
          </a:p>
        </p:txBody>
      </p:sp>
      <p:sp>
        <p:nvSpPr>
          <p:cNvPr id="4099" name="Rectangle 3"/>
          <p:cNvSpPr>
            <a:spLocks noGrp="1" noChangeArrowheads="1"/>
          </p:cNvSpPr>
          <p:nvPr>
            <p:ph idx="1"/>
          </p:nvPr>
        </p:nvSpPr>
        <p:spPr>
          <a:xfrm>
            <a:off x="-533400" y="518829"/>
            <a:ext cx="9829800" cy="6170613"/>
          </a:xfrm>
        </p:spPr>
        <p:txBody>
          <a:bodyPr>
            <a:normAutofit fontScale="25000" lnSpcReduction="20000"/>
          </a:bodyPr>
          <a:lstStyle/>
          <a:p>
            <a:pPr lvl="1">
              <a:spcBef>
                <a:spcPts val="0"/>
              </a:spcBef>
              <a:buNone/>
            </a:pPr>
            <a:r>
              <a:rPr lang="en-US" sz="9000" b="1" cap="none" dirty="0">
                <a:solidFill>
                  <a:srgbClr val="7030A0"/>
                </a:solidFill>
              </a:rPr>
              <a:t>Medically Underserved Areas </a:t>
            </a:r>
            <a:r>
              <a:rPr lang="en-US" sz="9000" cap="none" dirty="0">
                <a:solidFill>
                  <a:srgbClr val="7030A0"/>
                </a:solidFill>
              </a:rPr>
              <a:t>and </a:t>
            </a:r>
            <a:r>
              <a:rPr lang="en-US" sz="9000" b="1" cap="none" dirty="0">
                <a:solidFill>
                  <a:srgbClr val="7030A0"/>
                </a:solidFill>
              </a:rPr>
              <a:t>Health Professional Shortage Areas </a:t>
            </a:r>
            <a:r>
              <a:rPr lang="en-US" sz="9000" cap="none" dirty="0">
                <a:solidFill>
                  <a:srgbClr val="7030A0"/>
                </a:solidFill>
              </a:rPr>
              <a:t>are projected to increase, as 4 of 50 states received failing grades in 2021, but anticipating 23 of 50 states by 2030.</a:t>
            </a:r>
          </a:p>
          <a:p>
            <a:pPr lvl="1">
              <a:spcBef>
                <a:spcPts val="0"/>
              </a:spcBef>
              <a:buNone/>
            </a:pPr>
            <a:r>
              <a:rPr lang="en-US" sz="9000" cap="none" dirty="0">
                <a:solidFill>
                  <a:srgbClr val="7030A0"/>
                </a:solidFill>
              </a:rPr>
              <a:t>Staff shortages in nursing plus all other areas of health care teams demand hospitals take as many as </a:t>
            </a:r>
            <a:r>
              <a:rPr lang="en-US" sz="9000" b="1" cap="none" dirty="0">
                <a:solidFill>
                  <a:srgbClr val="7030A0"/>
                </a:solidFill>
              </a:rPr>
              <a:t>25% or more of beds offline</a:t>
            </a:r>
            <a:r>
              <a:rPr lang="en-US" sz="9000" cap="none" dirty="0">
                <a:solidFill>
                  <a:srgbClr val="7030A0"/>
                </a:solidFill>
              </a:rPr>
              <a:t>; hospital closures and consolidations leave communities at risk of </a:t>
            </a:r>
            <a:r>
              <a:rPr lang="en-US" sz="9000" b="1" cap="none" dirty="0">
                <a:solidFill>
                  <a:srgbClr val="7030A0"/>
                </a:solidFill>
              </a:rPr>
              <a:t>no hospital within 75 miles.</a:t>
            </a:r>
          </a:p>
          <a:p>
            <a:pPr lvl="1">
              <a:spcBef>
                <a:spcPts val="0"/>
              </a:spcBef>
              <a:buNone/>
            </a:pPr>
            <a:r>
              <a:rPr lang="en-US" sz="9000" cap="none" dirty="0">
                <a:solidFill>
                  <a:srgbClr val="7030A0"/>
                </a:solidFill>
              </a:rPr>
              <a:t>Overall 2.78 physicians/1000 in the US (2.9 2 years ago v 77/1000 in Qatar).</a:t>
            </a:r>
          </a:p>
          <a:p>
            <a:pPr lvl="1">
              <a:spcBef>
                <a:spcPts val="0"/>
              </a:spcBef>
              <a:buNone/>
            </a:pPr>
            <a:r>
              <a:rPr lang="en-US" sz="9000" cap="none" dirty="0">
                <a:solidFill>
                  <a:srgbClr val="7030A0"/>
                </a:solidFill>
              </a:rPr>
              <a:t>MUA are predominantly </a:t>
            </a:r>
            <a:r>
              <a:rPr lang="en-US" sz="9000" b="1" cap="none" dirty="0">
                <a:solidFill>
                  <a:srgbClr val="7030A0"/>
                </a:solidFill>
              </a:rPr>
              <a:t>rural communities </a:t>
            </a:r>
            <a:r>
              <a:rPr lang="en-US" sz="9000" cap="none" dirty="0">
                <a:solidFill>
                  <a:srgbClr val="7030A0"/>
                </a:solidFill>
              </a:rPr>
              <a:t>and </a:t>
            </a:r>
            <a:r>
              <a:rPr lang="en-US" sz="9000" b="1" cap="none" dirty="0">
                <a:solidFill>
                  <a:srgbClr val="7030A0"/>
                </a:solidFill>
              </a:rPr>
              <a:t>urban inner city communities</a:t>
            </a:r>
            <a:r>
              <a:rPr lang="en-US" sz="9000" cap="none" dirty="0">
                <a:solidFill>
                  <a:srgbClr val="7030A0"/>
                </a:solidFill>
              </a:rPr>
              <a:t>, where lack of 1</a:t>
            </a:r>
            <a:r>
              <a:rPr lang="en-US" sz="9000" cap="none" baseline="30000" dirty="0">
                <a:solidFill>
                  <a:srgbClr val="7030A0"/>
                </a:solidFill>
              </a:rPr>
              <a:t>0</a:t>
            </a:r>
            <a:r>
              <a:rPr lang="en-US" sz="9000" cap="none" dirty="0">
                <a:solidFill>
                  <a:srgbClr val="7030A0"/>
                </a:solidFill>
              </a:rPr>
              <a:t> care physicians place millions at risk.</a:t>
            </a:r>
          </a:p>
          <a:p>
            <a:pPr lvl="1">
              <a:spcBef>
                <a:spcPts val="0"/>
              </a:spcBef>
              <a:buNone/>
            </a:pPr>
            <a:r>
              <a:rPr lang="en-US" sz="9000" b="1" cap="none" dirty="0">
                <a:solidFill>
                  <a:srgbClr val="7030A0"/>
                </a:solidFill>
              </a:rPr>
              <a:t>1</a:t>
            </a:r>
            <a:r>
              <a:rPr lang="en-US" sz="9000" b="1" cap="none" baseline="30000" dirty="0">
                <a:solidFill>
                  <a:srgbClr val="7030A0"/>
                </a:solidFill>
              </a:rPr>
              <a:t>0</a:t>
            </a:r>
            <a:r>
              <a:rPr lang="en-US" sz="9000" b="1" cap="none" dirty="0">
                <a:solidFill>
                  <a:srgbClr val="7030A0"/>
                </a:solidFill>
              </a:rPr>
              <a:t> care </a:t>
            </a:r>
            <a:r>
              <a:rPr lang="en-US" sz="9000" cap="none" dirty="0">
                <a:solidFill>
                  <a:srgbClr val="7030A0"/>
                </a:solidFill>
              </a:rPr>
              <a:t>physicians number </a:t>
            </a:r>
            <a:r>
              <a:rPr lang="en-US" sz="9000" b="1" cap="none" dirty="0">
                <a:solidFill>
                  <a:srgbClr val="7030A0"/>
                </a:solidFill>
              </a:rPr>
              <a:t>39.8/100,000</a:t>
            </a:r>
            <a:r>
              <a:rPr lang="en-US" sz="9000" cap="none" dirty="0">
                <a:solidFill>
                  <a:srgbClr val="7030A0"/>
                </a:solidFill>
              </a:rPr>
              <a:t> in rural areas compared to </a:t>
            </a:r>
            <a:r>
              <a:rPr lang="en-US" sz="9000" b="1" cap="none" dirty="0">
                <a:solidFill>
                  <a:srgbClr val="7030A0"/>
                </a:solidFill>
              </a:rPr>
              <a:t>53.3/100,000</a:t>
            </a:r>
            <a:r>
              <a:rPr lang="en-US" sz="9000" cap="none" dirty="0">
                <a:solidFill>
                  <a:srgbClr val="7030A0"/>
                </a:solidFill>
              </a:rPr>
              <a:t> in urban areas.</a:t>
            </a:r>
          </a:p>
          <a:p>
            <a:pPr lvl="1">
              <a:spcBef>
                <a:spcPts val="0"/>
              </a:spcBef>
              <a:buNone/>
            </a:pPr>
            <a:r>
              <a:rPr lang="en-US" sz="9000" cap="none" dirty="0">
                <a:solidFill>
                  <a:srgbClr val="7030A0"/>
                </a:solidFill>
              </a:rPr>
              <a:t>Rural healthcare physician crisis? While 19% of Americans live in rural areas, only 11% of physicians practice there.</a:t>
            </a:r>
          </a:p>
          <a:p>
            <a:pPr lvl="1">
              <a:spcBef>
                <a:spcPts val="0"/>
              </a:spcBef>
              <a:buNone/>
            </a:pPr>
            <a:r>
              <a:rPr lang="en-US" sz="9000" cap="none" dirty="0">
                <a:solidFill>
                  <a:srgbClr val="7030A0"/>
                </a:solidFill>
              </a:rPr>
              <a:t>Currently </a:t>
            </a:r>
            <a:r>
              <a:rPr lang="en-US" sz="9000" b="1" cap="none" dirty="0">
                <a:solidFill>
                  <a:srgbClr val="7030A0"/>
                </a:solidFill>
              </a:rPr>
              <a:t>2 of 5 </a:t>
            </a:r>
            <a:r>
              <a:rPr lang="en-US" sz="9000" cap="none" dirty="0">
                <a:solidFill>
                  <a:srgbClr val="7030A0"/>
                </a:solidFill>
              </a:rPr>
              <a:t>practicing physicians will be 65+ in the next decade.</a:t>
            </a:r>
          </a:p>
          <a:p>
            <a:pPr lvl="1">
              <a:spcBef>
                <a:spcPts val="0"/>
              </a:spcBef>
              <a:buNone/>
            </a:pPr>
            <a:r>
              <a:rPr lang="en-US" sz="9000" cap="none" dirty="0">
                <a:solidFill>
                  <a:srgbClr val="7030A0"/>
                </a:solidFill>
              </a:rPr>
              <a:t>Overall physician shortages? Model projections for 2032 show a </a:t>
            </a:r>
            <a:r>
              <a:rPr lang="en-US" sz="9000" b="1" cap="none" dirty="0">
                <a:solidFill>
                  <a:srgbClr val="7030A0"/>
                </a:solidFill>
              </a:rPr>
              <a:t>shortfall of between 54.100 and 139,000 physicians</a:t>
            </a:r>
            <a:r>
              <a:rPr lang="en-US" sz="9000" cap="none" dirty="0">
                <a:solidFill>
                  <a:srgbClr val="7030A0"/>
                </a:solidFill>
              </a:rPr>
              <a:t>, just to meet current, already inequitable health care utilization patterns!</a:t>
            </a:r>
          </a:p>
          <a:p>
            <a:pPr lvl="1">
              <a:spcBef>
                <a:spcPts val="0"/>
              </a:spcBef>
              <a:buNone/>
            </a:pPr>
            <a:endParaRPr lang="en-US" sz="3200" i="1" cap="none" dirty="0">
              <a:solidFill>
                <a:srgbClr val="7030A0"/>
              </a:solidFill>
            </a:endParaRPr>
          </a:p>
        </p:txBody>
      </p:sp>
    </p:spTree>
    <p:extLst>
      <p:ext uri="{BB962C8B-B14F-4D97-AF65-F5344CB8AC3E}">
        <p14:creationId xmlns:p14="http://schemas.microsoft.com/office/powerpoint/2010/main" val="3752046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914400"/>
            <a:ext cx="8229600" cy="4795159"/>
          </a:xfrm>
          <a:prstGeom prst="rect">
            <a:avLst/>
          </a:prstGeom>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8000" b="0" i="0" u="none" strike="noStrike" kern="0" cap="none" spc="0" normalizeH="0" baseline="0" noProof="0" dirty="0">
                <a:ln>
                  <a:noFill/>
                </a:ln>
                <a:solidFill>
                  <a:srgbClr val="7030A0"/>
                </a:solidFill>
                <a:effectLst/>
                <a:uLnTx/>
                <a:uFillTx/>
                <a:latin typeface="Arial"/>
                <a:ea typeface="+mn-ea"/>
                <a:cs typeface="+mn-cs"/>
              </a:rPr>
              <a:t>Thank you!</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altLang="en-US" sz="8000" kern="0" dirty="0">
              <a:solidFill>
                <a:srgbClr val="7030A0"/>
              </a:solidFill>
              <a:latin typeface="Arial"/>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8000" b="0" i="0" u="none" strike="noStrike" kern="0" cap="none" spc="0" normalizeH="0" baseline="0" noProof="0" dirty="0">
                <a:ln>
                  <a:noFill/>
                </a:ln>
                <a:solidFill>
                  <a:srgbClr val="7030A0"/>
                </a:solidFill>
                <a:effectLst/>
                <a:uLnTx/>
                <a:uFillTx/>
                <a:latin typeface="Arial"/>
                <a:ea typeface="+mn-ea"/>
                <a:cs typeface="+mn-cs"/>
              </a:rPr>
              <a:t>Questions?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2F1311"/>
              </a:solidFill>
              <a:effectLst/>
              <a:uLnTx/>
              <a:uFillTx/>
              <a:latin typeface="Arial"/>
              <a:ea typeface="+mn-ea"/>
              <a:cs typeface="+mn-cs"/>
            </a:endParaRPr>
          </a:p>
        </p:txBody>
      </p:sp>
    </p:spTree>
    <p:extLst>
      <p:ext uri="{BB962C8B-B14F-4D97-AF65-F5344CB8AC3E}">
        <p14:creationId xmlns:p14="http://schemas.microsoft.com/office/powerpoint/2010/main" val="2094912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571500" y="121921"/>
            <a:ext cx="8001000" cy="609599"/>
          </a:xfrm>
        </p:spPr>
        <p:txBody>
          <a:bodyPr>
            <a:normAutofit/>
          </a:bodyPr>
          <a:lstStyle/>
          <a:p>
            <a:r>
              <a:rPr lang="en-US" sz="2400" b="1" dirty="0">
                <a:solidFill>
                  <a:srgbClr val="7030A0"/>
                </a:solidFill>
                <a:latin typeface="+mn-lt"/>
              </a:rPr>
              <a:t>Financial Components of a Successful Application</a:t>
            </a:r>
          </a:p>
        </p:txBody>
      </p:sp>
      <p:sp>
        <p:nvSpPr>
          <p:cNvPr id="5123" name="Content Placeholder 2"/>
          <p:cNvSpPr>
            <a:spLocks noGrp="1"/>
          </p:cNvSpPr>
          <p:nvPr>
            <p:ph idx="1"/>
          </p:nvPr>
        </p:nvSpPr>
        <p:spPr>
          <a:xfrm>
            <a:off x="152400" y="731520"/>
            <a:ext cx="8991600" cy="6126480"/>
          </a:xfrm>
        </p:spPr>
        <p:txBody>
          <a:bodyPr>
            <a:normAutofit fontScale="77500" lnSpcReduction="20000"/>
          </a:bodyPr>
          <a:lstStyle/>
          <a:p>
            <a:pPr marL="0" indent="0" eaLnBrk="1" hangingPunct="1">
              <a:spcBef>
                <a:spcPts val="0"/>
              </a:spcBef>
              <a:buFontTx/>
              <a:buNone/>
            </a:pPr>
            <a:r>
              <a:rPr lang="en-US" sz="2000" b="1" dirty="0">
                <a:solidFill>
                  <a:srgbClr val="7030A0"/>
                </a:solidFill>
              </a:rPr>
              <a:t>TESTING FEES (scores reported as soon as instantly to 4 weeks depending):</a:t>
            </a:r>
          </a:p>
          <a:p>
            <a:pPr indent="0" eaLnBrk="1" hangingPunct="1">
              <a:buFontTx/>
              <a:buNone/>
            </a:pPr>
            <a:r>
              <a:rPr lang="en-US" sz="2000" b="1" dirty="0">
                <a:solidFill>
                  <a:srgbClr val="7030A0"/>
                </a:solidFill>
              </a:rPr>
              <a:t>		MCAT					$335 ($445, $150)</a:t>
            </a:r>
          </a:p>
          <a:p>
            <a:pPr indent="0" eaLnBrk="1" hangingPunct="1">
              <a:buFontTx/>
              <a:buNone/>
            </a:pPr>
            <a:r>
              <a:rPr lang="en-US" sz="2000" b="1" dirty="0">
                <a:solidFill>
                  <a:srgbClr val="7030A0"/>
                </a:solidFill>
              </a:rPr>
              <a:t>		DAT 					$525</a:t>
            </a:r>
          </a:p>
          <a:p>
            <a:pPr indent="0" eaLnBrk="1" hangingPunct="1">
              <a:buFontTx/>
              <a:buNone/>
            </a:pPr>
            <a:r>
              <a:rPr lang="en-US" sz="2000" b="1" dirty="0">
                <a:solidFill>
                  <a:srgbClr val="7030A0"/>
                </a:solidFill>
              </a:rPr>
              <a:t>		OAT 					$465</a:t>
            </a:r>
          </a:p>
          <a:p>
            <a:pPr indent="0" eaLnBrk="1" hangingPunct="1">
              <a:buFontTx/>
              <a:buNone/>
            </a:pPr>
            <a:r>
              <a:rPr lang="en-US" sz="2000" b="1" dirty="0">
                <a:solidFill>
                  <a:srgbClr val="7030A0"/>
                </a:solidFill>
              </a:rPr>
              <a:t>		GRE general				</a:t>
            </a:r>
            <a:r>
              <a:rPr lang="en-US" sz="2000" b="1">
                <a:solidFill>
                  <a:srgbClr val="7030A0"/>
                </a:solidFill>
              </a:rPr>
              <a:t>$228</a:t>
            </a:r>
            <a:endParaRPr lang="en-US" sz="2000" b="1" dirty="0">
              <a:solidFill>
                <a:srgbClr val="7030A0"/>
              </a:solidFill>
            </a:endParaRPr>
          </a:p>
          <a:p>
            <a:pPr indent="0" eaLnBrk="1" hangingPunct="1">
              <a:buFontTx/>
              <a:buNone/>
            </a:pPr>
            <a:r>
              <a:rPr lang="en-US" sz="2000" b="1" dirty="0">
                <a:solidFill>
                  <a:srgbClr val="7030A0"/>
                </a:solidFill>
              </a:rPr>
              <a:t>		GRE subject test fees 			$150</a:t>
            </a:r>
          </a:p>
          <a:p>
            <a:pPr indent="0" eaLnBrk="1" hangingPunct="1">
              <a:buFontTx/>
              <a:buNone/>
            </a:pPr>
            <a:r>
              <a:rPr lang="en-US" sz="2000" b="1" dirty="0">
                <a:solidFill>
                  <a:srgbClr val="7030A0"/>
                </a:solidFill>
              </a:rPr>
              <a:t>                                    </a:t>
            </a:r>
            <a:r>
              <a:rPr lang="en-US" b="1" dirty="0" err="1">
                <a:solidFill>
                  <a:srgbClr val="7030A0"/>
                </a:solidFill>
              </a:rPr>
              <a:t>PREview</a:t>
            </a:r>
            <a:r>
              <a:rPr lang="en-US" dirty="0">
                <a:solidFill>
                  <a:srgbClr val="7030A0"/>
                </a:solidFill>
              </a:rPr>
              <a:t>® </a:t>
            </a:r>
            <a:r>
              <a:rPr lang="en-US" b="1" dirty="0">
                <a:solidFill>
                  <a:srgbClr val="7030A0"/>
                </a:solidFill>
              </a:rPr>
              <a:t>TEST</a:t>
            </a:r>
            <a:r>
              <a:rPr lang="en-US" dirty="0">
                <a:solidFill>
                  <a:srgbClr val="7030A0"/>
                </a:solidFill>
              </a:rPr>
              <a:t>                                                                        </a:t>
            </a:r>
            <a:r>
              <a:rPr lang="en-US" b="1" dirty="0">
                <a:solidFill>
                  <a:srgbClr val="7030A0"/>
                </a:solidFill>
              </a:rPr>
              <a:t>$100</a:t>
            </a:r>
            <a:endParaRPr lang="en-US" sz="2000" b="1" dirty="0">
              <a:solidFill>
                <a:srgbClr val="7030A0"/>
              </a:solidFill>
            </a:endParaRPr>
          </a:p>
          <a:p>
            <a:pPr indent="0" eaLnBrk="1" hangingPunct="1">
              <a:buFontTx/>
              <a:buNone/>
            </a:pPr>
            <a:r>
              <a:rPr lang="en-US" sz="2000" b="1" dirty="0">
                <a:solidFill>
                  <a:srgbClr val="7030A0"/>
                </a:solidFill>
              </a:rPr>
              <a:t>		</a:t>
            </a:r>
            <a:r>
              <a:rPr lang="en-US" sz="2000" b="1" dirty="0" err="1">
                <a:solidFill>
                  <a:srgbClr val="7030A0"/>
                </a:solidFill>
              </a:rPr>
              <a:t>CASPer</a:t>
            </a:r>
            <a:r>
              <a:rPr lang="en-US" sz="2000" b="1" dirty="0">
                <a:solidFill>
                  <a:srgbClr val="7030A0"/>
                </a:solidFill>
              </a:rPr>
              <a:t> test				$10 + $10x/school</a:t>
            </a:r>
          </a:p>
          <a:p>
            <a:pPr eaLnBrk="1" hangingPunct="1">
              <a:buFontTx/>
              <a:buNone/>
            </a:pPr>
            <a:r>
              <a:rPr lang="en-US" sz="2000" b="1" dirty="0">
                <a:solidFill>
                  <a:srgbClr val="7030A0"/>
                </a:solidFill>
              </a:rPr>
              <a:t>PRIMARY APPLICATION FEES (Secondary fees, College Service fees additional)</a:t>
            </a:r>
          </a:p>
          <a:p>
            <a:pPr eaLnBrk="1" hangingPunct="1">
              <a:buFontTx/>
              <a:buNone/>
            </a:pPr>
            <a:r>
              <a:rPr lang="en-US" sz="2000" b="1" dirty="0">
                <a:solidFill>
                  <a:srgbClr val="7030A0"/>
                </a:solidFill>
              </a:rPr>
              <a:t>			AMCAS					$170+ $43</a:t>
            </a:r>
          </a:p>
          <a:p>
            <a:pPr eaLnBrk="1" hangingPunct="1">
              <a:buFontTx/>
              <a:buNone/>
            </a:pPr>
            <a:r>
              <a:rPr lang="en-US" sz="2000" b="1" dirty="0">
                <a:solidFill>
                  <a:srgbClr val="7030A0"/>
                </a:solidFill>
              </a:rPr>
              <a:t>			AACOMAS				$198 + $55</a:t>
            </a:r>
          </a:p>
          <a:p>
            <a:pPr eaLnBrk="1" hangingPunct="1">
              <a:buFontTx/>
              <a:buNone/>
            </a:pPr>
            <a:r>
              <a:rPr lang="en-US" sz="2000" b="1" dirty="0">
                <a:solidFill>
                  <a:srgbClr val="7030A0"/>
                </a:solidFill>
              </a:rPr>
              <a:t>			ADEA AADSAS				$264 + $115</a:t>
            </a:r>
            <a:endParaRPr lang="en-US" b="1" dirty="0">
              <a:solidFill>
                <a:srgbClr val="7030A0"/>
              </a:solidFill>
            </a:endParaRPr>
          </a:p>
          <a:p>
            <a:pPr eaLnBrk="1" hangingPunct="1">
              <a:buFontTx/>
              <a:buNone/>
            </a:pPr>
            <a:r>
              <a:rPr lang="en-US" sz="2000" b="1" dirty="0">
                <a:solidFill>
                  <a:srgbClr val="7030A0"/>
                </a:solidFill>
              </a:rPr>
              <a:t>			</a:t>
            </a:r>
            <a:r>
              <a:rPr lang="en-US" sz="2000" b="1" dirty="0" err="1">
                <a:solidFill>
                  <a:srgbClr val="7030A0"/>
                </a:solidFill>
              </a:rPr>
              <a:t>OptomCAS</a:t>
            </a:r>
            <a:r>
              <a:rPr lang="en-US" sz="2000" b="1" dirty="0">
                <a:solidFill>
                  <a:srgbClr val="7030A0"/>
                </a:solidFill>
              </a:rPr>
              <a:t> 				$185 + $75</a:t>
            </a:r>
            <a:endParaRPr lang="en-US" b="1" dirty="0">
              <a:solidFill>
                <a:srgbClr val="7030A0"/>
              </a:solidFill>
            </a:endParaRPr>
          </a:p>
          <a:p>
            <a:pPr eaLnBrk="1" hangingPunct="1">
              <a:buFontTx/>
              <a:buNone/>
            </a:pPr>
            <a:r>
              <a:rPr lang="en-US" sz="2000" b="1" dirty="0">
                <a:solidFill>
                  <a:srgbClr val="7030A0"/>
                </a:solidFill>
              </a:rPr>
              <a:t>			VMCAS					$227 + $124</a:t>
            </a:r>
          </a:p>
          <a:p>
            <a:pPr eaLnBrk="1" hangingPunct="1">
              <a:buFontTx/>
              <a:buNone/>
            </a:pPr>
            <a:r>
              <a:rPr lang="en-US" sz="2000" b="1" dirty="0">
                <a:solidFill>
                  <a:srgbClr val="7030A0"/>
                </a:solidFill>
              </a:rPr>
              <a:t>			AACPMAS				                     $200 + $65</a:t>
            </a:r>
          </a:p>
          <a:p>
            <a:pPr eaLnBrk="1" hangingPunct="1">
              <a:buFontTx/>
              <a:buNone/>
            </a:pPr>
            <a:r>
              <a:rPr lang="en-US" b="1" dirty="0">
                <a:solidFill>
                  <a:srgbClr val="7030A0"/>
                </a:solidFill>
              </a:rPr>
              <a:t>			</a:t>
            </a:r>
            <a:r>
              <a:rPr lang="en-US" sz="2000" b="1" dirty="0">
                <a:solidFill>
                  <a:srgbClr val="7030A0"/>
                </a:solidFill>
              </a:rPr>
              <a:t>CASPA					$184 + $61</a:t>
            </a:r>
          </a:p>
          <a:p>
            <a:pPr eaLnBrk="1" hangingPunct="1">
              <a:buFontTx/>
              <a:buNone/>
            </a:pPr>
            <a:endParaRPr lang="en-US" sz="1800" dirty="0"/>
          </a:p>
          <a:p>
            <a:pPr eaLnBrk="1" hangingPunct="1">
              <a:buFontTx/>
              <a:buNone/>
            </a:pPr>
            <a:endParaRPr lang="en-US" sz="1800" dirty="0"/>
          </a:p>
        </p:txBody>
      </p:sp>
    </p:spTree>
    <p:extLst>
      <p:ext uri="{BB962C8B-B14F-4D97-AF65-F5344CB8AC3E}">
        <p14:creationId xmlns:p14="http://schemas.microsoft.com/office/powerpoint/2010/main" val="3911965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
            <a:ext cx="9334500" cy="915987"/>
          </a:xfrm>
        </p:spPr>
        <p:txBody>
          <a:bodyPr>
            <a:noAutofit/>
          </a:bodyPr>
          <a:lstStyle/>
          <a:p>
            <a:r>
              <a:rPr lang="en-US" sz="3200" dirty="0">
                <a:solidFill>
                  <a:srgbClr val="C00000"/>
                </a:solidFill>
                <a:latin typeface="Calibri" panose="020F0502020204030204" pitchFamily="34" charset="0"/>
                <a:cs typeface="Calibri" panose="020F0502020204030204" pitchFamily="34" charset="0"/>
              </a:rPr>
              <a:t>Is financing part of the equation and your decision? Maybe it should be!</a:t>
            </a:r>
          </a:p>
        </p:txBody>
      </p:sp>
      <p:sp>
        <p:nvSpPr>
          <p:cNvPr id="3" name="Content Placeholder 2"/>
          <p:cNvSpPr>
            <a:spLocks noGrp="1"/>
          </p:cNvSpPr>
          <p:nvPr>
            <p:ph idx="1"/>
          </p:nvPr>
        </p:nvSpPr>
        <p:spPr>
          <a:xfrm>
            <a:off x="323850" y="992187"/>
            <a:ext cx="8686800" cy="5865813"/>
          </a:xfrm>
        </p:spPr>
        <p:txBody>
          <a:bodyPr>
            <a:normAutofit fontScale="77500" lnSpcReduction="20000"/>
          </a:bodyPr>
          <a:lstStyle/>
          <a:p>
            <a:r>
              <a:rPr lang="en-US" sz="3200" b="1" dirty="0">
                <a:solidFill>
                  <a:srgbClr val="7030A0"/>
                </a:solidFill>
              </a:rPr>
              <a:t>Application cycle expenses: $7400</a:t>
            </a:r>
          </a:p>
          <a:p>
            <a:r>
              <a:rPr lang="en-US" sz="3200" b="1" dirty="0">
                <a:solidFill>
                  <a:srgbClr val="7030A0"/>
                </a:solidFill>
              </a:rPr>
              <a:t>Median cost for 4 years of HP school:</a:t>
            </a:r>
          </a:p>
          <a:p>
            <a:pPr lvl="1"/>
            <a:r>
              <a:rPr lang="en-US" sz="3200" b="1" dirty="0">
                <a:solidFill>
                  <a:srgbClr val="7030A0"/>
                </a:solidFill>
              </a:rPr>
              <a:t> $278,455 (private) or $207,868 (public)</a:t>
            </a:r>
          </a:p>
          <a:p>
            <a:r>
              <a:rPr lang="en-US" sz="3200" b="1" dirty="0">
                <a:solidFill>
                  <a:srgbClr val="7030A0"/>
                </a:solidFill>
              </a:rPr>
              <a:t>Median debt for 4 years of HP school:</a:t>
            </a:r>
          </a:p>
          <a:p>
            <a:pPr lvl="1"/>
            <a:r>
              <a:rPr lang="en-US" sz="3200" b="1" dirty="0">
                <a:solidFill>
                  <a:srgbClr val="7030A0"/>
                </a:solidFill>
              </a:rPr>
              <a:t>$174,000</a:t>
            </a:r>
          </a:p>
          <a:p>
            <a:r>
              <a:rPr lang="en-US" sz="3200" b="1" dirty="0">
                <a:solidFill>
                  <a:srgbClr val="7030A0"/>
                </a:solidFill>
              </a:rPr>
              <a:t>Federal loans: 6.8-7.9%</a:t>
            </a:r>
          </a:p>
          <a:p>
            <a:r>
              <a:rPr lang="en-US" sz="3200" b="1" dirty="0">
                <a:solidFill>
                  <a:srgbClr val="7030A0"/>
                </a:solidFill>
              </a:rPr>
              <a:t>Undergraduate added indebtedness: $29,400</a:t>
            </a:r>
          </a:p>
          <a:p>
            <a:r>
              <a:rPr lang="en-US" sz="3200" b="1" dirty="0">
                <a:solidFill>
                  <a:srgbClr val="7030A0"/>
                </a:solidFill>
              </a:rPr>
              <a:t>Residency training salaries: annual average is</a:t>
            </a:r>
          </a:p>
          <a:p>
            <a:pPr lvl="1"/>
            <a:r>
              <a:rPr lang="en-US" sz="3200" b="1" dirty="0">
                <a:solidFill>
                  <a:srgbClr val="7030A0"/>
                </a:solidFill>
              </a:rPr>
              <a:t>$55,300 for 3+ years, so an added debt load of ~$30,000 yearly</a:t>
            </a:r>
          </a:p>
          <a:p>
            <a:pPr marL="0" indent="0">
              <a:buNone/>
            </a:pPr>
            <a:r>
              <a:rPr lang="en-US" sz="2800" b="1" i="1" dirty="0">
                <a:solidFill>
                  <a:schemeClr val="accent2">
                    <a:lumMod val="60000"/>
                    <a:lumOff val="40000"/>
                  </a:schemeClr>
                </a:solidFill>
              </a:rPr>
              <a:t>		</a:t>
            </a:r>
            <a:r>
              <a:rPr lang="en-US" sz="3600" b="1" i="1" dirty="0">
                <a:solidFill>
                  <a:srgbClr val="C00000"/>
                </a:solidFill>
              </a:rPr>
              <a:t>…watch for CAS programming on this!</a:t>
            </a:r>
          </a:p>
        </p:txBody>
      </p:sp>
    </p:spTree>
    <p:extLst>
      <p:ext uri="{BB962C8B-B14F-4D97-AF65-F5344CB8AC3E}">
        <p14:creationId xmlns:p14="http://schemas.microsoft.com/office/powerpoint/2010/main" val="39742274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3528-3DCB-4982-A715-B3D5C9F1073E}"/>
              </a:ext>
            </a:extLst>
          </p:cNvPr>
          <p:cNvSpPr>
            <a:spLocks noGrp="1"/>
          </p:cNvSpPr>
          <p:nvPr>
            <p:ph type="title"/>
          </p:nvPr>
        </p:nvSpPr>
        <p:spPr>
          <a:xfrm>
            <a:off x="223837" y="152400"/>
            <a:ext cx="8696325" cy="609600"/>
          </a:xfrm>
        </p:spPr>
        <p:txBody>
          <a:bodyPr>
            <a:noAutofit/>
          </a:bodyPr>
          <a:lstStyle/>
          <a:p>
            <a:r>
              <a:rPr lang="en-US" sz="3000" dirty="0">
                <a:solidFill>
                  <a:srgbClr val="7030A0"/>
                </a:solidFill>
              </a:rPr>
              <a:t>EXAMPLE: AAMC Aggregate MCAT and GPA Data </a:t>
            </a:r>
          </a:p>
        </p:txBody>
      </p:sp>
      <p:pic>
        <p:nvPicPr>
          <p:cNvPr id="7" name="Picture 6">
            <a:extLst>
              <a:ext uri="{FF2B5EF4-FFF2-40B4-BE49-F238E27FC236}">
                <a16:creationId xmlns:a16="http://schemas.microsoft.com/office/drawing/2014/main" id="{6A2E0119-096A-4C68-9A9A-AB303BA248C3}"/>
              </a:ext>
            </a:extLst>
          </p:cNvPr>
          <p:cNvPicPr>
            <a:picLocks noChangeAspect="1"/>
          </p:cNvPicPr>
          <p:nvPr/>
        </p:nvPicPr>
        <p:blipFill>
          <a:blip r:embed="rId3"/>
          <a:stretch>
            <a:fillRect/>
          </a:stretch>
        </p:blipFill>
        <p:spPr>
          <a:xfrm>
            <a:off x="1533368" y="801414"/>
            <a:ext cx="6391431" cy="5008959"/>
          </a:xfrm>
          <a:prstGeom prst="rect">
            <a:avLst/>
          </a:prstGeom>
        </p:spPr>
      </p:pic>
      <p:sp>
        <p:nvSpPr>
          <p:cNvPr id="8" name="TextBox 7">
            <a:extLst>
              <a:ext uri="{FF2B5EF4-FFF2-40B4-BE49-F238E27FC236}">
                <a16:creationId xmlns:a16="http://schemas.microsoft.com/office/drawing/2014/main" id="{BEDC965D-6531-49F2-A437-D9FC4E52355C}"/>
              </a:ext>
            </a:extLst>
          </p:cNvPr>
          <p:cNvSpPr txBox="1"/>
          <p:nvPr/>
        </p:nvSpPr>
        <p:spPr>
          <a:xfrm rot="10800000" flipV="1">
            <a:off x="1219200" y="5609619"/>
            <a:ext cx="6172199" cy="923330"/>
          </a:xfrm>
          <a:prstGeom prst="rect">
            <a:avLst/>
          </a:prstGeom>
          <a:noFill/>
        </p:spPr>
        <p:txBody>
          <a:bodyPr wrap="square" rtlCol="0">
            <a:spAutoFit/>
          </a:bodyPr>
          <a:lstStyle/>
          <a:p>
            <a:endParaRPr lang="en-US" dirty="0"/>
          </a:p>
          <a:p>
            <a:r>
              <a:rPr lang="en-US" dirty="0"/>
              <a:t>Source: AAMC Table A-23</a:t>
            </a:r>
          </a:p>
          <a:p>
            <a:r>
              <a:rPr lang="en-US" dirty="0"/>
              <a:t>https://www.aamc.org/media/6091/download?attachment</a:t>
            </a:r>
          </a:p>
        </p:txBody>
      </p:sp>
    </p:spTree>
    <p:extLst>
      <p:ext uri="{BB962C8B-B14F-4D97-AF65-F5344CB8AC3E}">
        <p14:creationId xmlns:p14="http://schemas.microsoft.com/office/powerpoint/2010/main" val="1724681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2509" y="6626"/>
            <a:ext cx="9144000" cy="534987"/>
          </a:xfrm>
        </p:spPr>
        <p:txBody>
          <a:bodyPr>
            <a:noAutofit/>
          </a:bodyPr>
          <a:lstStyle/>
          <a:p>
            <a:pPr eaLnBrk="1" hangingPunct="1"/>
            <a:r>
              <a:rPr lang="en-US" sz="3000" b="1" i="1" dirty="0">
                <a:solidFill>
                  <a:srgbClr val="C00000"/>
                </a:solidFill>
                <a:latin typeface="+mn-lt"/>
              </a:rPr>
              <a:t>Listen to what your data are telling you…</a:t>
            </a:r>
          </a:p>
        </p:txBody>
      </p:sp>
      <p:sp>
        <p:nvSpPr>
          <p:cNvPr id="7171" name="Rectangle 3"/>
          <p:cNvSpPr>
            <a:spLocks noGrp="1" noChangeArrowheads="1"/>
          </p:cNvSpPr>
          <p:nvPr>
            <p:ph type="body" sz="half" idx="1"/>
          </p:nvPr>
        </p:nvSpPr>
        <p:spPr>
          <a:xfrm>
            <a:off x="457200" y="914400"/>
            <a:ext cx="7162800" cy="45719"/>
          </a:xfrm>
        </p:spPr>
        <p:txBody>
          <a:bodyPr>
            <a:normAutofit fontScale="25000" lnSpcReduction="20000"/>
          </a:bodyPr>
          <a:lstStyle/>
          <a:p>
            <a:pPr algn="just" eaLnBrk="1" hangingPunct="1">
              <a:buFontTx/>
              <a:buNone/>
            </a:pPr>
            <a:r>
              <a:rPr lang="en-US" sz="1400" dirty="0">
                <a:solidFill>
                  <a:srgbClr val="000000"/>
                </a:solidFill>
                <a:ea typeface="Times" charset="0"/>
                <a:cs typeface="Times New Roman" pitchFamily="18" charset="0"/>
              </a:rPr>
              <a:t>      </a:t>
            </a:r>
            <a:endParaRPr lang="en-US" sz="1800" dirty="0">
              <a:solidFill>
                <a:srgbClr val="000000"/>
              </a:solidFill>
              <a:latin typeface="Times New Roman" pitchFamily="18" charset="0"/>
              <a:ea typeface="Times"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74809421"/>
              </p:ext>
            </p:extLst>
          </p:nvPr>
        </p:nvGraphicFramePr>
        <p:xfrm>
          <a:off x="119307" y="541613"/>
          <a:ext cx="8905386" cy="4844322"/>
        </p:xfrm>
        <a:graphic>
          <a:graphicData uri="http://schemas.openxmlformats.org/drawingml/2006/table">
            <a:tbl>
              <a:tblPr/>
              <a:tblGrid>
                <a:gridCol w="1584274">
                  <a:extLst>
                    <a:ext uri="{9D8B030D-6E8A-4147-A177-3AD203B41FA5}">
                      <a16:colId xmlns:a16="http://schemas.microsoft.com/office/drawing/2014/main" val="20000"/>
                    </a:ext>
                  </a:extLst>
                </a:gridCol>
                <a:gridCol w="1838196">
                  <a:extLst>
                    <a:ext uri="{9D8B030D-6E8A-4147-A177-3AD203B41FA5}">
                      <a16:colId xmlns:a16="http://schemas.microsoft.com/office/drawing/2014/main" val="20001"/>
                    </a:ext>
                  </a:extLst>
                </a:gridCol>
                <a:gridCol w="1861722">
                  <a:extLst>
                    <a:ext uri="{9D8B030D-6E8A-4147-A177-3AD203B41FA5}">
                      <a16:colId xmlns:a16="http://schemas.microsoft.com/office/drawing/2014/main" val="20002"/>
                    </a:ext>
                  </a:extLst>
                </a:gridCol>
                <a:gridCol w="1810597">
                  <a:extLst>
                    <a:ext uri="{9D8B030D-6E8A-4147-A177-3AD203B41FA5}">
                      <a16:colId xmlns:a16="http://schemas.microsoft.com/office/drawing/2014/main" val="20003"/>
                    </a:ext>
                  </a:extLst>
                </a:gridCol>
                <a:gridCol w="1810597">
                  <a:extLst>
                    <a:ext uri="{9D8B030D-6E8A-4147-A177-3AD203B41FA5}">
                      <a16:colId xmlns:a16="http://schemas.microsoft.com/office/drawing/2014/main" val="20004"/>
                    </a:ext>
                  </a:extLst>
                </a:gridCol>
              </a:tblGrid>
              <a:tr h="888406">
                <a:tc>
                  <a:txBody>
                    <a:bodyPr/>
                    <a:lstStyle/>
                    <a:p>
                      <a:pPr marL="0" marR="0" algn="ctr">
                        <a:spcBef>
                          <a:spcPts val="0"/>
                        </a:spcBef>
                        <a:spcAft>
                          <a:spcPts val="0"/>
                        </a:spcAft>
                      </a:pPr>
                      <a:endParaRPr lang="en-US" sz="2000" b="1" dirty="0">
                        <a:solidFill>
                          <a:srgbClr val="7030A0"/>
                        </a:solidFill>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7030A0"/>
                          </a:solidFill>
                          <a:latin typeface="+mn-lt"/>
                          <a:ea typeface="Times"/>
                          <a:cs typeface="Times New Roman"/>
                        </a:rPr>
                        <a:t>Applicants</a:t>
                      </a:r>
                    </a:p>
                    <a:p>
                      <a:pPr marL="0" marR="0" algn="ctr">
                        <a:spcBef>
                          <a:spcPts val="0"/>
                        </a:spcBef>
                        <a:spcAft>
                          <a:spcPts val="0"/>
                        </a:spcAft>
                      </a:pPr>
                      <a:r>
                        <a:rPr lang="en-US" sz="2000" b="1" dirty="0">
                          <a:solidFill>
                            <a:srgbClr val="7030A0"/>
                          </a:solidFill>
                          <a:latin typeface="+mn-lt"/>
                          <a:ea typeface="Times"/>
                          <a:cs typeface="Times New Roman"/>
                        </a:rPr>
                        <a:t>2020-2021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7030A0"/>
                          </a:solidFill>
                          <a:latin typeface="+mn-lt"/>
                          <a:ea typeface="Times"/>
                          <a:cs typeface="Times New Roman"/>
                        </a:rPr>
                        <a:t>Matriculants</a:t>
                      </a:r>
                    </a:p>
                    <a:p>
                      <a:pPr marL="0" marR="0" algn="ctr">
                        <a:spcBef>
                          <a:spcPts val="0"/>
                        </a:spcBef>
                        <a:spcAft>
                          <a:spcPts val="0"/>
                        </a:spcAft>
                      </a:pPr>
                      <a:r>
                        <a:rPr lang="en-US" sz="2000" b="1" dirty="0">
                          <a:solidFill>
                            <a:srgbClr val="7030A0"/>
                          </a:solidFill>
                          <a:latin typeface="+mn-lt"/>
                          <a:ea typeface="Times"/>
                          <a:cs typeface="Times New Roman"/>
                        </a:rPr>
                        <a:t>2020-2021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7030A0"/>
                          </a:solidFill>
                          <a:latin typeface="+mn-lt"/>
                          <a:ea typeface="Times"/>
                          <a:cs typeface="Times New Roman"/>
                        </a:rPr>
                        <a:t>Applicants</a:t>
                      </a:r>
                    </a:p>
                    <a:p>
                      <a:pPr marL="0" marR="0" algn="ctr">
                        <a:spcBef>
                          <a:spcPts val="0"/>
                        </a:spcBef>
                        <a:spcAft>
                          <a:spcPts val="0"/>
                        </a:spcAft>
                      </a:pPr>
                      <a:r>
                        <a:rPr lang="en-US" sz="2000" b="1" dirty="0">
                          <a:solidFill>
                            <a:srgbClr val="7030A0"/>
                          </a:solidFill>
                          <a:latin typeface="+mn-lt"/>
                          <a:ea typeface="Times"/>
                          <a:cs typeface="Times New Roman"/>
                        </a:rPr>
                        <a:t>2021-2022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7030A0"/>
                          </a:solidFill>
                          <a:latin typeface="+mn-lt"/>
                          <a:ea typeface="Times"/>
                          <a:cs typeface="Times New Roman"/>
                        </a:rPr>
                        <a:t>Matriculants</a:t>
                      </a:r>
                    </a:p>
                    <a:p>
                      <a:pPr marL="0" marR="0" algn="ctr">
                        <a:spcBef>
                          <a:spcPts val="0"/>
                        </a:spcBef>
                        <a:spcAft>
                          <a:spcPts val="0"/>
                        </a:spcAft>
                      </a:pPr>
                      <a:r>
                        <a:rPr lang="en-US" sz="2000" b="1" dirty="0">
                          <a:solidFill>
                            <a:srgbClr val="7030A0"/>
                          </a:solidFill>
                          <a:latin typeface="+mn-lt"/>
                          <a:ea typeface="Times"/>
                          <a:cs typeface="Times New Roman"/>
                        </a:rPr>
                        <a:t>2021-2022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4076">
                <a:tc>
                  <a:txBody>
                    <a:bodyPr/>
                    <a:lstStyle/>
                    <a:p>
                      <a:pPr marL="0" marR="0" algn="ctr">
                        <a:spcBef>
                          <a:spcPts val="0"/>
                        </a:spcBef>
                        <a:spcAft>
                          <a:spcPts val="0"/>
                        </a:spcAft>
                      </a:pPr>
                      <a:r>
                        <a:rPr lang="en-US" sz="2400" b="1" dirty="0">
                          <a:solidFill>
                            <a:srgbClr val="7030A0"/>
                          </a:solidFill>
                          <a:latin typeface="+mn-lt"/>
                          <a:ea typeface="Times"/>
                          <a:cs typeface="Times New Roman"/>
                        </a:rPr>
                        <a:t>MD</a:t>
                      </a:r>
                    </a:p>
                    <a:p>
                      <a:pPr marL="0" marR="0" algn="ctr">
                        <a:spcBef>
                          <a:spcPts val="0"/>
                        </a:spcBef>
                        <a:spcAft>
                          <a:spcPts val="0"/>
                        </a:spcAft>
                      </a:pPr>
                      <a:r>
                        <a:rPr lang="en-US" sz="2400" b="1" dirty="0">
                          <a:solidFill>
                            <a:srgbClr val="7030A0"/>
                          </a:solidFill>
                          <a:latin typeface="+mn-lt"/>
                          <a:ea typeface="Times"/>
                          <a:cs typeface="Times New Roman"/>
                        </a:rPr>
                        <a:t>16/appl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506.4</a:t>
                      </a:r>
                    </a:p>
                    <a:p>
                      <a:pPr marL="0" marR="0" algn="ctr">
                        <a:spcBef>
                          <a:spcPts val="0"/>
                        </a:spcBef>
                        <a:spcAft>
                          <a:spcPts val="0"/>
                        </a:spcAft>
                      </a:pPr>
                      <a:r>
                        <a:rPr lang="en-US" sz="2400" b="1" strike="noStrike" dirty="0">
                          <a:solidFill>
                            <a:srgbClr val="7030A0"/>
                          </a:solidFill>
                          <a:latin typeface="+mn-lt"/>
                          <a:ea typeface="Times"/>
                          <a:cs typeface="Times New Roman"/>
                        </a:rPr>
                        <a:t>3.6</a:t>
                      </a:r>
                    </a:p>
                    <a:p>
                      <a:pPr marL="0" marR="0" algn="ctr">
                        <a:spcBef>
                          <a:spcPts val="0"/>
                        </a:spcBef>
                        <a:spcAft>
                          <a:spcPts val="0"/>
                        </a:spcAft>
                      </a:pPr>
                      <a:r>
                        <a:rPr lang="en-US" sz="2400" b="1" strike="noStrike" dirty="0">
                          <a:solidFill>
                            <a:srgbClr val="7030A0"/>
                          </a:solidFill>
                          <a:latin typeface="+mn-lt"/>
                          <a:ea typeface="Times"/>
                          <a:cs typeface="Times New Roman"/>
                        </a:rPr>
                        <a:t>53,030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511.5</a:t>
                      </a:r>
                    </a:p>
                    <a:p>
                      <a:pPr marL="0" marR="0" algn="ctr">
                        <a:spcBef>
                          <a:spcPts val="0"/>
                        </a:spcBef>
                        <a:spcAft>
                          <a:spcPts val="0"/>
                        </a:spcAft>
                      </a:pPr>
                      <a:r>
                        <a:rPr lang="en-US" sz="2400" b="1" strike="noStrike" dirty="0">
                          <a:solidFill>
                            <a:srgbClr val="7030A0"/>
                          </a:solidFill>
                          <a:latin typeface="+mn-lt"/>
                          <a:ea typeface="Times"/>
                          <a:cs typeface="Times New Roman"/>
                        </a:rPr>
                        <a:t>3.73</a:t>
                      </a:r>
                    </a:p>
                    <a:p>
                      <a:pPr marL="0" marR="0" algn="ctr">
                        <a:spcBef>
                          <a:spcPts val="0"/>
                        </a:spcBef>
                        <a:spcAft>
                          <a:spcPts val="0"/>
                        </a:spcAft>
                      </a:pPr>
                      <a:r>
                        <a:rPr lang="en-US" sz="2400" b="1" strike="noStrike" dirty="0">
                          <a:solidFill>
                            <a:srgbClr val="7030A0"/>
                          </a:solidFill>
                          <a:latin typeface="+mn-lt"/>
                          <a:ea typeface="Times"/>
                          <a:cs typeface="Times New Roman"/>
                        </a:rPr>
                        <a:t>22,239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505.9</a:t>
                      </a:r>
                    </a:p>
                    <a:p>
                      <a:pPr marL="0" marR="0" algn="ctr">
                        <a:spcBef>
                          <a:spcPts val="0"/>
                        </a:spcBef>
                        <a:spcAft>
                          <a:spcPts val="0"/>
                        </a:spcAft>
                      </a:pPr>
                      <a:r>
                        <a:rPr lang="en-US" sz="2400" b="1" strike="noStrike" dirty="0">
                          <a:solidFill>
                            <a:srgbClr val="7030A0"/>
                          </a:solidFill>
                          <a:latin typeface="+mn-lt"/>
                          <a:ea typeface="Times"/>
                          <a:cs typeface="Times New Roman"/>
                        </a:rPr>
                        <a:t>3.48</a:t>
                      </a:r>
                    </a:p>
                    <a:p>
                      <a:pPr marL="0" marR="0" algn="ctr">
                        <a:spcBef>
                          <a:spcPts val="0"/>
                        </a:spcBef>
                        <a:spcAft>
                          <a:spcPts val="0"/>
                        </a:spcAft>
                      </a:pPr>
                      <a:r>
                        <a:rPr lang="en-US" sz="2400" b="1" strike="noStrike" dirty="0">
                          <a:solidFill>
                            <a:srgbClr val="7030A0"/>
                          </a:solidFill>
                          <a:latin typeface="+mn-lt"/>
                          <a:ea typeface="Times"/>
                          <a:cs typeface="Times New Roman"/>
                        </a:rPr>
                        <a:t>62,443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511.9</a:t>
                      </a:r>
                    </a:p>
                    <a:p>
                      <a:pPr marL="0" marR="0" algn="ctr">
                        <a:spcBef>
                          <a:spcPts val="0"/>
                        </a:spcBef>
                        <a:spcAft>
                          <a:spcPts val="0"/>
                        </a:spcAft>
                      </a:pPr>
                      <a:r>
                        <a:rPr lang="en-US" sz="2400" b="1" strike="noStrike" dirty="0">
                          <a:solidFill>
                            <a:srgbClr val="7030A0"/>
                          </a:solidFill>
                          <a:latin typeface="+mn-lt"/>
                          <a:ea typeface="Times"/>
                          <a:cs typeface="Times New Roman"/>
                        </a:rPr>
                        <a:t>3.74</a:t>
                      </a:r>
                    </a:p>
                    <a:p>
                      <a:pPr marL="0" marR="0" algn="ctr">
                        <a:spcBef>
                          <a:spcPts val="0"/>
                        </a:spcBef>
                        <a:spcAft>
                          <a:spcPts val="0"/>
                        </a:spcAft>
                      </a:pPr>
                      <a:r>
                        <a:rPr lang="en-US" sz="2400" b="1" strike="noStrike" dirty="0">
                          <a:solidFill>
                            <a:srgbClr val="7030A0"/>
                          </a:solidFill>
                          <a:latin typeface="+mn-lt"/>
                          <a:ea typeface="Times"/>
                          <a:cs typeface="Times New Roman"/>
                        </a:rPr>
                        <a:t>22,666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459548"/>
                  </a:ext>
                </a:extLst>
              </a:tr>
              <a:tr h="664076">
                <a:tc>
                  <a:txBody>
                    <a:bodyPr/>
                    <a:lstStyle/>
                    <a:p>
                      <a:pPr marL="0" marR="0" algn="ctr">
                        <a:spcBef>
                          <a:spcPts val="0"/>
                        </a:spcBef>
                        <a:spcAft>
                          <a:spcPts val="0"/>
                        </a:spcAft>
                      </a:pPr>
                      <a:r>
                        <a:rPr lang="en-US" sz="2400" b="1" dirty="0">
                          <a:solidFill>
                            <a:srgbClr val="7030A0"/>
                          </a:solidFill>
                          <a:latin typeface="+mn-lt"/>
                          <a:ea typeface="Times"/>
                          <a:cs typeface="Times New Roman"/>
                        </a:rPr>
                        <a:t>DO</a:t>
                      </a:r>
                    </a:p>
                    <a:p>
                      <a:pPr marL="0" marR="0" algn="ctr">
                        <a:spcBef>
                          <a:spcPts val="0"/>
                        </a:spcBef>
                        <a:spcAft>
                          <a:spcPts val="0"/>
                        </a:spcAft>
                      </a:pPr>
                      <a:r>
                        <a:rPr lang="en-US" sz="2400" b="1" dirty="0">
                          <a:solidFill>
                            <a:srgbClr val="7030A0"/>
                          </a:solidFill>
                          <a:latin typeface="+mn-lt"/>
                          <a:ea typeface="Times"/>
                          <a:cs typeface="Times New Roman"/>
                        </a:rPr>
                        <a:t>12/appl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502.8</a:t>
                      </a:r>
                    </a:p>
                    <a:p>
                      <a:pPr marL="0" marR="0" algn="ctr">
                        <a:spcBef>
                          <a:spcPts val="0"/>
                        </a:spcBef>
                        <a:spcAft>
                          <a:spcPts val="0"/>
                        </a:spcAft>
                      </a:pPr>
                      <a:r>
                        <a:rPr lang="en-US" sz="2400" b="1" strike="noStrike" dirty="0">
                          <a:solidFill>
                            <a:srgbClr val="7030A0"/>
                          </a:solidFill>
                          <a:latin typeface="+mn-lt"/>
                          <a:ea typeface="Times"/>
                          <a:cs typeface="Times New Roman"/>
                        </a:rPr>
                        <a:t>3.58</a:t>
                      </a:r>
                    </a:p>
                    <a:p>
                      <a:pPr marL="0" marR="0" algn="ctr">
                        <a:spcBef>
                          <a:spcPts val="0"/>
                        </a:spcBef>
                        <a:spcAft>
                          <a:spcPts val="0"/>
                        </a:spcAft>
                      </a:pPr>
                      <a:r>
                        <a:rPr lang="en-US" sz="2400" b="1" strike="noStrike" dirty="0">
                          <a:solidFill>
                            <a:srgbClr val="7030A0"/>
                          </a:solidFill>
                          <a:latin typeface="+mn-lt"/>
                          <a:ea typeface="Times"/>
                          <a:cs typeface="Times New Roman"/>
                        </a:rPr>
                        <a:t>27,277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504.6</a:t>
                      </a:r>
                    </a:p>
                    <a:p>
                      <a:pPr marL="0" marR="0" algn="ctr">
                        <a:spcBef>
                          <a:spcPts val="0"/>
                        </a:spcBef>
                        <a:spcAft>
                          <a:spcPts val="0"/>
                        </a:spcAft>
                      </a:pPr>
                      <a:r>
                        <a:rPr lang="en-US" sz="2400" b="1" strike="noStrike" dirty="0">
                          <a:solidFill>
                            <a:srgbClr val="7030A0"/>
                          </a:solidFill>
                          <a:latin typeface="+mn-lt"/>
                          <a:ea typeface="Times"/>
                          <a:cs typeface="Times New Roman"/>
                        </a:rPr>
                        <a:t>3.56</a:t>
                      </a:r>
                    </a:p>
                    <a:p>
                      <a:pPr marL="0" marR="0" algn="ctr">
                        <a:spcBef>
                          <a:spcPts val="0"/>
                        </a:spcBef>
                        <a:spcAft>
                          <a:spcPts val="0"/>
                        </a:spcAft>
                      </a:pPr>
                      <a:r>
                        <a:rPr lang="en-US" sz="2400" b="1" strike="noStrike" dirty="0">
                          <a:solidFill>
                            <a:srgbClr val="7030A0"/>
                          </a:solidFill>
                          <a:latin typeface="+mn-lt"/>
                          <a:ea typeface="Times"/>
                          <a:cs typeface="Times New Roman"/>
                        </a:rPr>
                        <a:t>8,516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219968"/>
                  </a:ext>
                </a:extLst>
              </a:tr>
              <a:tr h="819017">
                <a:tc>
                  <a:txBody>
                    <a:bodyPr/>
                    <a:lstStyle/>
                    <a:p>
                      <a:pPr marL="0" marR="0" algn="ctr">
                        <a:spcBef>
                          <a:spcPts val="0"/>
                        </a:spcBef>
                        <a:spcAft>
                          <a:spcPts val="0"/>
                        </a:spcAft>
                      </a:pPr>
                      <a:r>
                        <a:rPr lang="en-US" sz="2400" b="1" dirty="0">
                          <a:solidFill>
                            <a:srgbClr val="7030A0"/>
                          </a:solidFill>
                          <a:latin typeface="+mn-lt"/>
                          <a:ea typeface="Times"/>
                          <a:cs typeface="Times New Roman"/>
                        </a:rPr>
                        <a:t>Dentistry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19.1</a:t>
                      </a:r>
                    </a:p>
                    <a:p>
                      <a:pPr marL="0" marR="0" algn="ctr">
                        <a:spcBef>
                          <a:spcPts val="0"/>
                        </a:spcBef>
                        <a:spcAft>
                          <a:spcPts val="0"/>
                        </a:spcAft>
                      </a:pPr>
                      <a:r>
                        <a:rPr lang="en-US" sz="2400" b="1" strike="noStrike" dirty="0">
                          <a:solidFill>
                            <a:srgbClr val="7030A0"/>
                          </a:solidFill>
                          <a:latin typeface="+mn-lt"/>
                          <a:ea typeface="Times"/>
                          <a:cs typeface="Times New Roman"/>
                        </a:rPr>
                        <a:t>3.45</a:t>
                      </a:r>
                    </a:p>
                    <a:p>
                      <a:pPr marL="0" marR="0" algn="ctr">
                        <a:spcBef>
                          <a:spcPts val="0"/>
                        </a:spcBef>
                        <a:spcAft>
                          <a:spcPts val="0"/>
                        </a:spcAft>
                      </a:pPr>
                      <a:r>
                        <a:rPr lang="en-US" sz="2400" b="1" strike="noStrike" dirty="0">
                          <a:solidFill>
                            <a:srgbClr val="7030A0"/>
                          </a:solidFill>
                          <a:latin typeface="+mn-lt"/>
                          <a:ea typeface="Times"/>
                          <a:cs typeface="Times New Roman"/>
                        </a:rPr>
                        <a:t>11,759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20.4</a:t>
                      </a:r>
                    </a:p>
                    <a:p>
                      <a:pPr marL="0" marR="0" algn="ctr">
                        <a:spcBef>
                          <a:spcPts val="0"/>
                        </a:spcBef>
                        <a:spcAft>
                          <a:spcPts val="0"/>
                        </a:spcAft>
                      </a:pPr>
                      <a:r>
                        <a:rPr lang="en-US" sz="2400" b="1" strike="noStrike" dirty="0">
                          <a:solidFill>
                            <a:srgbClr val="7030A0"/>
                          </a:solidFill>
                          <a:latin typeface="+mn-lt"/>
                          <a:ea typeface="Times"/>
                          <a:cs typeface="Times New Roman"/>
                        </a:rPr>
                        <a:t>3.59</a:t>
                      </a:r>
                    </a:p>
                    <a:p>
                      <a:pPr marL="0" marR="0" algn="ctr">
                        <a:spcBef>
                          <a:spcPts val="0"/>
                        </a:spcBef>
                        <a:spcAft>
                          <a:spcPts val="0"/>
                        </a:spcAft>
                      </a:pPr>
                      <a:r>
                        <a:rPr lang="en-US" sz="2400" b="1" strike="noStrike" dirty="0">
                          <a:solidFill>
                            <a:srgbClr val="7030A0"/>
                          </a:solidFill>
                          <a:latin typeface="+mn-lt"/>
                          <a:ea typeface="Times"/>
                          <a:cs typeface="Times New Roman"/>
                        </a:rPr>
                        <a:t>6,295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strike="noStrike" dirty="0">
                          <a:solidFill>
                            <a:srgbClr val="7030A0"/>
                          </a:solidFill>
                          <a:latin typeface="+mn-lt"/>
                          <a:ea typeface="Times"/>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244585"/>
                  </a:ext>
                </a:extLst>
              </a:tr>
              <a:tr h="664076">
                <a:tc gridSpan="5">
                  <a:txBody>
                    <a:bodyPr/>
                    <a:lstStyle/>
                    <a:p>
                      <a:pPr marL="0" marR="0" algn="ctr">
                        <a:spcBef>
                          <a:spcPts val="0"/>
                        </a:spcBef>
                        <a:spcAft>
                          <a:spcPts val="0"/>
                        </a:spcAft>
                      </a:pPr>
                      <a:r>
                        <a:rPr lang="en-US" sz="2400" b="1" dirty="0">
                          <a:solidFill>
                            <a:srgbClr val="7030A0"/>
                          </a:solidFill>
                          <a:latin typeface="+mn-lt"/>
                          <a:ea typeface="Times"/>
                          <a:cs typeface="Times New Roman"/>
                        </a:rPr>
                        <a:t>Veterinary, optometry and podiatry data are not yet available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400" b="1" strike="noStrike" dirty="0">
                        <a:solidFill>
                          <a:srgbClr val="7030A0"/>
                        </a:solidFill>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400" b="1" strike="noStrike" dirty="0">
                        <a:solidFill>
                          <a:srgbClr val="7030A0"/>
                        </a:solidFill>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400" b="1" strike="noStrike" dirty="0">
                        <a:solidFill>
                          <a:srgbClr val="7030A0"/>
                        </a:solidFill>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400" b="1" strike="noStrike" dirty="0">
                        <a:solidFill>
                          <a:srgbClr val="7030A0"/>
                        </a:solidFill>
                        <a:latin typeface="+mn-lt"/>
                        <a:ea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752751"/>
                  </a:ext>
                </a:extLst>
              </a:tr>
            </a:tbl>
          </a:graphicData>
        </a:graphic>
      </p:graphicFrame>
      <p:sp>
        <p:nvSpPr>
          <p:cNvPr id="7198" name="Rectangle 6"/>
          <p:cNvSpPr>
            <a:spLocks noChangeArrowheads="1"/>
          </p:cNvSpPr>
          <p:nvPr/>
        </p:nvSpPr>
        <p:spPr bwMode="auto">
          <a:xfrm>
            <a:off x="5257800" y="6519446"/>
            <a:ext cx="4343400"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Light" panose="020F0302020204030204"/>
                <a:ea typeface="+mn-ea"/>
                <a:cs typeface="+mn-cs"/>
              </a:rPr>
              <a:t>* Source:  2018-2020 aamc.org, aacomas.org</a:t>
            </a:r>
          </a:p>
        </p:txBody>
      </p:sp>
      <p:sp>
        <p:nvSpPr>
          <p:cNvPr id="2" name="TextBox 1"/>
          <p:cNvSpPr txBox="1"/>
          <p:nvPr/>
        </p:nvSpPr>
        <p:spPr>
          <a:xfrm>
            <a:off x="119308" y="5420380"/>
            <a:ext cx="890538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dirty="0">
                <a:solidFill>
                  <a:srgbClr val="C00000"/>
                </a:solidFill>
                <a:latin typeface="Calibri Light" panose="020F0302020204030204"/>
              </a:rPr>
              <a:t>Consider this: from MD applicants with GPA 3.8-4 &amp; MCAT 518-528,  87% get accepted…but 13% do not!  1 in 8 rejected!  </a:t>
            </a:r>
            <a:endParaRPr kumimoji="0" lang="en-US" sz="2800" b="1" i="1" u="none" strike="noStrike" kern="1200" cap="none" spc="0" normalizeH="0" baseline="0" noProof="0" dirty="0">
              <a:ln>
                <a:noFill/>
              </a:ln>
              <a:solidFill>
                <a:srgbClr val="C00000"/>
              </a:solidFill>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4AAF6EEF-C874-403E-B623-074C7230B55A}"/>
              </a:ext>
            </a:extLst>
          </p:cNvPr>
          <p:cNvSpPr txBox="1"/>
          <p:nvPr/>
        </p:nvSpPr>
        <p:spPr>
          <a:xfrm rot="20124190">
            <a:off x="1077025" y="2771591"/>
            <a:ext cx="7583295" cy="769441"/>
          </a:xfrm>
          <a:prstGeom prst="rect">
            <a:avLst/>
          </a:prstGeom>
          <a:solidFill>
            <a:schemeClr val="bg1"/>
          </a:solidFill>
        </p:spPr>
        <p:txBody>
          <a:bodyPr wrap="square" rtlCol="0">
            <a:spAutoFit/>
          </a:bodyPr>
          <a:lstStyle/>
          <a:p>
            <a:r>
              <a:rPr lang="en-US" sz="4400" b="1" i="1" dirty="0">
                <a:solidFill>
                  <a:srgbClr val="7030A0"/>
                </a:solidFill>
              </a:rPr>
              <a:t>Needs to be </a:t>
            </a:r>
            <a:r>
              <a:rPr lang="en-US" sz="4400" b="1" i="1" dirty="0" err="1">
                <a:solidFill>
                  <a:srgbClr val="7030A0"/>
                </a:solidFill>
              </a:rPr>
              <a:t>upated</a:t>
            </a:r>
            <a:r>
              <a:rPr lang="en-US" sz="4400" b="1" i="1" dirty="0">
                <a:solidFill>
                  <a:srgbClr val="7030A0"/>
                </a:solidFill>
              </a:rPr>
              <a:t> with data!</a:t>
            </a:r>
          </a:p>
        </p:txBody>
      </p:sp>
    </p:spTree>
    <p:extLst>
      <p:ext uri="{BB962C8B-B14F-4D97-AF65-F5344CB8AC3E}">
        <p14:creationId xmlns:p14="http://schemas.microsoft.com/office/powerpoint/2010/main" val="3575225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96240" y="1066800"/>
            <a:ext cx="8747760" cy="5410200"/>
          </a:xfrm>
        </p:spPr>
        <p:txBody>
          <a:bodyPr>
            <a:normAutofit/>
          </a:bodyPr>
          <a:lstStyle/>
          <a:p>
            <a:pPr eaLnBrk="1" hangingPunct="1">
              <a:lnSpc>
                <a:spcPct val="90000"/>
              </a:lnSpc>
              <a:buFontTx/>
              <a:buNone/>
            </a:pPr>
            <a:r>
              <a:rPr lang="en-US" sz="3200" b="1" dirty="0">
                <a:solidFill>
                  <a:srgbClr val="7030A0"/>
                </a:solidFill>
              </a:rPr>
              <a:t>-STUDIED available online resources!  MSAR, HPAC handbook, links, </a:t>
            </a:r>
            <a:r>
              <a:rPr lang="en-US" sz="3200" b="1" dirty="0" err="1">
                <a:solidFill>
                  <a:srgbClr val="7030A0"/>
                </a:solidFill>
              </a:rPr>
              <a:t>etc</a:t>
            </a:r>
            <a:r>
              <a:rPr lang="en-US" sz="3200" b="1" dirty="0">
                <a:solidFill>
                  <a:srgbClr val="7030A0"/>
                </a:solidFill>
              </a:rPr>
              <a:t>!</a:t>
            </a:r>
          </a:p>
          <a:p>
            <a:pPr eaLnBrk="1" hangingPunct="1">
              <a:lnSpc>
                <a:spcPct val="90000"/>
              </a:lnSpc>
              <a:buFontTx/>
              <a:buNone/>
            </a:pPr>
            <a:r>
              <a:rPr lang="en-US" sz="3200" b="1" dirty="0">
                <a:solidFill>
                  <a:srgbClr val="7030A0"/>
                </a:solidFill>
              </a:rPr>
              <a:t>-PREPARED BETTER for admission tests</a:t>
            </a:r>
          </a:p>
          <a:p>
            <a:pPr eaLnBrk="1" hangingPunct="1">
              <a:lnSpc>
                <a:spcPct val="90000"/>
              </a:lnSpc>
              <a:buFontTx/>
              <a:buNone/>
            </a:pPr>
            <a:r>
              <a:rPr lang="en-US" sz="3200" b="1" dirty="0">
                <a:solidFill>
                  <a:srgbClr val="7030A0"/>
                </a:solidFill>
              </a:rPr>
              <a:t>-PRACTICED interviews, REVIEWED questions, READ more</a:t>
            </a:r>
          </a:p>
          <a:p>
            <a:pPr eaLnBrk="1" hangingPunct="1">
              <a:lnSpc>
                <a:spcPct val="90000"/>
              </a:lnSpc>
              <a:buFontTx/>
              <a:buNone/>
            </a:pPr>
            <a:r>
              <a:rPr lang="en-US" sz="3200" b="1" dirty="0">
                <a:solidFill>
                  <a:srgbClr val="7030A0"/>
                </a:solidFill>
              </a:rPr>
              <a:t>-OWNED my personal choice of schools; ASKED myself the “ONLY” question!</a:t>
            </a:r>
          </a:p>
          <a:p>
            <a:pPr eaLnBrk="1" hangingPunct="1">
              <a:lnSpc>
                <a:spcPct val="90000"/>
              </a:lnSpc>
              <a:buFontTx/>
              <a:buNone/>
            </a:pPr>
            <a:r>
              <a:rPr lang="en-US" sz="3200" b="1" dirty="0">
                <a:solidFill>
                  <a:srgbClr val="7030A0"/>
                </a:solidFill>
              </a:rPr>
              <a:t>-HONESTLY assessed my application; NOT “Except for </a:t>
            </a:r>
            <a:r>
              <a:rPr lang="en-US" sz="3200" b="1" dirty="0" err="1">
                <a:solidFill>
                  <a:srgbClr val="7030A0"/>
                </a:solidFill>
              </a:rPr>
              <a:t>xxxx</a:t>
            </a:r>
            <a:r>
              <a:rPr lang="en-US" sz="3200" b="1" dirty="0">
                <a:solidFill>
                  <a:srgbClr val="7030A0"/>
                </a:solidFill>
              </a:rPr>
              <a:t>, my app is good.”</a:t>
            </a:r>
          </a:p>
          <a:p>
            <a:pPr eaLnBrk="1" hangingPunct="1">
              <a:lnSpc>
                <a:spcPct val="90000"/>
              </a:lnSpc>
              <a:buNone/>
            </a:pPr>
            <a:r>
              <a:rPr lang="en-US" sz="3200" b="1" dirty="0">
                <a:solidFill>
                  <a:srgbClr val="7030A0"/>
                </a:solidFill>
              </a:rPr>
              <a:t>-Thought more STRATEGICALLY</a:t>
            </a:r>
          </a:p>
          <a:p>
            <a:pPr eaLnBrk="1" hangingPunct="1">
              <a:lnSpc>
                <a:spcPct val="90000"/>
              </a:lnSpc>
              <a:buNone/>
            </a:pPr>
            <a:endParaRPr lang="en-US" sz="2800" dirty="0"/>
          </a:p>
          <a:p>
            <a:pPr eaLnBrk="1" hangingPunct="1">
              <a:lnSpc>
                <a:spcPct val="90000"/>
              </a:lnSpc>
              <a:buFontTx/>
              <a:buNone/>
            </a:pPr>
            <a:endParaRPr lang="en-US" sz="2800" dirty="0"/>
          </a:p>
        </p:txBody>
      </p:sp>
      <p:sp>
        <p:nvSpPr>
          <p:cNvPr id="2" name="Rectangle 1">
            <a:extLst>
              <a:ext uri="{FF2B5EF4-FFF2-40B4-BE49-F238E27FC236}">
                <a16:creationId xmlns:a16="http://schemas.microsoft.com/office/drawing/2014/main" id="{D7973CBF-5BA2-4520-9513-2EC498DF76EA}"/>
              </a:ext>
            </a:extLst>
          </p:cNvPr>
          <p:cNvSpPr/>
          <p:nvPr/>
        </p:nvSpPr>
        <p:spPr>
          <a:xfrm>
            <a:off x="762000" y="152400"/>
            <a:ext cx="7338997" cy="646331"/>
          </a:xfrm>
          <a:prstGeom prst="rect">
            <a:avLst/>
          </a:prstGeom>
        </p:spPr>
        <p:txBody>
          <a:bodyPr wrap="non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Light" panose="020F0302020204030204"/>
                <a:ea typeface="+mn-ea"/>
                <a:cs typeface="+mn-cs"/>
              </a:rPr>
              <a:t>“Things I wish I had known/done…”</a:t>
            </a:r>
          </a:p>
        </p:txBody>
      </p:sp>
    </p:spTree>
    <p:extLst>
      <p:ext uri="{BB962C8B-B14F-4D97-AF65-F5344CB8AC3E}">
        <p14:creationId xmlns:p14="http://schemas.microsoft.com/office/powerpoint/2010/main" val="3475827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553200"/>
          </a:xfrm>
        </p:spPr>
        <p:txBody>
          <a:bodyPr anchor="t">
            <a:noAutofit/>
          </a:bodyPr>
          <a:lstStyle/>
          <a:p>
            <a:pPr algn="l"/>
            <a:r>
              <a:rPr lang="en-US" altLang="en-US" sz="2800" b="1" cap="none" dirty="0">
                <a:solidFill>
                  <a:srgbClr val="7030A0"/>
                </a:solidFill>
                <a:latin typeface="+mn-lt"/>
                <a:cs typeface="Times New Roman" panose="02020603050405020304" pitchFamily="18" charset="0"/>
              </a:rPr>
              <a:t>HPAC??  Health Professions Advisory Committee</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faculty and staff who review student applications to medical, dental, optometry and veterinary schools</a:t>
            </a:r>
            <a:br>
              <a:rPr lang="en-US" altLang="en-US" sz="2800" b="1" cap="none" dirty="0">
                <a:solidFill>
                  <a:srgbClr val="7030A0"/>
                </a:solidFill>
                <a:latin typeface="+mn-lt"/>
                <a:cs typeface="Times New Roman" panose="02020603050405020304" pitchFamily="18" charset="0"/>
              </a:rPr>
            </a:b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Chaired by </a:t>
            </a:r>
            <a:r>
              <a:rPr lang="en-US" altLang="en-US" sz="2800" b="1" cap="none" dirty="0">
                <a:solidFill>
                  <a:srgbClr val="C00000"/>
                </a:solidFill>
                <a:latin typeface="+mn-lt"/>
                <a:cs typeface="Times New Roman" panose="02020603050405020304" pitchFamily="18" charset="0"/>
              </a:rPr>
              <a:t>Professor Waters</a:t>
            </a:r>
            <a:r>
              <a:rPr lang="en-US" altLang="en-US" sz="2800" b="1" cap="none" dirty="0">
                <a:solidFill>
                  <a:srgbClr val="7030A0"/>
                </a:solidFill>
                <a:latin typeface="+mn-lt"/>
                <a:cs typeface="Times New Roman" panose="02020603050405020304" pitchFamily="18" charset="0"/>
              </a:rPr>
              <a:t>, Biology, RISC 218 with faculty from across campus who review, interview and recommend student and alumni applicants</a:t>
            </a:r>
            <a:br>
              <a:rPr lang="en-US" altLang="en-US" sz="2800" b="1" cap="none" dirty="0">
                <a:solidFill>
                  <a:srgbClr val="7030A0"/>
                </a:solidFill>
                <a:latin typeface="+mn-lt"/>
                <a:cs typeface="Times New Roman" panose="02020603050405020304" pitchFamily="18" charset="0"/>
              </a:rPr>
            </a:br>
            <a:br>
              <a:rPr lang="en-US" altLang="en-US" sz="2800" b="1" cap="none" dirty="0">
                <a:solidFill>
                  <a:srgbClr val="7030A0"/>
                </a:solidFill>
                <a:latin typeface="+mn-lt"/>
                <a:cs typeface="Times New Roman" panose="02020603050405020304" pitchFamily="18" charset="0"/>
              </a:rPr>
            </a:br>
            <a:r>
              <a:rPr lang="en-US" altLang="en-US" sz="2800" b="1" cap="none" dirty="0" err="1">
                <a:solidFill>
                  <a:srgbClr val="C00000"/>
                </a:solidFill>
                <a:latin typeface="+mn-lt"/>
                <a:cs typeface="Times New Roman" panose="02020603050405020304" pitchFamily="18" charset="0"/>
              </a:rPr>
              <a:t>Mrs</a:t>
            </a:r>
            <a:r>
              <a:rPr lang="en-US" altLang="en-US" sz="2800" b="1" cap="none" dirty="0">
                <a:solidFill>
                  <a:srgbClr val="C00000"/>
                </a:solidFill>
                <a:latin typeface="+mn-lt"/>
                <a:cs typeface="Times New Roman" panose="02020603050405020304" pitchFamily="18" charset="0"/>
              </a:rPr>
              <a:t> </a:t>
            </a:r>
            <a:r>
              <a:rPr lang="en-US" altLang="en-US" sz="2800" b="1" cap="none" dirty="0" err="1">
                <a:solidFill>
                  <a:srgbClr val="C00000"/>
                </a:solidFill>
                <a:latin typeface="+mn-lt"/>
                <a:cs typeface="Times New Roman" panose="02020603050405020304" pitchFamily="18" charset="0"/>
              </a:rPr>
              <a:t>Glaus</a:t>
            </a:r>
            <a:r>
              <a:rPr lang="en-US" altLang="en-US" sz="2800" b="1" cap="none" dirty="0">
                <a:solidFill>
                  <a:srgbClr val="7030A0"/>
                </a:solidFill>
                <a:latin typeface="+mn-lt"/>
                <a:cs typeface="Times New Roman" panose="02020603050405020304" pitchFamily="18" charset="0"/>
              </a:rPr>
              <a:t>, Director, HP Advising, Scott Hall 101</a:t>
            </a:r>
            <a:br>
              <a:rPr lang="en-US" altLang="en-US" sz="2800" b="1" cap="none" dirty="0">
                <a:solidFill>
                  <a:srgbClr val="7030A0"/>
                </a:solidFill>
                <a:latin typeface="+mn-lt"/>
                <a:cs typeface="Times New Roman" panose="02020603050405020304" pitchFamily="18" charset="0"/>
              </a:rPr>
            </a:br>
            <a:br>
              <a:rPr lang="en-US" altLang="en-US" sz="2800" b="1" cap="none" dirty="0">
                <a:solidFill>
                  <a:srgbClr val="7030A0"/>
                </a:solidFill>
                <a:latin typeface="+mn-lt"/>
                <a:cs typeface="Times New Roman" panose="02020603050405020304" pitchFamily="18" charset="0"/>
              </a:rPr>
            </a:br>
            <a:r>
              <a:rPr lang="en-US" altLang="en-US" sz="2800" b="1" cap="none" dirty="0" err="1">
                <a:solidFill>
                  <a:srgbClr val="C00000"/>
                </a:solidFill>
                <a:latin typeface="+mn-lt"/>
                <a:cs typeface="Times New Roman" panose="02020603050405020304" pitchFamily="18" charset="0"/>
              </a:rPr>
              <a:t>Ms</a:t>
            </a:r>
            <a:r>
              <a:rPr lang="en-US" altLang="en-US" sz="2800" b="1" cap="none" dirty="0">
                <a:solidFill>
                  <a:srgbClr val="C00000"/>
                </a:solidFill>
                <a:latin typeface="+mn-lt"/>
                <a:cs typeface="Times New Roman" panose="02020603050405020304" pitchFamily="18" charset="0"/>
              </a:rPr>
              <a:t> Schultz</a:t>
            </a:r>
            <a:r>
              <a:rPr lang="en-US" altLang="en-US" sz="2800" b="1" cap="none" dirty="0">
                <a:solidFill>
                  <a:srgbClr val="7030A0"/>
                </a:solidFill>
                <a:latin typeface="+mn-lt"/>
                <a:cs typeface="Times New Roman" panose="02020603050405020304" pitchFamily="18" charset="0"/>
              </a:rPr>
              <a:t>, Senior Associate Director, Gateway, Hogg 201</a:t>
            </a:r>
            <a:br>
              <a:rPr lang="en-US" altLang="en-US" sz="2800" b="1" cap="none" dirty="0">
                <a:solidFill>
                  <a:srgbClr val="7030A0"/>
                </a:solidFill>
                <a:latin typeface="+mn-lt"/>
                <a:cs typeface="Times New Roman" panose="02020603050405020304" pitchFamily="18" charset="0"/>
              </a:rPr>
            </a:br>
            <a:br>
              <a:rPr lang="en-US" altLang="en-US" sz="3200" b="1" cap="none" dirty="0">
                <a:solidFill>
                  <a:srgbClr val="7030A0"/>
                </a:solidFill>
                <a:latin typeface="+mn-lt"/>
                <a:cs typeface="Times New Roman" panose="02020603050405020304" pitchFamily="18" charset="0"/>
              </a:rPr>
            </a:br>
            <a:r>
              <a:rPr lang="en-US" altLang="en-US" sz="2800" b="1" i="1" cap="none" dirty="0">
                <a:solidFill>
                  <a:srgbClr val="7030A0"/>
                </a:solidFill>
                <a:latin typeface="+mn-lt"/>
                <a:cs typeface="Times New Roman" panose="02020603050405020304" pitchFamily="18" charset="0"/>
              </a:rPr>
              <a:t>…along with the Office of HP Advising, HPAC contributes to sources of programming for advising, career exploration, internships, externships, off-campus resources and more!  It is up to YOU to access these resources!</a:t>
            </a:r>
            <a:br>
              <a:rPr lang="en-US" altLang="en-US" sz="3200" b="1" cap="none" dirty="0">
                <a:solidFill>
                  <a:srgbClr val="50B4C8"/>
                </a:solidFill>
                <a:latin typeface="+mn-lt"/>
                <a:cs typeface="Times New Roman" panose="02020603050405020304" pitchFamily="18" charset="0"/>
              </a:rPr>
            </a:br>
            <a:endParaRPr lang="en-US" sz="3200" b="1" cap="none" dirty="0">
              <a:latin typeface="+mn-lt"/>
              <a:cs typeface="Times New Roman" panose="02020603050405020304" pitchFamily="18" charset="0"/>
            </a:endParaRPr>
          </a:p>
        </p:txBody>
      </p:sp>
    </p:spTree>
    <p:extLst>
      <p:ext uri="{BB962C8B-B14F-4D97-AF65-F5344CB8AC3E}">
        <p14:creationId xmlns:p14="http://schemas.microsoft.com/office/powerpoint/2010/main" val="1713213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990599"/>
            <a:ext cx="8763000" cy="5558445"/>
          </a:xfrm>
          <a:prstGeom prst="rect">
            <a:avLst/>
          </a:prstGeom>
        </p:spPr>
        <p:txBody>
          <a:bodyPr wrap="square">
            <a:spAutoFit/>
          </a:bodyPr>
          <a:lstStyle/>
          <a:p>
            <a:pPr marL="34290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Practice Principles of </a:t>
            </a:r>
            <a:r>
              <a:rPr kumimoji="0" lang="en-US" altLang="en-US" sz="2400" b="1" i="0" u="none" strike="noStrike" kern="0" cap="none" spc="0" normalizeH="0" baseline="0" noProof="0" dirty="0">
                <a:ln>
                  <a:noFill/>
                </a:ln>
                <a:solidFill>
                  <a:srgbClr val="C00000"/>
                </a:solidFill>
                <a:effectLst/>
                <a:uLnTx/>
                <a:uFillTx/>
                <a:latin typeface="Calibri Light" panose="020F0302020204030204"/>
                <a:ea typeface="+mn-ea"/>
                <a:cs typeface="+mn-cs"/>
              </a:rPr>
              <a:t>Intellectual Honesty</a:t>
            </a: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 Make judicious choices in your behavior! Assume the </a:t>
            </a:r>
            <a:r>
              <a:rPr kumimoji="0" lang="en-US" altLang="en-US" sz="2400" b="1" i="0" u="none" strike="noStrike" kern="0" cap="none" spc="0" normalizeH="0" baseline="0" noProof="0" dirty="0">
                <a:ln>
                  <a:noFill/>
                </a:ln>
                <a:solidFill>
                  <a:srgbClr val="C00000"/>
                </a:solidFill>
                <a:effectLst/>
                <a:uLnTx/>
                <a:uFillTx/>
                <a:latin typeface="Calibri Light" panose="020F0302020204030204"/>
                <a:ea typeface="+mn-ea"/>
                <a:cs typeface="+mn-cs"/>
              </a:rPr>
              <a:t>consequences of your actions</a:t>
            </a: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a:t>
            </a:r>
          </a:p>
          <a:p>
            <a:pPr marL="34290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1" i="0" u="sng" strike="noStrike" kern="0" cap="none" spc="0" normalizeH="0" baseline="0" noProof="0" dirty="0">
              <a:ln>
                <a:noFill/>
              </a:ln>
              <a:solidFill>
                <a:prstClr val="black"/>
              </a:solidFill>
              <a:effectLst/>
              <a:uLnTx/>
              <a:uFillTx/>
              <a:latin typeface="Calibri Light" panose="020F0302020204030204"/>
              <a:ea typeface="+mn-ea"/>
              <a:cs typeface="+mn-cs"/>
            </a:endParaRPr>
          </a:p>
          <a:p>
            <a:pPr marL="34290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Exhibit high personal standards of ethics and deportment. Exercise sound judgment. Students who lack high standards of character and integrity, either in academics (cheating, plagiarism) or in personal behavior (alcohol, drugs, vandalism, etc.) </a:t>
            </a:r>
            <a:r>
              <a:rPr kumimoji="0" lang="en-US" altLang="en-US" sz="2400" b="1" i="0" u="none" strike="noStrike" kern="0" cap="none" spc="0" normalizeH="0" baseline="0" noProof="0" dirty="0">
                <a:ln>
                  <a:noFill/>
                </a:ln>
                <a:solidFill>
                  <a:srgbClr val="C00000"/>
                </a:solidFill>
                <a:effectLst/>
                <a:uLnTx/>
                <a:uFillTx/>
                <a:latin typeface="Calibri Light" panose="020F0302020204030204"/>
                <a:ea typeface="+mn-ea"/>
                <a:cs typeface="+mn-cs"/>
              </a:rPr>
              <a:t>risk being eliminated </a:t>
            </a: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as applicants… </a:t>
            </a:r>
            <a:r>
              <a:rPr kumimoji="0" lang="en-US" altLang="en-US" sz="2400" b="1" i="1" u="none" strike="noStrike" kern="0" cap="none" spc="0" normalizeH="0" baseline="0" noProof="0" dirty="0">
                <a:ln>
                  <a:noFill/>
                </a:ln>
                <a:solidFill>
                  <a:prstClr val="black"/>
                </a:solidFill>
                <a:effectLst/>
                <a:uLnTx/>
                <a:uFillTx/>
                <a:latin typeface="Calibri Light" panose="020F0302020204030204"/>
                <a:ea typeface="+mn-ea"/>
                <a:cs typeface="+mn-cs"/>
              </a:rPr>
              <a:t>especially if they fail to own up to them! </a:t>
            </a:r>
          </a:p>
          <a:p>
            <a:pPr marL="34290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endParaRPr>
          </a:p>
          <a:p>
            <a:pPr marL="34290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The application process</a:t>
            </a:r>
            <a:r>
              <a:rPr kumimoji="0" lang="en-US" altLang="en-US" sz="2400" b="1" i="0" u="none" strike="noStrike" kern="0" cap="none" spc="0" normalizeH="0" baseline="0" noProof="0" dirty="0">
                <a:ln>
                  <a:noFill/>
                </a:ln>
                <a:solidFill>
                  <a:srgbClr val="FF0000"/>
                </a:solidFill>
                <a:effectLst/>
                <a:uLnTx/>
                <a:uFillTx/>
                <a:latin typeface="Calibri Light" panose="020F0302020204030204"/>
                <a:ea typeface="+mn-ea"/>
                <a:cs typeface="+mn-cs"/>
              </a:rPr>
              <a:t> </a:t>
            </a:r>
            <a:r>
              <a:rPr kumimoji="0" lang="en-US" altLang="en-US" sz="2400" b="1" i="0" u="none" strike="noStrike" kern="0" cap="none" spc="0" normalizeH="0" baseline="0" noProof="0" dirty="0">
                <a:ln>
                  <a:noFill/>
                </a:ln>
                <a:solidFill>
                  <a:srgbClr val="C00000"/>
                </a:solidFill>
                <a:effectLst/>
                <a:uLnTx/>
                <a:uFillTx/>
                <a:latin typeface="Calibri Light" panose="020F0302020204030204"/>
                <a:ea typeface="+mn-ea"/>
                <a:cs typeface="+mn-cs"/>
              </a:rPr>
              <a:t>requires</a:t>
            </a:r>
            <a:r>
              <a:rPr kumimoji="0" lang="en-US" altLang="en-US" sz="2400" b="1" i="0" u="none" strike="noStrike" kern="0" cap="none" spc="0" normalizeH="0" baseline="0" noProof="0" dirty="0">
                <a:ln>
                  <a:noFill/>
                </a:ln>
                <a:solidFill>
                  <a:srgbClr val="FF0000"/>
                </a:solidFill>
                <a:effectLst/>
                <a:uLnTx/>
                <a:uFillTx/>
                <a:latin typeface="Calibri Light" panose="020F0302020204030204"/>
                <a:ea typeface="+mn-ea"/>
                <a:cs typeface="+mn-cs"/>
              </a:rPr>
              <a:t> </a:t>
            </a: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that the Dean of Advising report any disciplinary action to the HP schools where you seek admission. Problems arise when what is reported differs from what you disclose. Graduate schools also do background checks for off-campus violations.  HP can help you contextualize your experiences.</a:t>
            </a:r>
          </a:p>
        </p:txBody>
      </p:sp>
      <p:sp>
        <p:nvSpPr>
          <p:cNvPr id="4" name="Rectangle 3">
            <a:extLst>
              <a:ext uri="{FF2B5EF4-FFF2-40B4-BE49-F238E27FC236}">
                <a16:creationId xmlns:a16="http://schemas.microsoft.com/office/drawing/2014/main" id="{4152C9CB-9C6A-423F-AD0B-C69E1B446FF1}"/>
              </a:ext>
            </a:extLst>
          </p:cNvPr>
          <p:cNvSpPr/>
          <p:nvPr/>
        </p:nvSpPr>
        <p:spPr>
          <a:xfrm>
            <a:off x="560614" y="228600"/>
            <a:ext cx="802277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srgbClr val="7030A0"/>
                </a:solidFill>
                <a:effectLst/>
                <a:uLnTx/>
                <a:uFillTx/>
                <a:latin typeface="Calibri Light" panose="020F0302020204030204"/>
                <a:ea typeface="+mn-ea"/>
                <a:cs typeface="+mn-cs"/>
              </a:rPr>
              <a:t>Academic Integrity and Conduct Violations</a:t>
            </a:r>
            <a:endParaRPr kumimoji="0" lang="en-US" sz="3600" b="1" i="0" u="none" strike="noStrike" kern="0" cap="none" spc="0" normalizeH="0" baseline="0" noProof="0" dirty="0">
              <a:ln>
                <a:noFill/>
              </a:ln>
              <a:solidFill>
                <a:srgbClr val="7030A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42582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 y="132347"/>
            <a:ext cx="8823960" cy="914400"/>
          </a:xfrm>
        </p:spPr>
        <p:txBody>
          <a:bodyPr>
            <a:normAutofit fontScale="90000"/>
          </a:bodyPr>
          <a:lstStyle/>
          <a:p>
            <a:r>
              <a:rPr lang="en-US" sz="4000" b="1" i="1" dirty="0">
                <a:solidFill>
                  <a:srgbClr val="7030A0"/>
                </a:solidFill>
                <a:latin typeface="+mn-lt"/>
              </a:rPr>
              <a:t>…and another thing about conduct…</a:t>
            </a:r>
          </a:p>
        </p:txBody>
      </p:sp>
      <p:sp>
        <p:nvSpPr>
          <p:cNvPr id="13315" name="Rectangle 3"/>
          <p:cNvSpPr>
            <a:spLocks noGrp="1" noChangeArrowheads="1"/>
          </p:cNvSpPr>
          <p:nvPr>
            <p:ph idx="1"/>
          </p:nvPr>
        </p:nvSpPr>
        <p:spPr>
          <a:xfrm>
            <a:off x="533400" y="1219200"/>
            <a:ext cx="8077200" cy="5049253"/>
          </a:xfrm>
        </p:spPr>
        <p:txBody>
          <a:bodyPr>
            <a:normAutofit fontScale="77500" lnSpcReduction="20000"/>
          </a:bodyPr>
          <a:lstStyle/>
          <a:p>
            <a:pPr indent="-274320" algn="ctr">
              <a:buNone/>
            </a:pPr>
            <a:r>
              <a:rPr lang="en-US" sz="3600" b="1" dirty="0">
                <a:solidFill>
                  <a:srgbClr val="C00000"/>
                </a:solidFill>
              </a:rPr>
              <a:t>Etiquette and Manners Matter</a:t>
            </a:r>
          </a:p>
          <a:p>
            <a:pPr indent="-274320">
              <a:buNone/>
            </a:pPr>
            <a:r>
              <a:rPr lang="en-US" sz="2800" b="1" dirty="0">
                <a:solidFill>
                  <a:srgbClr val="7030A0"/>
                </a:solidFill>
              </a:rPr>
              <a:t>Do YOUR homework first. sometimes it </a:t>
            </a:r>
            <a:r>
              <a:rPr lang="en-US" sz="2800" b="1" i="1" dirty="0">
                <a:solidFill>
                  <a:srgbClr val="7030A0"/>
                </a:solidFill>
              </a:rPr>
              <a:t>does</a:t>
            </a:r>
            <a:r>
              <a:rPr lang="en-US" sz="2800" b="1" dirty="0">
                <a:solidFill>
                  <a:srgbClr val="7030A0"/>
                </a:solidFill>
              </a:rPr>
              <a:t> hurt to ask!</a:t>
            </a:r>
          </a:p>
          <a:p>
            <a:pPr indent="-274320">
              <a:buNone/>
            </a:pPr>
            <a:r>
              <a:rPr lang="en-US" sz="2800" b="1" dirty="0">
                <a:solidFill>
                  <a:srgbClr val="7030A0"/>
                </a:solidFill>
              </a:rPr>
              <a:t>Address persons with respect; use their titles.</a:t>
            </a:r>
          </a:p>
          <a:p>
            <a:pPr indent="-274320">
              <a:buNone/>
            </a:pPr>
            <a:r>
              <a:rPr lang="en-US" sz="2800" b="1" dirty="0">
                <a:solidFill>
                  <a:srgbClr val="7030A0"/>
                </a:solidFill>
              </a:rPr>
              <a:t>Treat</a:t>
            </a:r>
            <a:r>
              <a:rPr lang="en-US" sz="2800" b="1" dirty="0">
                <a:solidFill>
                  <a:srgbClr val="7030A0"/>
                </a:solidFill>
                <a:hlinkClick r:id="rId3"/>
              </a:rPr>
              <a:t> e-mail </a:t>
            </a:r>
            <a:r>
              <a:rPr lang="en-US" sz="2800" b="1" dirty="0">
                <a:solidFill>
                  <a:srgbClr val="7030A0"/>
                </a:solidFill>
              </a:rPr>
              <a:t>as formal correspondence—faculty treat it as such! Grammar and spelling matter!</a:t>
            </a:r>
          </a:p>
          <a:p>
            <a:pPr indent="-274320">
              <a:buNone/>
            </a:pPr>
            <a:r>
              <a:rPr lang="en-US" sz="2800" b="1" dirty="0">
                <a:solidFill>
                  <a:srgbClr val="7030A0"/>
                </a:solidFill>
              </a:rPr>
              <a:t>Introduce yourself; Provide complete information, specific context (subject header? context? email signature? relevant attachments?)</a:t>
            </a:r>
          </a:p>
          <a:p>
            <a:pPr indent="-274320">
              <a:buNone/>
            </a:pPr>
            <a:r>
              <a:rPr lang="en-US" sz="2800" b="1" dirty="0">
                <a:solidFill>
                  <a:srgbClr val="7030A0"/>
                </a:solidFill>
              </a:rPr>
              <a:t>Request, rather than demand or instruct.</a:t>
            </a:r>
          </a:p>
          <a:p>
            <a:pPr indent="-274320">
              <a:buNone/>
            </a:pPr>
            <a:r>
              <a:rPr lang="en-US" sz="2800" b="1" dirty="0">
                <a:solidFill>
                  <a:srgbClr val="7030A0"/>
                </a:solidFill>
              </a:rPr>
              <a:t>Provide sufficient advance notice.</a:t>
            </a:r>
          </a:p>
          <a:p>
            <a:pPr indent="-274320">
              <a:buNone/>
            </a:pPr>
            <a:r>
              <a:rPr lang="en-US" sz="2800" b="1" dirty="0">
                <a:solidFill>
                  <a:srgbClr val="7030A0"/>
                </a:solidFill>
              </a:rPr>
              <a:t>Always say ‘Thank you!’  and mean it!</a:t>
            </a:r>
            <a:endParaRPr lang="en-US" sz="2400" b="1" dirty="0"/>
          </a:p>
        </p:txBody>
      </p:sp>
    </p:spTree>
    <p:extLst>
      <p:ext uri="{BB962C8B-B14F-4D97-AF65-F5344CB8AC3E}">
        <p14:creationId xmlns:p14="http://schemas.microsoft.com/office/powerpoint/2010/main" val="124058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BB26B6-F494-4B33-A21A-6A17914E3F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17" t="2317" r="12139" b="17163"/>
          <a:stretch/>
        </p:blipFill>
        <p:spPr>
          <a:xfrm>
            <a:off x="3667555" y="107310"/>
            <a:ext cx="1722305" cy="2295954"/>
          </a:xfrm>
          <a:prstGeom prst="rect">
            <a:avLst/>
          </a:prstGeom>
        </p:spPr>
      </p:pic>
      <p:pic>
        <p:nvPicPr>
          <p:cNvPr id="13" name="Picture 12">
            <a:extLst>
              <a:ext uri="{FF2B5EF4-FFF2-40B4-BE49-F238E27FC236}">
                <a16:creationId xmlns:a16="http://schemas.microsoft.com/office/drawing/2014/main" id="{D54A03B4-FD59-4869-9646-EEF37332BC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102" t="34154" r="39593" b="33162"/>
          <a:stretch/>
        </p:blipFill>
        <p:spPr>
          <a:xfrm rot="5400000">
            <a:off x="7140828" y="4873379"/>
            <a:ext cx="1693435" cy="2267783"/>
          </a:xfrm>
          <a:prstGeom prst="rect">
            <a:avLst/>
          </a:prstGeom>
        </p:spPr>
      </p:pic>
      <p:pic>
        <p:nvPicPr>
          <p:cNvPr id="6" name="Picture 5">
            <a:extLst>
              <a:ext uri="{FF2B5EF4-FFF2-40B4-BE49-F238E27FC236}">
                <a16:creationId xmlns:a16="http://schemas.microsoft.com/office/drawing/2014/main" id="{82B96C54-7946-4CF5-B1E9-0DC53B5762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599" t="4120" r="8651" b="17882"/>
          <a:stretch/>
        </p:blipFill>
        <p:spPr>
          <a:xfrm>
            <a:off x="1851466" y="2429297"/>
            <a:ext cx="1639319" cy="2739972"/>
          </a:xfrm>
          <a:prstGeom prst="rect">
            <a:avLst/>
          </a:prstGeom>
        </p:spPr>
      </p:pic>
      <p:sp>
        <p:nvSpPr>
          <p:cNvPr id="2" name="Title 1">
            <a:extLst>
              <a:ext uri="{FF2B5EF4-FFF2-40B4-BE49-F238E27FC236}">
                <a16:creationId xmlns:a16="http://schemas.microsoft.com/office/drawing/2014/main" id="{BFEA8A25-9538-462C-82B8-67BF2DB112B6}"/>
              </a:ext>
            </a:extLst>
          </p:cNvPr>
          <p:cNvSpPr>
            <a:spLocks noGrp="1"/>
          </p:cNvSpPr>
          <p:nvPr>
            <p:ph type="title"/>
          </p:nvPr>
        </p:nvSpPr>
        <p:spPr>
          <a:xfrm>
            <a:off x="5510854" y="110972"/>
            <a:ext cx="3728776" cy="1019751"/>
          </a:xfrm>
        </p:spPr>
        <p:txBody>
          <a:bodyPr>
            <a:normAutofit/>
          </a:bodyPr>
          <a:lstStyle/>
          <a:p>
            <a:r>
              <a:rPr lang="en-US" sz="3200" b="1" dirty="0">
                <a:solidFill>
                  <a:srgbClr val="7030A0"/>
                </a:solidFill>
              </a:rPr>
              <a:t>See your future?</a:t>
            </a:r>
          </a:p>
        </p:txBody>
      </p:sp>
      <p:pic>
        <p:nvPicPr>
          <p:cNvPr id="8" name="Picture 7">
            <a:extLst>
              <a:ext uri="{FF2B5EF4-FFF2-40B4-BE49-F238E27FC236}">
                <a16:creationId xmlns:a16="http://schemas.microsoft.com/office/drawing/2014/main" id="{83F11ACD-C977-49C3-8999-6ECC286AF9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150" t="1" r="15895" b="42597"/>
          <a:stretch/>
        </p:blipFill>
        <p:spPr>
          <a:xfrm>
            <a:off x="88849" y="72863"/>
            <a:ext cx="1481228" cy="2362021"/>
          </a:xfrm>
          <a:prstGeom prst="rect">
            <a:avLst/>
          </a:prstGeom>
        </p:spPr>
      </p:pic>
      <p:pic>
        <p:nvPicPr>
          <p:cNvPr id="10" name="Picture 9">
            <a:extLst>
              <a:ext uri="{FF2B5EF4-FFF2-40B4-BE49-F238E27FC236}">
                <a16:creationId xmlns:a16="http://schemas.microsoft.com/office/drawing/2014/main" id="{CC7BD818-2A2A-4BDE-84B2-7B2A380F65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742" t="6493" r="24254" b="12567"/>
          <a:stretch/>
        </p:blipFill>
        <p:spPr>
          <a:xfrm flipH="1">
            <a:off x="5379517" y="1091016"/>
            <a:ext cx="1736520" cy="3353767"/>
          </a:xfrm>
          <a:prstGeom prst="rect">
            <a:avLst/>
          </a:prstGeom>
        </p:spPr>
      </p:pic>
      <p:pic>
        <p:nvPicPr>
          <p:cNvPr id="14" name="Picture 13">
            <a:extLst>
              <a:ext uri="{FF2B5EF4-FFF2-40B4-BE49-F238E27FC236}">
                <a16:creationId xmlns:a16="http://schemas.microsoft.com/office/drawing/2014/main" id="{52F77742-9409-4FA7-96D5-8FDD679F7C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379" t="4372" r="13201" b="26612"/>
          <a:stretch/>
        </p:blipFill>
        <p:spPr>
          <a:xfrm>
            <a:off x="3546737" y="2588060"/>
            <a:ext cx="1838693" cy="2472972"/>
          </a:xfrm>
          <a:prstGeom prst="rect">
            <a:avLst/>
          </a:prstGeom>
        </p:spPr>
      </p:pic>
      <p:pic>
        <p:nvPicPr>
          <p:cNvPr id="12" name="Picture 11">
            <a:extLst>
              <a:ext uri="{FF2B5EF4-FFF2-40B4-BE49-F238E27FC236}">
                <a16:creationId xmlns:a16="http://schemas.microsoft.com/office/drawing/2014/main" id="{B04DD5F9-F6E3-479F-8763-5ED220025F8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3360" t="43184" r="49797" b="36311"/>
          <a:stretch/>
        </p:blipFill>
        <p:spPr>
          <a:xfrm rot="5400000">
            <a:off x="6818306" y="1551605"/>
            <a:ext cx="2593556" cy="1998094"/>
          </a:xfrm>
          <a:prstGeom prst="rect">
            <a:avLst/>
          </a:prstGeom>
        </p:spPr>
      </p:pic>
      <p:pic>
        <p:nvPicPr>
          <p:cNvPr id="16" name="Picture 15">
            <a:extLst>
              <a:ext uri="{FF2B5EF4-FFF2-40B4-BE49-F238E27FC236}">
                <a16:creationId xmlns:a16="http://schemas.microsoft.com/office/drawing/2014/main" id="{1614AA44-7717-4AB9-9BC4-DEB59227470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046" t="17252" r="26255" b="17800"/>
          <a:stretch/>
        </p:blipFill>
        <p:spPr>
          <a:xfrm rot="5400000">
            <a:off x="1624766" y="249837"/>
            <a:ext cx="1986639" cy="2008072"/>
          </a:xfrm>
          <a:prstGeom prst="rect">
            <a:avLst/>
          </a:prstGeom>
        </p:spPr>
      </p:pic>
      <p:pic>
        <p:nvPicPr>
          <p:cNvPr id="9" name="Picture 8">
            <a:extLst>
              <a:ext uri="{FF2B5EF4-FFF2-40B4-BE49-F238E27FC236}">
                <a16:creationId xmlns:a16="http://schemas.microsoft.com/office/drawing/2014/main" id="{3B7B5123-1260-459B-9751-35AFA39CD89D}"/>
              </a:ext>
            </a:extLst>
          </p:cNvPr>
          <p:cNvPicPr>
            <a:picLocks noChangeAspect="1"/>
          </p:cNvPicPr>
          <p:nvPr/>
        </p:nvPicPr>
        <p:blipFill rotWithShape="1">
          <a:blip r:embed="rId11"/>
          <a:srcRect l="30388" t="5463" r="33689" b="60095"/>
          <a:stretch/>
        </p:blipFill>
        <p:spPr>
          <a:xfrm>
            <a:off x="88849" y="2475933"/>
            <a:ext cx="1639320" cy="2362021"/>
          </a:xfrm>
          <a:prstGeom prst="rect">
            <a:avLst/>
          </a:prstGeom>
        </p:spPr>
      </p:pic>
      <p:pic>
        <p:nvPicPr>
          <p:cNvPr id="7" name="Picture 6">
            <a:extLst>
              <a:ext uri="{FF2B5EF4-FFF2-40B4-BE49-F238E27FC236}">
                <a16:creationId xmlns:a16="http://schemas.microsoft.com/office/drawing/2014/main" id="{F2D26770-1A44-45B1-AA77-4F598A0CC5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255"/>
          <a:stretch/>
        </p:blipFill>
        <p:spPr>
          <a:xfrm rot="5400000">
            <a:off x="7524040" y="3792232"/>
            <a:ext cx="927010" cy="2267783"/>
          </a:xfrm>
          <a:prstGeom prst="rect">
            <a:avLst/>
          </a:prstGeom>
        </p:spPr>
      </p:pic>
      <p:sp>
        <p:nvSpPr>
          <p:cNvPr id="15" name="Title 1">
            <a:extLst>
              <a:ext uri="{FF2B5EF4-FFF2-40B4-BE49-F238E27FC236}">
                <a16:creationId xmlns:a16="http://schemas.microsoft.com/office/drawing/2014/main" id="{E61AF315-AB05-422C-B373-EA0A4631EBCC}"/>
              </a:ext>
            </a:extLst>
          </p:cNvPr>
          <p:cNvSpPr txBox="1">
            <a:spLocks/>
          </p:cNvSpPr>
          <p:nvPr/>
        </p:nvSpPr>
        <p:spPr>
          <a:xfrm>
            <a:off x="1851466" y="5299286"/>
            <a:ext cx="2910954" cy="14159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200" b="1" dirty="0">
                <a:solidFill>
                  <a:srgbClr val="7030A0"/>
                </a:solidFill>
              </a:rPr>
              <a:t>Know your WHY!</a:t>
            </a:r>
          </a:p>
        </p:txBody>
      </p:sp>
      <p:pic>
        <p:nvPicPr>
          <p:cNvPr id="5" name="Picture 4">
            <a:extLst>
              <a:ext uri="{FF2B5EF4-FFF2-40B4-BE49-F238E27FC236}">
                <a16:creationId xmlns:a16="http://schemas.microsoft.com/office/drawing/2014/main" id="{7263B057-65BA-42B7-BAD2-81295EE469F9}"/>
              </a:ext>
            </a:extLst>
          </p:cNvPr>
          <p:cNvPicPr>
            <a:picLocks noChangeAspect="1"/>
          </p:cNvPicPr>
          <p:nvPr/>
        </p:nvPicPr>
        <p:blipFill rotWithShape="1">
          <a:blip r:embed="rId12">
            <a:extLst>
              <a:ext uri="{28A0092B-C50C-407E-A947-70E740481C1C}">
                <a14:useLocalDpi xmlns:a14="http://schemas.microsoft.com/office/drawing/2010/main" val="0"/>
              </a:ext>
            </a:extLst>
          </a:blip>
          <a:srcRect l="22572" t="481" r="12257" b="54600"/>
          <a:stretch/>
        </p:blipFill>
        <p:spPr>
          <a:xfrm>
            <a:off x="75382" y="4578449"/>
            <a:ext cx="1899133" cy="2235581"/>
          </a:xfrm>
          <a:prstGeom prst="rect">
            <a:avLst/>
          </a:prstGeom>
        </p:spPr>
      </p:pic>
      <p:pic>
        <p:nvPicPr>
          <p:cNvPr id="17" name="Picture 16">
            <a:extLst>
              <a:ext uri="{FF2B5EF4-FFF2-40B4-BE49-F238E27FC236}">
                <a16:creationId xmlns:a16="http://schemas.microsoft.com/office/drawing/2014/main" id="{D7944BCF-9C82-4145-94A1-545A7FF3C66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7632" t="8910" r="22437" b="45184"/>
          <a:stretch/>
        </p:blipFill>
        <p:spPr>
          <a:xfrm>
            <a:off x="4892278" y="4578448"/>
            <a:ext cx="1831518" cy="2168579"/>
          </a:xfrm>
          <a:prstGeom prst="rect">
            <a:avLst/>
          </a:prstGeom>
        </p:spPr>
      </p:pic>
    </p:spTree>
    <p:extLst>
      <p:ext uri="{BB962C8B-B14F-4D97-AF65-F5344CB8AC3E}">
        <p14:creationId xmlns:p14="http://schemas.microsoft.com/office/powerpoint/2010/main" val="128298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8A92D9-2DA0-48A0-A507-D20A62F8AB64}"/>
              </a:ext>
            </a:extLst>
          </p:cNvPr>
          <p:cNvSpPr/>
          <p:nvPr/>
        </p:nvSpPr>
        <p:spPr>
          <a:xfrm>
            <a:off x="0" y="277535"/>
            <a:ext cx="9144000" cy="6586418"/>
          </a:xfrm>
          <a:prstGeom prst="rect">
            <a:avLst/>
          </a:prstGeom>
        </p:spPr>
        <p:txBody>
          <a:bodyPr wrap="square">
            <a:spAutoFit/>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en-US" sz="5400" b="1" i="0" u="none" strike="noStrike" kern="0" cap="none" spc="0" normalizeH="0" baseline="0" noProof="0" dirty="0">
                <a:ln>
                  <a:noFill/>
                </a:ln>
                <a:solidFill>
                  <a:srgbClr val="7030A0"/>
                </a:solidFill>
                <a:effectLst/>
                <a:uLnTx/>
                <a:uFillTx/>
                <a:latin typeface="Tw Cen MT" panose="020B0602020104020603"/>
                <a:ea typeface="+mn-ea"/>
                <a:cs typeface="+mn-cs"/>
              </a:rPr>
              <a:t>KNOW YOUR WHY!</a:t>
            </a:r>
          </a:p>
          <a:p>
            <a:pPr marL="34290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4000" b="1" i="0" u="none" strike="noStrike" kern="0" cap="none" spc="0" normalizeH="0" baseline="0" noProof="0" dirty="0">
                <a:ln>
                  <a:noFill/>
                </a:ln>
                <a:solidFill>
                  <a:srgbClr val="7030A0"/>
                </a:solidFill>
                <a:effectLst/>
                <a:uLnTx/>
                <a:uFillTx/>
                <a:latin typeface="Tw Cen MT" panose="020B0602020104020603"/>
                <a:ea typeface="+mn-ea"/>
                <a:cs typeface="+mn-cs"/>
              </a:rPr>
              <a:t>Each of your decisions can eliminate some possibilities, but each may also lead to new opportunities. Make choices that reflect and demonstrate why they are valuable to you.  </a:t>
            </a:r>
            <a:r>
              <a:rPr kumimoji="0" lang="en-US" altLang="en-US" sz="4000" b="1" i="1" u="none" strike="noStrike" kern="0" cap="none" spc="0" normalizeH="0" baseline="0" noProof="0" dirty="0">
                <a:ln>
                  <a:noFill/>
                </a:ln>
                <a:solidFill>
                  <a:srgbClr val="7030A0"/>
                </a:solidFill>
                <a:effectLst/>
                <a:uLnTx/>
                <a:uFillTx/>
                <a:latin typeface="Tw Cen MT" panose="020B0602020104020603"/>
                <a:ea typeface="+mn-ea"/>
                <a:cs typeface="+mn-cs"/>
              </a:rPr>
              <a:t>The best thing to do is always that for which we have the best reasons!</a:t>
            </a:r>
            <a:r>
              <a:rPr kumimoji="0" lang="en-US" altLang="en-US" sz="4000" b="1" i="0" u="none" strike="noStrike" kern="0" cap="none" spc="0" normalizeH="0" baseline="0" noProof="0" dirty="0">
                <a:ln>
                  <a:noFill/>
                </a:ln>
                <a:solidFill>
                  <a:srgbClr val="7030A0"/>
                </a:solidFill>
                <a:effectLst/>
                <a:uLnTx/>
                <a:uFillTx/>
                <a:latin typeface="Tw Cen MT" panose="020B0602020104020603"/>
                <a:ea typeface="+mn-ea"/>
                <a:cs typeface="+mn-cs"/>
              </a:rPr>
              <a:t> Be sure your reasons are authentic, rooted in knowledge, and are well-conceived.</a:t>
            </a:r>
          </a:p>
        </p:txBody>
      </p:sp>
    </p:spTree>
    <p:extLst>
      <p:ext uri="{BB962C8B-B14F-4D97-AF65-F5344CB8AC3E}">
        <p14:creationId xmlns:p14="http://schemas.microsoft.com/office/powerpoint/2010/main" val="236213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915400" cy="6858000"/>
          </a:xfrm>
        </p:spPr>
        <p:txBody>
          <a:bodyPr anchor="t">
            <a:noAutofit/>
          </a:bodyPr>
          <a:lstStyle/>
          <a:p>
            <a:pPr algn="l"/>
            <a:r>
              <a:rPr lang="en-US" altLang="en-US" sz="3200" b="1" cap="none" dirty="0">
                <a:solidFill>
                  <a:srgbClr val="7030A0"/>
                </a:solidFill>
                <a:latin typeface="+mn-lt"/>
                <a:cs typeface="Times New Roman" panose="02020603050405020304" pitchFamily="18" charset="0"/>
              </a:rPr>
              <a:t>Today we will…</a:t>
            </a:r>
            <a:br>
              <a:rPr lang="en-US" altLang="en-US" sz="3200" b="1" cap="none" dirty="0">
                <a:solidFill>
                  <a:srgbClr val="7030A0"/>
                </a:solidFill>
                <a:latin typeface="+mn-lt"/>
                <a:cs typeface="Times New Roman" panose="02020603050405020304" pitchFamily="18" charset="0"/>
              </a:rPr>
            </a:b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a:t>
            </a:r>
            <a:r>
              <a:rPr lang="en-US" altLang="en-US" sz="3200" b="1" cap="none" dirty="0">
                <a:solidFill>
                  <a:srgbClr val="7030A0"/>
                </a:solidFill>
                <a:cs typeface="Times New Roman" panose="02020603050405020304" pitchFamily="18" charset="0"/>
              </a:rPr>
              <a:t>communicate our expectations for students seeking guidance, and those choosing to enter the upcoming application cycle, </a:t>
            </a:r>
            <a:br>
              <a:rPr lang="en-US" altLang="en-US" sz="3200" b="1" cap="none" dirty="0">
                <a:solidFill>
                  <a:srgbClr val="7030A0"/>
                </a:solidFill>
                <a:cs typeface="Times New Roman" panose="02020603050405020304" pitchFamily="18" charset="0"/>
              </a:rPr>
            </a:br>
            <a:br>
              <a:rPr lang="en-US" altLang="en-US" sz="3200" b="1" cap="none" dirty="0">
                <a:solidFill>
                  <a:srgbClr val="7030A0"/>
                </a:solidFill>
                <a:cs typeface="Times New Roman" panose="02020603050405020304" pitchFamily="18" charset="0"/>
              </a:rPr>
            </a:br>
            <a:r>
              <a:rPr lang="en-US" altLang="en-US" sz="3200" b="1" cap="none" dirty="0">
                <a:solidFill>
                  <a:srgbClr val="7030A0"/>
                </a:solidFill>
                <a:cs typeface="Times New Roman" panose="02020603050405020304" pitchFamily="18" charset="0"/>
              </a:rPr>
              <a:t>…</a:t>
            </a:r>
            <a:r>
              <a:rPr lang="en-US" altLang="en-US" sz="3200" b="1" cap="none" dirty="0">
                <a:solidFill>
                  <a:srgbClr val="7030A0"/>
                </a:solidFill>
                <a:latin typeface="+mn-lt"/>
                <a:cs typeface="Times New Roman" panose="02020603050405020304" pitchFamily="18" charset="0"/>
              </a:rPr>
              <a:t>preview the preparation required of you for both on-campus and professional school application processes,</a:t>
            </a:r>
            <a:br>
              <a:rPr lang="en-US" altLang="en-US" sz="3200" b="1" cap="none" dirty="0">
                <a:solidFill>
                  <a:srgbClr val="7030A0"/>
                </a:solidFill>
                <a:latin typeface="+mn-lt"/>
                <a:cs typeface="Times New Roman" panose="02020603050405020304" pitchFamily="18" charset="0"/>
              </a:rPr>
            </a:b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a:t>
            </a:r>
            <a:r>
              <a:rPr lang="en-US" altLang="en-US" sz="3200" b="1" cap="none" dirty="0">
                <a:solidFill>
                  <a:srgbClr val="7030A0"/>
                </a:solidFill>
                <a:cs typeface="Times New Roman" panose="02020603050405020304" pitchFamily="18" charset="0"/>
              </a:rPr>
              <a:t>provide overview of where you should be </a:t>
            </a:r>
            <a:r>
              <a:rPr lang="en-US" altLang="en-US" sz="3200" b="1" i="1" cap="none" dirty="0">
                <a:solidFill>
                  <a:srgbClr val="C00000"/>
                </a:solidFill>
                <a:cs typeface="Times New Roman" panose="02020603050405020304" pitchFamily="18" charset="0"/>
              </a:rPr>
              <a:t>at this stage of consideration</a:t>
            </a:r>
            <a:r>
              <a:rPr lang="en-US" altLang="en-US" sz="3200" b="1" cap="none" dirty="0">
                <a:solidFill>
                  <a:srgbClr val="7030A0"/>
                </a:solidFill>
                <a:cs typeface="Times New Roman" panose="02020603050405020304" pitchFamily="18" charset="0"/>
              </a:rPr>
              <a:t> in the steps you are taking to seek a career in the health professions.</a:t>
            </a:r>
            <a:br>
              <a:rPr lang="en-US" altLang="en-US" sz="3200" b="1" cap="none" dirty="0">
                <a:solidFill>
                  <a:srgbClr val="7030A0"/>
                </a:solidFill>
                <a:latin typeface="+mn-lt"/>
                <a:cs typeface="Times New Roman" panose="02020603050405020304" pitchFamily="18" charset="0"/>
              </a:rPr>
            </a:b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		</a:t>
            </a:r>
            <a:endParaRPr lang="en-US" sz="3200" b="1" cap="none" dirty="0">
              <a:latin typeface="+mn-lt"/>
              <a:cs typeface="Times New Roman" panose="02020603050405020304" pitchFamily="18" charset="0"/>
            </a:endParaRPr>
          </a:p>
        </p:txBody>
      </p:sp>
    </p:spTree>
    <p:extLst>
      <p:ext uri="{BB962C8B-B14F-4D97-AF65-F5344CB8AC3E}">
        <p14:creationId xmlns:p14="http://schemas.microsoft.com/office/powerpoint/2010/main" val="283584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8434"/>
            <a:ext cx="8991600" cy="6501131"/>
          </a:xfrm>
        </p:spPr>
        <p:txBody>
          <a:bodyPr anchor="t">
            <a:noAutofit/>
          </a:bodyPr>
          <a:lstStyle/>
          <a:p>
            <a:r>
              <a:rPr lang="en-US" altLang="en-US" b="1" cap="none" dirty="0">
                <a:solidFill>
                  <a:srgbClr val="7030A0"/>
                </a:solidFill>
                <a:latin typeface="+mn-lt"/>
                <a:cs typeface="Times New Roman" panose="02020603050405020304" pitchFamily="18" charset="0"/>
              </a:rPr>
              <a:t>Lafayette College Advising Principles</a:t>
            </a:r>
            <a:br>
              <a:rPr lang="en-US" altLang="en-US" sz="3200" b="1" cap="none" dirty="0">
                <a:solidFill>
                  <a:srgbClr val="7030A0"/>
                </a:solidFill>
                <a:latin typeface="+mn-lt"/>
                <a:cs typeface="Times New Roman" panose="02020603050405020304" pitchFamily="18" charset="0"/>
              </a:rPr>
            </a:br>
            <a:br>
              <a:rPr lang="en-US" altLang="en-US" sz="3200" b="1" cap="none" dirty="0">
                <a:solidFill>
                  <a:srgbClr val="7030A0"/>
                </a:solidFill>
                <a:latin typeface="+mn-lt"/>
                <a:cs typeface="Times New Roman" panose="02020603050405020304" pitchFamily="18" charset="0"/>
              </a:rPr>
            </a:br>
            <a:r>
              <a:rPr lang="en-US" altLang="en-US" b="1" cap="none" dirty="0">
                <a:solidFill>
                  <a:srgbClr val="7030A0"/>
                </a:solidFill>
                <a:latin typeface="+mn-lt"/>
                <a:cs typeface="Times New Roman" panose="02020603050405020304" pitchFamily="18" charset="0"/>
              </a:rPr>
              <a:t>Cultivate in you, our students, how to </a:t>
            </a:r>
            <a:r>
              <a:rPr lang="en-US" altLang="en-US" b="1" i="1" cap="none" dirty="0">
                <a:solidFill>
                  <a:srgbClr val="C00000"/>
                </a:solidFill>
                <a:latin typeface="+mn-lt"/>
                <a:cs typeface="Times New Roman" panose="02020603050405020304" pitchFamily="18" charset="0"/>
              </a:rPr>
              <a:t>research</a:t>
            </a:r>
            <a:r>
              <a:rPr lang="en-US" altLang="en-US" b="1" cap="none" dirty="0">
                <a:solidFill>
                  <a:srgbClr val="7030A0"/>
                </a:solidFill>
                <a:latin typeface="+mn-lt"/>
                <a:cs typeface="Times New Roman" panose="02020603050405020304" pitchFamily="18" charset="0"/>
              </a:rPr>
              <a:t> and </a:t>
            </a:r>
            <a:r>
              <a:rPr lang="en-US" altLang="en-US" b="1" i="1" cap="none" dirty="0">
                <a:solidFill>
                  <a:srgbClr val="C00000"/>
                </a:solidFill>
                <a:latin typeface="+mn-lt"/>
                <a:cs typeface="Times New Roman" panose="02020603050405020304" pitchFamily="18" charset="0"/>
              </a:rPr>
              <a:t>use</a:t>
            </a:r>
            <a:r>
              <a:rPr lang="en-US" altLang="en-US" b="1" i="1" cap="none" dirty="0">
                <a:solidFill>
                  <a:srgbClr val="7030A0"/>
                </a:solidFill>
                <a:latin typeface="+mn-lt"/>
                <a:cs typeface="Times New Roman" panose="02020603050405020304" pitchFamily="18" charset="0"/>
              </a:rPr>
              <a:t> </a:t>
            </a:r>
            <a:r>
              <a:rPr lang="en-US" altLang="en-US" b="1" cap="none" dirty="0">
                <a:solidFill>
                  <a:srgbClr val="7030A0"/>
                </a:solidFill>
                <a:latin typeface="+mn-lt"/>
                <a:cs typeface="Times New Roman" panose="02020603050405020304" pitchFamily="18" charset="0"/>
              </a:rPr>
              <a:t>available resources independently to enable </a:t>
            </a:r>
            <a:r>
              <a:rPr lang="en-US" altLang="en-US" b="1" i="1" cap="none" dirty="0">
                <a:solidFill>
                  <a:srgbClr val="C00000"/>
                </a:solidFill>
                <a:latin typeface="+mn-lt"/>
                <a:cs typeface="Times New Roman" panose="02020603050405020304" pitchFamily="18" charset="0"/>
              </a:rPr>
              <a:t>you</a:t>
            </a:r>
            <a:r>
              <a:rPr lang="en-US" altLang="en-US" b="1" i="1" cap="none" dirty="0">
                <a:solidFill>
                  <a:srgbClr val="7030A0"/>
                </a:solidFill>
                <a:latin typeface="+mn-lt"/>
                <a:cs typeface="Times New Roman" panose="02020603050405020304" pitchFamily="18" charset="0"/>
              </a:rPr>
              <a:t> </a:t>
            </a:r>
            <a:r>
              <a:rPr lang="en-US" altLang="en-US" b="1" cap="none" dirty="0">
                <a:solidFill>
                  <a:srgbClr val="7030A0"/>
                </a:solidFill>
                <a:latin typeface="+mn-lt"/>
                <a:cs typeface="Times New Roman" panose="02020603050405020304" pitchFamily="18" charset="0"/>
              </a:rPr>
              <a:t>to define </a:t>
            </a:r>
            <a:r>
              <a:rPr lang="en-US" altLang="en-US" b="1" i="1" cap="none" dirty="0">
                <a:solidFill>
                  <a:srgbClr val="C00000"/>
                </a:solidFill>
                <a:latin typeface="+mn-lt"/>
                <a:cs typeface="Times New Roman" panose="02020603050405020304" pitchFamily="18" charset="0"/>
              </a:rPr>
              <a:t>your</a:t>
            </a:r>
            <a:r>
              <a:rPr lang="en-US" altLang="en-US" b="1" cap="none" dirty="0">
                <a:solidFill>
                  <a:srgbClr val="7030A0"/>
                </a:solidFill>
                <a:latin typeface="+mn-lt"/>
                <a:cs typeface="Times New Roman" panose="02020603050405020304" pitchFamily="18" charset="0"/>
              </a:rPr>
              <a:t> academic and personal goals.</a:t>
            </a:r>
            <a:br>
              <a:rPr lang="en-US" altLang="en-US" sz="3200" b="1" cap="none" dirty="0">
                <a:solidFill>
                  <a:srgbClr val="7030A0"/>
                </a:solidFill>
                <a:latin typeface="+mn-lt"/>
                <a:cs typeface="Times New Roman" panose="02020603050405020304" pitchFamily="18" charset="0"/>
              </a:rPr>
            </a:br>
            <a:br>
              <a:rPr lang="en-US" altLang="en-US" sz="3200" b="1" cap="none" dirty="0">
                <a:solidFill>
                  <a:srgbClr val="7030A0"/>
                </a:solidFill>
                <a:latin typeface="+mn-lt"/>
                <a:cs typeface="Times New Roman" panose="02020603050405020304" pitchFamily="18" charset="0"/>
              </a:rPr>
            </a:br>
            <a:r>
              <a:rPr lang="en-US" altLang="en-US" sz="4800" b="1" cap="none" dirty="0">
                <a:solidFill>
                  <a:srgbClr val="C00000"/>
                </a:solidFill>
                <a:latin typeface="+mn-lt"/>
                <a:cs typeface="Times New Roman" panose="02020603050405020304" pitchFamily="18" charset="0"/>
              </a:rPr>
              <a:t>Are you ready to apply?  </a:t>
            </a:r>
            <a:br>
              <a:rPr lang="en-US" altLang="en-US" sz="4800" b="1" cap="none" dirty="0">
                <a:solidFill>
                  <a:srgbClr val="C00000"/>
                </a:solidFill>
                <a:latin typeface="+mn-lt"/>
                <a:cs typeface="Times New Roman" panose="02020603050405020304" pitchFamily="18" charset="0"/>
              </a:rPr>
            </a:br>
            <a:r>
              <a:rPr lang="en-US" altLang="en-US" sz="4800" b="1" cap="none" dirty="0">
                <a:solidFill>
                  <a:srgbClr val="C00000"/>
                </a:solidFill>
                <a:latin typeface="+mn-lt"/>
                <a:cs typeface="Times New Roman" panose="02020603050405020304" pitchFamily="18" charset="0"/>
              </a:rPr>
              <a:t>Is your application strong and competitive?</a:t>
            </a:r>
            <a:br>
              <a:rPr lang="en-US" altLang="en-US" sz="4800" b="1" cap="none" dirty="0">
                <a:solidFill>
                  <a:srgbClr val="C00000"/>
                </a:solidFill>
                <a:latin typeface="+mn-lt"/>
                <a:cs typeface="Times New Roman" panose="02020603050405020304" pitchFamily="18" charset="0"/>
              </a:rPr>
            </a:br>
            <a:r>
              <a:rPr lang="en-US" altLang="en-US" sz="4800" b="1" cap="none" dirty="0">
                <a:solidFill>
                  <a:srgbClr val="C00000"/>
                </a:solidFill>
                <a:latin typeface="+mn-lt"/>
                <a:cs typeface="Times New Roman" panose="02020603050405020304" pitchFamily="18" charset="0"/>
              </a:rPr>
              <a:t>Who is your reference pool?</a:t>
            </a:r>
            <a:endParaRPr lang="en-US" sz="4800" b="1" cap="none" dirty="0">
              <a:solidFill>
                <a:srgbClr val="C00000"/>
              </a:solidFill>
              <a:latin typeface="+mn-lt"/>
              <a:cs typeface="Times New Roman" panose="02020603050405020304" pitchFamily="18" charset="0"/>
            </a:endParaRPr>
          </a:p>
        </p:txBody>
      </p:sp>
    </p:spTree>
    <p:extLst>
      <p:ext uri="{BB962C8B-B14F-4D97-AF65-F5344CB8AC3E}">
        <p14:creationId xmlns:p14="http://schemas.microsoft.com/office/powerpoint/2010/main" val="172004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6897"/>
            <a:ext cx="9131042" cy="817442"/>
          </a:xfrm>
        </p:spPr>
        <p:txBody>
          <a:bodyPr>
            <a:noAutofit/>
          </a:bodyPr>
          <a:lstStyle/>
          <a:p>
            <a:pPr eaLnBrk="1" hangingPunct="1"/>
            <a:r>
              <a:rPr lang="en-US" sz="4400" b="1" i="1" dirty="0">
                <a:solidFill>
                  <a:srgbClr val="7030A0"/>
                </a:solidFill>
                <a:latin typeface="Calibri" panose="020F0502020204030204" pitchFamily="34" charset="0"/>
                <a:cs typeface="Calibri" panose="020F0502020204030204" pitchFamily="34" charset="0"/>
              </a:rPr>
              <a:t>Consider Your Larger Timeline</a:t>
            </a:r>
          </a:p>
        </p:txBody>
      </p:sp>
      <p:sp>
        <p:nvSpPr>
          <p:cNvPr id="10" name="TextBox 9"/>
          <p:cNvSpPr txBox="1"/>
          <p:nvPr/>
        </p:nvSpPr>
        <p:spPr>
          <a:xfrm>
            <a:off x="1201464" y="4340877"/>
            <a:ext cx="6664057" cy="508037"/>
          </a:xfrm>
          <a:prstGeom prst="rect">
            <a:avLst/>
          </a:prstGeom>
          <a:noFill/>
        </p:spPr>
        <p:txBody>
          <a:bodyPr wrap="square" rtlCol="0">
            <a:spAutoFit/>
          </a:bodyPr>
          <a:lstStyle/>
          <a:p>
            <a:r>
              <a:rPr lang="en-US" sz="2600" b="1" dirty="0">
                <a:solidFill>
                  <a:srgbClr val="C00000"/>
                </a:solidFill>
              </a:rPr>
              <a:t>4 years, 8 semesters, that shape your future!</a:t>
            </a:r>
          </a:p>
        </p:txBody>
      </p:sp>
      <p:grpSp>
        <p:nvGrpSpPr>
          <p:cNvPr id="3" name="Group 2">
            <a:extLst>
              <a:ext uri="{FF2B5EF4-FFF2-40B4-BE49-F238E27FC236}">
                <a16:creationId xmlns:a16="http://schemas.microsoft.com/office/drawing/2014/main" id="{053188E1-25FF-4A93-95C0-59B103739990}"/>
              </a:ext>
            </a:extLst>
          </p:cNvPr>
          <p:cNvGrpSpPr/>
          <p:nvPr/>
        </p:nvGrpSpPr>
        <p:grpSpPr>
          <a:xfrm>
            <a:off x="754205" y="768518"/>
            <a:ext cx="8001000" cy="3477679"/>
            <a:chOff x="-33130" y="1676400"/>
            <a:chExt cx="8001000" cy="3477679"/>
          </a:xfrm>
        </p:grpSpPr>
        <p:sp>
          <p:nvSpPr>
            <p:cNvPr id="9" name="TextBox 8"/>
            <p:cNvSpPr txBox="1"/>
            <p:nvPr/>
          </p:nvSpPr>
          <p:spPr>
            <a:xfrm>
              <a:off x="414129" y="4261527"/>
              <a:ext cx="6791740" cy="892552"/>
            </a:xfrm>
            <a:prstGeom prst="rect">
              <a:avLst/>
            </a:prstGeom>
            <a:noFill/>
          </p:spPr>
          <p:txBody>
            <a:bodyPr wrap="square" rtlCol="0">
              <a:spAutoFit/>
            </a:bodyPr>
            <a:lstStyle/>
            <a:p>
              <a:r>
                <a:rPr lang="en-US" sz="2600" b="1" dirty="0"/>
                <a:t>1	2	3	4	5	6	7	8</a:t>
              </a:r>
            </a:p>
            <a:p>
              <a:endParaRPr lang="en-US" sz="2600" b="1" dirty="0">
                <a:solidFill>
                  <a:srgbClr val="00B0F0"/>
                </a:solidFill>
              </a:endParaRPr>
            </a:p>
          </p:txBody>
        </p:sp>
        <p:grpSp>
          <p:nvGrpSpPr>
            <p:cNvPr id="2" name="Group 1">
              <a:extLst>
                <a:ext uri="{FF2B5EF4-FFF2-40B4-BE49-F238E27FC236}">
                  <a16:creationId xmlns:a16="http://schemas.microsoft.com/office/drawing/2014/main" id="{B95A8FE3-93C2-4686-AD79-FCB6CFD3C124}"/>
                </a:ext>
              </a:extLst>
            </p:cNvPr>
            <p:cNvGrpSpPr/>
            <p:nvPr/>
          </p:nvGrpSpPr>
          <p:grpSpPr>
            <a:xfrm>
              <a:off x="-33130" y="1676400"/>
              <a:ext cx="8001000" cy="2513013"/>
              <a:chOff x="-33130" y="1676400"/>
              <a:chExt cx="8001000" cy="2513013"/>
            </a:xfrm>
          </p:grpSpPr>
          <p:sp>
            <p:nvSpPr>
              <p:cNvPr id="4" name="Right Arrow 3"/>
              <p:cNvSpPr/>
              <p:nvPr/>
            </p:nvSpPr>
            <p:spPr>
              <a:xfrm>
                <a:off x="152400" y="1676400"/>
                <a:ext cx="7315200" cy="685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TextBox 4"/>
              <p:cNvSpPr txBox="1"/>
              <p:nvPr/>
            </p:nvSpPr>
            <p:spPr>
              <a:xfrm>
                <a:off x="-33130" y="2362200"/>
                <a:ext cx="8001000" cy="492443"/>
              </a:xfrm>
              <a:prstGeom prst="rect">
                <a:avLst/>
              </a:prstGeom>
              <a:noFill/>
            </p:spPr>
            <p:txBody>
              <a:bodyPr wrap="square" rtlCol="0">
                <a:spAutoFit/>
              </a:bodyPr>
              <a:lstStyle/>
              <a:p>
                <a:r>
                  <a:rPr lang="en-US" sz="2600" b="1" dirty="0"/>
                  <a:t>1		20		40		60		80</a:t>
                </a:r>
              </a:p>
            </p:txBody>
          </p:sp>
          <p:sp>
            <p:nvSpPr>
              <p:cNvPr id="8" name="Right Arrow 7"/>
              <p:cNvSpPr/>
              <p:nvPr/>
            </p:nvSpPr>
            <p:spPr>
              <a:xfrm>
                <a:off x="162339" y="3503613"/>
                <a:ext cx="7315200" cy="685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7" name="Straight Arrow Connector 6"/>
              <p:cNvCxnSpPr/>
              <p:nvPr/>
            </p:nvCxnSpPr>
            <p:spPr>
              <a:xfrm flipH="1">
                <a:off x="178904" y="2209800"/>
                <a:ext cx="1573696" cy="1447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209800" y="2209800"/>
                <a:ext cx="4996069" cy="1447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
        <p:nvSpPr>
          <p:cNvPr id="15" name="TextBox 14"/>
          <p:cNvSpPr txBox="1"/>
          <p:nvPr/>
        </p:nvSpPr>
        <p:spPr>
          <a:xfrm>
            <a:off x="774333" y="5310168"/>
            <a:ext cx="8001000" cy="492443"/>
          </a:xfrm>
          <a:prstGeom prst="rect">
            <a:avLst/>
          </a:prstGeom>
          <a:noFill/>
        </p:spPr>
        <p:txBody>
          <a:bodyPr wrap="square" rtlCol="0">
            <a:spAutoFit/>
          </a:bodyPr>
          <a:lstStyle/>
          <a:p>
            <a:pPr algn="ctr"/>
            <a:r>
              <a:rPr lang="en-US" sz="2600" b="1" dirty="0">
                <a:solidFill>
                  <a:srgbClr val="C00000"/>
                </a:solidFill>
              </a:rPr>
              <a:t>From where have you come? How far will you go?</a:t>
            </a:r>
          </a:p>
        </p:txBody>
      </p:sp>
      <p:sp>
        <p:nvSpPr>
          <p:cNvPr id="13" name="TextBox 12">
            <a:extLst>
              <a:ext uri="{FF2B5EF4-FFF2-40B4-BE49-F238E27FC236}">
                <a16:creationId xmlns:a16="http://schemas.microsoft.com/office/drawing/2014/main" id="{6F5D0E08-9731-4668-BE3E-1BC0F143C020}"/>
              </a:ext>
            </a:extLst>
          </p:cNvPr>
          <p:cNvSpPr txBox="1"/>
          <p:nvPr/>
        </p:nvSpPr>
        <p:spPr>
          <a:xfrm>
            <a:off x="240958" y="5771422"/>
            <a:ext cx="8903042" cy="892552"/>
          </a:xfrm>
          <a:prstGeom prst="rect">
            <a:avLst/>
          </a:prstGeom>
          <a:noFill/>
        </p:spPr>
        <p:txBody>
          <a:bodyPr wrap="square" rtlCol="0">
            <a:spAutoFit/>
          </a:bodyPr>
          <a:lstStyle/>
          <a:p>
            <a:pPr algn="ctr"/>
            <a:r>
              <a:rPr lang="en-US" sz="2600" b="1" dirty="0">
                <a:solidFill>
                  <a:srgbClr val="C00000"/>
                </a:solidFill>
              </a:rPr>
              <a:t>How have your expectations grown and changed while pursuing your education here at Lafayette College?</a:t>
            </a:r>
          </a:p>
        </p:txBody>
      </p:sp>
      <p:sp>
        <p:nvSpPr>
          <p:cNvPr id="14" name="Rounded Rectangle 1">
            <a:extLst>
              <a:ext uri="{FF2B5EF4-FFF2-40B4-BE49-F238E27FC236}">
                <a16:creationId xmlns:a16="http://schemas.microsoft.com/office/drawing/2014/main" id="{026E79AD-5250-418D-937D-85FFC630EBB3}"/>
              </a:ext>
            </a:extLst>
          </p:cNvPr>
          <p:cNvSpPr/>
          <p:nvPr/>
        </p:nvSpPr>
        <p:spPr>
          <a:xfrm>
            <a:off x="4691041" y="2893661"/>
            <a:ext cx="762000" cy="12954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6" name="TextBox 15">
            <a:extLst>
              <a:ext uri="{FF2B5EF4-FFF2-40B4-BE49-F238E27FC236}">
                <a16:creationId xmlns:a16="http://schemas.microsoft.com/office/drawing/2014/main" id="{7D83BBE9-AE76-4A04-B8AC-1C5B4FD38113}"/>
              </a:ext>
            </a:extLst>
          </p:cNvPr>
          <p:cNvSpPr txBox="1"/>
          <p:nvPr/>
        </p:nvSpPr>
        <p:spPr>
          <a:xfrm>
            <a:off x="2494464" y="4817725"/>
            <a:ext cx="4439735" cy="492443"/>
          </a:xfrm>
          <a:prstGeom prst="rect">
            <a:avLst/>
          </a:prstGeom>
          <a:noFill/>
        </p:spPr>
        <p:txBody>
          <a:bodyPr wrap="square" rtlCol="0">
            <a:spAutoFit/>
          </a:bodyPr>
          <a:lstStyle/>
          <a:p>
            <a:r>
              <a:rPr lang="en-US" sz="2600" b="1" dirty="0">
                <a:solidFill>
                  <a:srgbClr val="C00000"/>
                </a:solidFill>
              </a:rPr>
              <a:t>Semesters 5 &amp; 7 are pivotal.</a:t>
            </a:r>
          </a:p>
        </p:txBody>
      </p:sp>
      <p:sp>
        <p:nvSpPr>
          <p:cNvPr id="17" name="Rounded Rectangle 1">
            <a:extLst>
              <a:ext uri="{FF2B5EF4-FFF2-40B4-BE49-F238E27FC236}">
                <a16:creationId xmlns:a16="http://schemas.microsoft.com/office/drawing/2014/main" id="{33781C7B-3945-4DF7-91F5-5C5BA480D52D}"/>
              </a:ext>
            </a:extLst>
          </p:cNvPr>
          <p:cNvSpPr/>
          <p:nvPr/>
        </p:nvSpPr>
        <p:spPr>
          <a:xfrm>
            <a:off x="6460372" y="2893661"/>
            <a:ext cx="762000" cy="12954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16714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 y="0"/>
            <a:ext cx="9144000" cy="7392793"/>
          </a:xfrm>
          <a:prstGeom prst="rect">
            <a:avLst/>
          </a:prstGeom>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7030A0"/>
                </a:solidFill>
                <a:effectLst/>
                <a:uLnTx/>
                <a:uFillTx/>
                <a:latin typeface="+mj-lt"/>
                <a:ea typeface="+mn-ea"/>
                <a:cs typeface="+mn-cs"/>
              </a:rPr>
              <a:t>Undergraduate Preparation for Admission to Graduate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7030A0"/>
                </a:solidFill>
                <a:effectLst/>
                <a:uLnTx/>
                <a:uFillTx/>
                <a:latin typeface="+mj-lt"/>
                <a:ea typeface="+mn-ea"/>
                <a:cs typeface="+mn-cs"/>
              </a:rPr>
              <a:t>and Professional Schools in the Health Professions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You KNOW each school has its own criteria, but key to all are: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Academic/Science grades (major contributor)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Admissions tests (major contributor)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Health-related experiences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Research experiences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Community service and volunteer work</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People skills &amp; Humanist competencies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Letters of recommendation, HPAC, </a:t>
            </a:r>
            <a:r>
              <a:rPr kumimoji="0" lang="en-US" altLang="en-US" sz="2600" b="1" i="0" u="none" strike="noStrike" kern="0" cap="none" spc="0" normalizeH="0" baseline="0" noProof="0" dirty="0" err="1">
                <a:ln>
                  <a:noFill/>
                </a:ln>
                <a:effectLst/>
                <a:uLnTx/>
                <a:uFillTx/>
                <a:latin typeface="+mj-lt"/>
                <a:ea typeface="+mn-ea"/>
                <a:cs typeface="+mn-cs"/>
              </a:rPr>
              <a:t>CLoE</a:t>
            </a:r>
            <a:r>
              <a:rPr kumimoji="0" lang="en-US" altLang="en-US" sz="2600" b="1" i="0" u="none" strike="noStrike" kern="0" cap="none" spc="0" normalizeH="0" baseline="0" noProof="0" dirty="0">
                <a:ln>
                  <a:noFill/>
                </a:ln>
                <a:effectLst/>
                <a:uLnTx/>
                <a:uFillTx/>
                <a:latin typeface="+mj-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HP school interview  </a:t>
            </a:r>
            <a:r>
              <a:rPr kumimoji="0" lang="en-US" altLang="en-US" sz="2600" b="1" i="0" u="none" strike="noStrike" kern="0" cap="none" spc="0" normalizeH="0" baseline="0" noProof="0" dirty="0">
                <a:ln>
                  <a:noFill/>
                </a:ln>
                <a:solidFill>
                  <a:schemeClr val="accent1">
                    <a:lumMod val="75000"/>
                  </a:schemeClr>
                </a:solidFill>
                <a:effectLst/>
                <a:uLnTx/>
                <a:uFillTx/>
                <a:ea typeface="+mn-ea"/>
                <a:cs typeface="+mn-cs"/>
              </a:rPr>
              <a:t>	</a:t>
            </a:r>
          </a:p>
          <a:p>
            <a:pPr fontAlgn="base">
              <a:spcBef>
                <a:spcPct val="20000"/>
              </a:spcBef>
              <a:spcAft>
                <a:spcPct val="0"/>
              </a:spcAft>
              <a:defRPr/>
            </a:pPr>
            <a:r>
              <a:rPr lang="en-US" altLang="en-US" sz="2400" b="1" kern="0" dirty="0">
                <a:solidFill>
                  <a:srgbClr val="7030A0"/>
                </a:solidFill>
              </a:rPr>
              <a:t>While some criteria will be more variable than others, ALL remain important to those making admissions decisions; you will need to do more than say it, you need to SHOW and provide EVIDENCE of your resilience and durability in the face of challenges</a:t>
            </a:r>
            <a:r>
              <a:rPr lang="en-US" altLang="en-US" sz="2400" b="1" i="1" kern="0" dirty="0">
                <a:solidFill>
                  <a:srgbClr val="7030A0"/>
                </a:solidFill>
              </a:rPr>
              <a:t>!</a:t>
            </a:r>
            <a:endParaRPr lang="en-US" altLang="en-US" sz="2400" kern="0" dirty="0">
              <a:solidFill>
                <a:srgbClr val="2F1311"/>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2600" b="1" i="0" u="none" strike="noStrike" kern="0" cap="none" spc="0" normalizeH="0" baseline="0" noProof="0" dirty="0">
              <a:ln>
                <a:noFill/>
              </a:ln>
              <a:solidFill>
                <a:schemeClr val="accent1">
                  <a:lumMod val="75000"/>
                </a:schemeClr>
              </a:solidFill>
              <a:effectLst/>
              <a:uLnTx/>
              <a:uFillTx/>
              <a:ea typeface="+mn-ea"/>
              <a:cs typeface="+mn-cs"/>
            </a:endParaRPr>
          </a:p>
        </p:txBody>
      </p:sp>
    </p:spTree>
    <p:extLst>
      <p:ext uri="{BB962C8B-B14F-4D97-AF65-F5344CB8AC3E}">
        <p14:creationId xmlns:p14="http://schemas.microsoft.com/office/powerpoint/2010/main" val="37525171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4052</TotalTime>
  <Words>4098</Words>
  <Application>Microsoft Office PowerPoint</Application>
  <PresentationFormat>On-screen Show (4:3)</PresentationFormat>
  <Paragraphs>416</Paragraphs>
  <Slides>38</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Calibri Light</vt:lpstr>
      <vt:lpstr>Candara</vt:lpstr>
      <vt:lpstr>Times New Roman</vt:lpstr>
      <vt:lpstr>Tw Cen MT</vt:lpstr>
      <vt:lpstr>Wingdings</vt:lpstr>
      <vt:lpstr>Custom Design</vt:lpstr>
      <vt:lpstr>Droplet</vt:lpstr>
      <vt:lpstr>1_Droplet</vt:lpstr>
      <vt:lpstr>PowerPoint Presentation</vt:lpstr>
      <vt:lpstr>How important are Health Professions?</vt:lpstr>
      <vt:lpstr>But where are the real needs?</vt:lpstr>
      <vt:lpstr>See your future?</vt:lpstr>
      <vt:lpstr>PowerPoint Presentation</vt:lpstr>
      <vt:lpstr>Today we will…  …communicate our expectations for students seeking guidance, and those choosing to enter the upcoming application cycle,   …preview the preparation required of you for both on-campus and professional school application processes,  …provide overview of where you should be at this stage of consideration in the steps you are taking to seek a career in the health professions.    </vt:lpstr>
      <vt:lpstr>Lafayette College Advising Principles  Cultivate in you, our students, how to research and use available resources independently to enable you to define your academic and personal goals.  Are you ready to apply?   Is your application strong and competitive? Who is your reference pool?</vt:lpstr>
      <vt:lpstr>Consider Your Larger Timeline</vt:lpstr>
      <vt:lpstr>PowerPoint Presentation</vt:lpstr>
      <vt:lpstr>PowerPoint Presentation</vt:lpstr>
      <vt:lpstr>PowerPoint Presentation</vt:lpstr>
      <vt:lpstr>PowerPoint Presentation</vt:lpstr>
      <vt:lpstr>Evaluating the avalanche of applicants with..</vt:lpstr>
      <vt:lpstr>PowerPoint Presentation</vt:lpstr>
      <vt:lpstr>PowerPoint Presentation</vt:lpstr>
      <vt:lpstr>PowerPoint Presentation</vt:lpstr>
      <vt:lpstr>PowerPoint Presentation</vt:lpstr>
      <vt:lpstr>PowerPoint Presentation</vt:lpstr>
      <vt:lpstr>Your New Best Friends?</vt:lpstr>
      <vt:lpstr>Campus HPAC Application Timeline</vt:lpstr>
      <vt:lpstr>PowerPoint Presentation</vt:lpstr>
      <vt:lpstr>PowerPoint Presentation</vt:lpstr>
      <vt:lpstr>PowerPoint Presentation</vt:lpstr>
      <vt:lpstr>PowerPoint Presentation</vt:lpstr>
      <vt:lpstr>What does EVERY aspiring HP student need?</vt:lpstr>
      <vt:lpstr>PowerPoint Presentation</vt:lpstr>
      <vt:lpstr>About Admissions Tests Competitive Targets…</vt:lpstr>
      <vt:lpstr>…targets continued…</vt:lpstr>
      <vt:lpstr>Listen to what your data are telling you…</vt:lpstr>
      <vt:lpstr>PowerPoint Presentation</vt:lpstr>
      <vt:lpstr>Financial Components of a Successful Application</vt:lpstr>
      <vt:lpstr>Is financing part of the equation and your decision? Maybe it should be!</vt:lpstr>
      <vt:lpstr>EXAMPLE: AAMC Aggregate MCAT and GPA Data </vt:lpstr>
      <vt:lpstr>Listen to what your data are telling you…</vt:lpstr>
      <vt:lpstr>PowerPoint Presentation</vt:lpstr>
      <vt:lpstr>HPAC??  Health Professions Advisory Committee faculty and staff who review student applications to medical, dental, optometry and veterinary schools  Chaired by Professor Waters, Biology, RISC 218 with faculty from across campus who review, interview and recommend student and alumni applicants  Mrs Glaus, Director, HP Advising, Scott Hall 101  Ms Schultz, Senior Associate Director, Gateway, Hogg 201  …along with the Office of HP Advising, HPAC contributes to sources of programming for advising, career exploration, internships, externships, off-campus resources and more!  It is up to YOU to access these resources! </vt:lpstr>
      <vt:lpstr>PowerPoint Presentation</vt:lpstr>
      <vt:lpstr>…and another thing about conduct…</vt:lpstr>
    </vt:vector>
  </TitlesOfParts>
  <Company>Lafayette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Simona Glaus</cp:lastModifiedBy>
  <cp:revision>148</cp:revision>
  <dcterms:created xsi:type="dcterms:W3CDTF">2017-09-04T18:10:03Z</dcterms:created>
  <dcterms:modified xsi:type="dcterms:W3CDTF">2023-10-04T15:43:44Z</dcterms:modified>
</cp:coreProperties>
</file>